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4"/>
  </p:notesMasterIdLst>
  <p:sldIdLst>
    <p:sldId id="476" r:id="rId2"/>
    <p:sldId id="493" r:id="rId3"/>
    <p:sldId id="494" r:id="rId4"/>
    <p:sldId id="467" r:id="rId5"/>
    <p:sldId id="496" r:id="rId6"/>
    <p:sldId id="505" r:id="rId7"/>
    <p:sldId id="506" r:id="rId8"/>
    <p:sldId id="507" r:id="rId9"/>
    <p:sldId id="537" r:id="rId10"/>
    <p:sldId id="508" r:id="rId11"/>
    <p:sldId id="535" r:id="rId12"/>
    <p:sldId id="512" r:id="rId13"/>
    <p:sldId id="510" r:id="rId14"/>
    <p:sldId id="51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90" r:id="rId23"/>
    <p:sldId id="538" r:id="rId24"/>
    <p:sldId id="489" r:id="rId25"/>
    <p:sldId id="491" r:id="rId26"/>
    <p:sldId id="492" r:id="rId27"/>
    <p:sldId id="481" r:id="rId28"/>
    <p:sldId id="256" r:id="rId29"/>
    <p:sldId id="259" r:id="rId30"/>
    <p:sldId id="262" r:id="rId31"/>
    <p:sldId id="343" r:id="rId32"/>
    <p:sldId id="346" r:id="rId33"/>
    <p:sldId id="410" r:id="rId34"/>
    <p:sldId id="348" r:id="rId35"/>
    <p:sldId id="349" r:id="rId36"/>
    <p:sldId id="405" r:id="rId37"/>
    <p:sldId id="424" r:id="rId38"/>
    <p:sldId id="503" r:id="rId39"/>
    <p:sldId id="351" r:id="rId40"/>
    <p:sldId id="388" r:id="rId41"/>
    <p:sldId id="387" r:id="rId42"/>
    <p:sldId id="456" r:id="rId43"/>
    <p:sldId id="269" r:id="rId44"/>
    <p:sldId id="270" r:id="rId45"/>
    <p:sldId id="271" r:id="rId46"/>
    <p:sldId id="272" r:id="rId47"/>
    <p:sldId id="352" r:id="rId48"/>
    <p:sldId id="273" r:id="rId49"/>
    <p:sldId id="392" r:id="rId50"/>
    <p:sldId id="539" r:id="rId51"/>
    <p:sldId id="274" r:id="rId52"/>
    <p:sldId id="275" r:id="rId53"/>
    <p:sldId id="276" r:id="rId54"/>
    <p:sldId id="541" r:id="rId55"/>
    <p:sldId id="277" r:id="rId56"/>
    <p:sldId id="279" r:id="rId57"/>
    <p:sldId id="355" r:id="rId58"/>
    <p:sldId id="356" r:id="rId59"/>
    <p:sldId id="278" r:id="rId60"/>
    <p:sldId id="283" r:id="rId61"/>
    <p:sldId id="284" r:id="rId62"/>
    <p:sldId id="285" r:id="rId63"/>
    <p:sldId id="462" r:id="rId64"/>
    <p:sldId id="463" r:id="rId65"/>
    <p:sldId id="464" r:id="rId66"/>
    <p:sldId id="354" r:id="rId67"/>
    <p:sldId id="286" r:id="rId68"/>
    <p:sldId id="542" r:id="rId69"/>
    <p:sldId id="287" r:id="rId70"/>
    <p:sldId id="288" r:id="rId71"/>
    <p:sldId id="357" r:id="rId72"/>
    <p:sldId id="290" r:id="rId73"/>
    <p:sldId id="291" r:id="rId74"/>
    <p:sldId id="358" r:id="rId75"/>
    <p:sldId id="293" r:id="rId76"/>
    <p:sldId id="359" r:id="rId77"/>
    <p:sldId id="457" r:id="rId78"/>
    <p:sldId id="295" r:id="rId79"/>
    <p:sldId id="360" r:id="rId80"/>
    <p:sldId id="297" r:id="rId81"/>
    <p:sldId id="298" r:id="rId82"/>
    <p:sldId id="299" r:id="rId83"/>
    <p:sldId id="302" r:id="rId84"/>
    <p:sldId id="300" r:id="rId85"/>
    <p:sldId id="301" r:id="rId86"/>
    <p:sldId id="402" r:id="rId87"/>
    <p:sldId id="303" r:id="rId88"/>
    <p:sldId id="304" r:id="rId89"/>
    <p:sldId id="307" r:id="rId90"/>
    <p:sldId id="308" r:id="rId91"/>
    <p:sldId id="310" r:id="rId92"/>
    <p:sldId id="305" r:id="rId93"/>
    <p:sldId id="309" r:id="rId94"/>
    <p:sldId id="306" r:id="rId95"/>
    <p:sldId id="361" r:id="rId96"/>
    <p:sldId id="362" r:id="rId97"/>
    <p:sldId id="403" r:id="rId98"/>
    <p:sldId id="315" r:id="rId99"/>
    <p:sldId id="314" r:id="rId100"/>
    <p:sldId id="368" r:id="rId101"/>
    <p:sldId id="370" r:id="rId102"/>
    <p:sldId id="479" r:id="rId103"/>
    <p:sldId id="536" r:id="rId104"/>
    <p:sldId id="371" r:id="rId105"/>
    <p:sldId id="513" r:id="rId106"/>
    <p:sldId id="514" r:id="rId107"/>
    <p:sldId id="515" r:id="rId108"/>
    <p:sldId id="516" r:id="rId109"/>
    <p:sldId id="517" r:id="rId110"/>
    <p:sldId id="518" r:id="rId111"/>
    <p:sldId id="519" r:id="rId112"/>
    <p:sldId id="520" r:id="rId113"/>
    <p:sldId id="521" r:id="rId114"/>
    <p:sldId id="522" r:id="rId115"/>
    <p:sldId id="523" r:id="rId116"/>
    <p:sldId id="524" r:id="rId117"/>
    <p:sldId id="525" r:id="rId118"/>
    <p:sldId id="526" r:id="rId119"/>
    <p:sldId id="527" r:id="rId120"/>
    <p:sldId id="528" r:id="rId121"/>
    <p:sldId id="529" r:id="rId122"/>
    <p:sldId id="530" r:id="rId123"/>
    <p:sldId id="531" r:id="rId124"/>
    <p:sldId id="532" r:id="rId125"/>
    <p:sldId id="533" r:id="rId126"/>
    <p:sldId id="534" r:id="rId127"/>
    <p:sldId id="504" r:id="rId128"/>
    <p:sldId id="335" r:id="rId129"/>
    <p:sldId id="438" r:id="rId130"/>
    <p:sldId id="338" r:id="rId131"/>
    <p:sldId id="339" r:id="rId132"/>
    <p:sldId id="340" r:id="rId133"/>
    <p:sldId id="341" r:id="rId134"/>
    <p:sldId id="342" r:id="rId135"/>
    <p:sldId id="460" r:id="rId136"/>
    <p:sldId id="383" r:id="rId137"/>
    <p:sldId id="386" r:id="rId138"/>
    <p:sldId id="385" r:id="rId139"/>
    <p:sldId id="443" r:id="rId140"/>
    <p:sldId id="384" r:id="rId141"/>
    <p:sldId id="451" r:id="rId142"/>
    <p:sldId id="543" r:id="rId14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A0D00"/>
    <a:srgbClr val="663300"/>
    <a:srgbClr val="808000"/>
    <a:srgbClr val="66FFCC"/>
    <a:srgbClr val="000000"/>
    <a:srgbClr val="5F5F5F"/>
    <a:srgbClr val="DDDDDD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>
      <p:cViewPr varScale="1">
        <p:scale>
          <a:sx n="63" d="100"/>
          <a:sy n="63" d="100"/>
        </p:scale>
        <p:origin x="852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-34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4" Type="http://schemas.openxmlformats.org/officeDocument/2006/relationships/image" Target="../media/image8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4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693BA0B-FF2E-4B12-B7E3-A424F2E8B1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9414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48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083DE1-7142-4AE6-850F-5F52ED50F4C5}" type="slidenum">
              <a:rPr lang="en-US" altLang="zh-TW" smtClean="0"/>
              <a:pPr/>
              <a:t>94</a:t>
            </a:fld>
            <a:endParaRPr lang="en-US" altLang="zh-TW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0" y="2400300"/>
            <a:ext cx="0" cy="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5940425"/>
            <a:ext cx="2667000" cy="920750"/>
          </a:xfrm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87964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52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5" y="1789113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98695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98696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6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99A01AF5-4F8F-46A2-BEA4-6BC6AE1F267A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0F4E4-4604-43D9-953E-2B8741383D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52D2A-973F-4991-AA6B-B5371BE052F2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5E4F5-814D-4ED3-94C2-319001D8F40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84FE7-41AF-4FA6-9E94-F89414781DD6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80A14-758A-4CC5-8959-D6189FDBC1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F6B57-23F4-432F-986C-48A08E6A7D53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18C13-AA68-4BD3-B1F6-12FB8BEE11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03BFF-9B7F-4098-9AB0-BADE77CBA503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80309-81BE-48A8-91BE-3BB845960C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D8A59-BDB3-41FE-8AE7-597364808037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5E101-5F27-4E2D-AE77-84437F979C5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D0522-2AFB-45B7-ABF7-47ED83FAE67D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7E09F-7899-4A61-A6E0-A0610B33D9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9B3B9-D9CD-4B21-B2D7-A2DB233FF407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A0C11-A736-4439-9A07-A11FA39DF0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D94A1-484D-4E7E-97FA-E3810B6C76D3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F36D0-C30C-4C10-B068-D804D94BC3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CA982-3B7A-4059-AABB-D6ADD27F0201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6845D-DE6D-419D-87F2-C33E48BA4AD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2D678-B4C6-457B-B778-739AE77052CD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7A9A8-EE39-4322-90B1-34C020A48C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39CF3-B663-45E1-81E7-CA9A230D3471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212A0-51FE-4EA0-87AD-39BD2C11E4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3800475" y="1789113"/>
            <a:ext cx="5340350" cy="5056187"/>
            <a:chOff x="2394" y="1127"/>
            <a:chExt cx="3364" cy="3185"/>
          </a:xfrm>
        </p:grpSpPr>
        <p:sp>
          <p:nvSpPr>
            <p:cNvPr id="197635" name="Rectangle 3"/>
            <p:cNvSpPr>
              <a:spLocks noChangeArrowheads="1"/>
            </p:cNvSpPr>
            <p:nvPr userDrawn="1"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36" name="Oval 4"/>
            <p:cNvSpPr>
              <a:spLocks noChangeArrowheads="1"/>
            </p:cNvSpPr>
            <p:nvPr userDrawn="1"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37" name="Rectangle 5"/>
            <p:cNvSpPr>
              <a:spLocks noChangeArrowheads="1"/>
            </p:cNvSpPr>
            <p:nvPr userDrawn="1"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38" name="Freeform 6"/>
            <p:cNvSpPr>
              <a:spLocks noEditPoints="1"/>
            </p:cNvSpPr>
            <p:nvPr userDrawn="1"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39" name="Rectangle 7"/>
            <p:cNvSpPr>
              <a:spLocks noChangeArrowheads="1"/>
            </p:cNvSpPr>
            <p:nvPr userDrawn="1"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0" name="Rectangle 8"/>
            <p:cNvSpPr>
              <a:spLocks noChangeArrowheads="1"/>
            </p:cNvSpPr>
            <p:nvPr userDrawn="1"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1" name="Rectangle 9"/>
            <p:cNvSpPr>
              <a:spLocks noChangeArrowheads="1"/>
            </p:cNvSpPr>
            <p:nvPr userDrawn="1"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2" name="Rectangle 10"/>
            <p:cNvSpPr>
              <a:spLocks noChangeArrowheads="1"/>
            </p:cNvSpPr>
            <p:nvPr userDrawn="1"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3" name="Rectangle 11"/>
            <p:cNvSpPr>
              <a:spLocks noChangeArrowheads="1"/>
            </p:cNvSpPr>
            <p:nvPr userDrawn="1"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4" name="Freeform 12"/>
            <p:cNvSpPr>
              <a:spLocks/>
            </p:cNvSpPr>
            <p:nvPr userDrawn="1"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5" name="Freeform 13"/>
            <p:cNvSpPr>
              <a:spLocks/>
            </p:cNvSpPr>
            <p:nvPr userDrawn="1"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6" name="Freeform 14"/>
            <p:cNvSpPr>
              <a:spLocks/>
            </p:cNvSpPr>
            <p:nvPr userDrawn="1"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7" name="Freeform 15"/>
            <p:cNvSpPr>
              <a:spLocks/>
            </p:cNvSpPr>
            <p:nvPr userDrawn="1"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8" name="Freeform 16"/>
            <p:cNvSpPr>
              <a:spLocks/>
            </p:cNvSpPr>
            <p:nvPr userDrawn="1"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49" name="Freeform 17"/>
            <p:cNvSpPr>
              <a:spLocks noEditPoints="1"/>
            </p:cNvSpPr>
            <p:nvPr userDrawn="1"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0" name="Freeform 18"/>
            <p:cNvSpPr>
              <a:spLocks noEditPoints="1"/>
            </p:cNvSpPr>
            <p:nvPr userDrawn="1"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1" name="Freeform 19"/>
            <p:cNvSpPr>
              <a:spLocks/>
            </p:cNvSpPr>
            <p:nvPr userDrawn="1"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2" name="Freeform 20"/>
            <p:cNvSpPr>
              <a:spLocks noEditPoints="1"/>
            </p:cNvSpPr>
            <p:nvPr userDrawn="1"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3" name="Freeform 21"/>
            <p:cNvSpPr>
              <a:spLocks noEditPoints="1"/>
            </p:cNvSpPr>
            <p:nvPr userDrawn="1"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4" name="Freeform 22"/>
            <p:cNvSpPr>
              <a:spLocks noEditPoints="1"/>
            </p:cNvSpPr>
            <p:nvPr userDrawn="1"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5" name="Freeform 23"/>
            <p:cNvSpPr>
              <a:spLocks/>
            </p:cNvSpPr>
            <p:nvPr userDrawn="1"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6" name="Freeform 24"/>
            <p:cNvSpPr>
              <a:spLocks noEditPoints="1"/>
            </p:cNvSpPr>
            <p:nvPr userDrawn="1"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7" name="Freeform 25"/>
            <p:cNvSpPr>
              <a:spLocks noEditPoints="1"/>
            </p:cNvSpPr>
            <p:nvPr userDrawn="1"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8" name="Freeform 26"/>
            <p:cNvSpPr>
              <a:spLocks noEditPoints="1"/>
            </p:cNvSpPr>
            <p:nvPr userDrawn="1"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59" name="Oval 27"/>
            <p:cNvSpPr>
              <a:spLocks noChangeArrowheads="1"/>
            </p:cNvSpPr>
            <p:nvPr userDrawn="1"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0" name="Oval 28"/>
            <p:cNvSpPr>
              <a:spLocks noChangeArrowheads="1"/>
            </p:cNvSpPr>
            <p:nvPr userDrawn="1"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1" name="Oval 29"/>
            <p:cNvSpPr>
              <a:spLocks noChangeArrowheads="1"/>
            </p:cNvSpPr>
            <p:nvPr userDrawn="1"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2" name="Freeform 30"/>
            <p:cNvSpPr>
              <a:spLocks noEditPoints="1"/>
            </p:cNvSpPr>
            <p:nvPr userDrawn="1"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3" name="Freeform 31"/>
            <p:cNvSpPr>
              <a:spLocks noEditPoints="1"/>
            </p:cNvSpPr>
            <p:nvPr userDrawn="1"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4" name="Rectangle 32"/>
            <p:cNvSpPr>
              <a:spLocks noChangeArrowheads="1"/>
            </p:cNvSpPr>
            <p:nvPr userDrawn="1"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5" name="Rectangle 33"/>
            <p:cNvSpPr>
              <a:spLocks noChangeArrowheads="1"/>
            </p:cNvSpPr>
            <p:nvPr userDrawn="1"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6" name="AutoShape 34"/>
            <p:cNvSpPr>
              <a:spLocks noChangeArrowheads="1"/>
            </p:cNvSpPr>
            <p:nvPr userDrawn="1"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7" name="Freeform 35"/>
            <p:cNvSpPr>
              <a:spLocks/>
            </p:cNvSpPr>
            <p:nvPr userDrawn="1"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7668" name="Freeform 36"/>
            <p:cNvSpPr>
              <a:spLocks/>
            </p:cNvSpPr>
            <p:nvPr userDrawn="1"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97669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97670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97671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fld id="{72CBC7B2-69E9-4D8D-97AB-9B206FA7F8CE}" type="datetime1">
              <a:rPr lang="zh-TW" altLang="en-US"/>
              <a:pPr>
                <a:defRPr/>
              </a:pPr>
              <a:t>2017/9/27</a:t>
            </a:fld>
            <a:endParaRPr lang="en-US" altLang="zh-TW"/>
          </a:p>
          <a:p>
            <a:pPr>
              <a:defRPr/>
            </a:pPr>
            <a:r>
              <a:rPr lang="en-US" altLang="zh-TW"/>
              <a:t>Statistics I</a:t>
            </a:r>
          </a:p>
        </p:txBody>
      </p:sp>
      <p:sp>
        <p:nvSpPr>
          <p:cNvPr id="197672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7673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AB40AA21-1758-437F-81C1-60F0CFB3BF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ransition>
    <p:dissolve/>
  </p:transition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5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kumimoji="1"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6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68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69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7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7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76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8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6.emf"/><Relationship Id="rId5" Type="http://schemas.openxmlformats.org/officeDocument/2006/relationships/oleObject" Target="../embeddings/Microsoft_Excel_97-2003____9.xls"/><Relationship Id="rId4" Type="http://schemas.openxmlformats.org/officeDocument/2006/relationships/image" Target="../media/image77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78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81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83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87.emf"/><Relationship Id="rId4" Type="http://schemas.openxmlformats.org/officeDocument/2006/relationships/image" Target="../media/image84.emf"/><Relationship Id="rId9" Type="http://schemas.openxmlformats.org/officeDocument/2006/relationships/oleObject" Target="../embeddings/oleObject123.bin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0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76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88.w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93.w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" Target="slide9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Microsoft_Excel_97-2003____2.xls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4.bin"/><Relationship Id="rId26" Type="http://schemas.openxmlformats.org/officeDocument/2006/relationships/oleObject" Target="../embeddings/oleObject22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3.bin"/><Relationship Id="rId25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6.bin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20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9.bin"/><Relationship Id="rId28" Type="http://schemas.openxmlformats.org/officeDocument/2006/relationships/oleObject" Target="../embeddings/oleObject24.bin"/><Relationship Id="rId10" Type="http://schemas.openxmlformats.org/officeDocument/2006/relationships/oleObject" Target="../embeddings/oleObject6.bin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8.bin"/><Relationship Id="rId27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.bin"/><Relationship Id="rId18" Type="http://schemas.openxmlformats.org/officeDocument/2006/relationships/oleObject" Target="../embeddings/oleObject38.bin"/><Relationship Id="rId26" Type="http://schemas.openxmlformats.org/officeDocument/2006/relationships/oleObject" Target="../embeddings/oleObject46.bin"/><Relationship Id="rId39" Type="http://schemas.openxmlformats.org/officeDocument/2006/relationships/oleObject" Target="../embeddings/oleObject59.bin"/><Relationship Id="rId21" Type="http://schemas.openxmlformats.org/officeDocument/2006/relationships/oleObject" Target="../embeddings/oleObject41.bin"/><Relationship Id="rId34" Type="http://schemas.openxmlformats.org/officeDocument/2006/relationships/oleObject" Target="../embeddings/oleObject54.bin"/><Relationship Id="rId42" Type="http://schemas.openxmlformats.org/officeDocument/2006/relationships/oleObject" Target="../embeddings/oleObject62.bin"/><Relationship Id="rId47" Type="http://schemas.openxmlformats.org/officeDocument/2006/relationships/oleObject" Target="../embeddings/oleObject67.bin"/><Relationship Id="rId50" Type="http://schemas.openxmlformats.org/officeDocument/2006/relationships/oleObject" Target="../embeddings/oleObject70.bin"/><Relationship Id="rId55" Type="http://schemas.openxmlformats.org/officeDocument/2006/relationships/oleObject" Target="../embeddings/oleObject75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6.bin"/><Relationship Id="rId29" Type="http://schemas.openxmlformats.org/officeDocument/2006/relationships/oleObject" Target="../embeddings/oleObject49.bin"/><Relationship Id="rId11" Type="http://schemas.openxmlformats.org/officeDocument/2006/relationships/oleObject" Target="../embeddings/oleObject31.bin"/><Relationship Id="rId24" Type="http://schemas.openxmlformats.org/officeDocument/2006/relationships/oleObject" Target="../embeddings/oleObject44.bin"/><Relationship Id="rId32" Type="http://schemas.openxmlformats.org/officeDocument/2006/relationships/oleObject" Target="../embeddings/oleObject52.bin"/><Relationship Id="rId37" Type="http://schemas.openxmlformats.org/officeDocument/2006/relationships/oleObject" Target="../embeddings/oleObject57.bin"/><Relationship Id="rId40" Type="http://schemas.openxmlformats.org/officeDocument/2006/relationships/oleObject" Target="../embeddings/oleObject60.bin"/><Relationship Id="rId45" Type="http://schemas.openxmlformats.org/officeDocument/2006/relationships/oleObject" Target="../embeddings/oleObject65.bin"/><Relationship Id="rId53" Type="http://schemas.openxmlformats.org/officeDocument/2006/relationships/oleObject" Target="../embeddings/oleObject73.bin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0.bin"/><Relationship Id="rId19" Type="http://schemas.openxmlformats.org/officeDocument/2006/relationships/oleObject" Target="../embeddings/oleObject39.bin"/><Relationship Id="rId31" Type="http://schemas.openxmlformats.org/officeDocument/2006/relationships/oleObject" Target="../embeddings/oleObject51.bin"/><Relationship Id="rId44" Type="http://schemas.openxmlformats.org/officeDocument/2006/relationships/oleObject" Target="../embeddings/oleObject64.bin"/><Relationship Id="rId52" Type="http://schemas.openxmlformats.org/officeDocument/2006/relationships/oleObject" Target="../embeddings/oleObject72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4.bin"/><Relationship Id="rId22" Type="http://schemas.openxmlformats.org/officeDocument/2006/relationships/oleObject" Target="../embeddings/oleObject42.bin"/><Relationship Id="rId27" Type="http://schemas.openxmlformats.org/officeDocument/2006/relationships/oleObject" Target="../embeddings/oleObject47.bin"/><Relationship Id="rId30" Type="http://schemas.openxmlformats.org/officeDocument/2006/relationships/oleObject" Target="../embeddings/oleObject50.bin"/><Relationship Id="rId35" Type="http://schemas.openxmlformats.org/officeDocument/2006/relationships/oleObject" Target="../embeddings/oleObject55.bin"/><Relationship Id="rId43" Type="http://schemas.openxmlformats.org/officeDocument/2006/relationships/oleObject" Target="../embeddings/oleObject63.bin"/><Relationship Id="rId48" Type="http://schemas.openxmlformats.org/officeDocument/2006/relationships/oleObject" Target="../embeddings/oleObject68.bin"/><Relationship Id="rId56" Type="http://schemas.openxmlformats.org/officeDocument/2006/relationships/oleObject" Target="../embeddings/oleObject76.bin"/><Relationship Id="rId8" Type="http://schemas.openxmlformats.org/officeDocument/2006/relationships/image" Target="../media/image19.png"/><Relationship Id="rId51" Type="http://schemas.openxmlformats.org/officeDocument/2006/relationships/oleObject" Target="../embeddings/oleObject71.bin"/><Relationship Id="rId3" Type="http://schemas.openxmlformats.org/officeDocument/2006/relationships/oleObject" Target="../embeddings/oleObject26.bin"/><Relationship Id="rId12" Type="http://schemas.openxmlformats.org/officeDocument/2006/relationships/oleObject" Target="../embeddings/oleObject32.bin"/><Relationship Id="rId17" Type="http://schemas.openxmlformats.org/officeDocument/2006/relationships/oleObject" Target="../embeddings/oleObject37.bin"/><Relationship Id="rId25" Type="http://schemas.openxmlformats.org/officeDocument/2006/relationships/oleObject" Target="../embeddings/oleObject45.bin"/><Relationship Id="rId33" Type="http://schemas.openxmlformats.org/officeDocument/2006/relationships/oleObject" Target="../embeddings/oleObject53.bin"/><Relationship Id="rId38" Type="http://schemas.openxmlformats.org/officeDocument/2006/relationships/oleObject" Target="../embeddings/oleObject58.bin"/><Relationship Id="rId46" Type="http://schemas.openxmlformats.org/officeDocument/2006/relationships/oleObject" Target="../embeddings/oleObject66.bin"/><Relationship Id="rId20" Type="http://schemas.openxmlformats.org/officeDocument/2006/relationships/oleObject" Target="../embeddings/oleObject40.bin"/><Relationship Id="rId41" Type="http://schemas.openxmlformats.org/officeDocument/2006/relationships/oleObject" Target="../embeddings/oleObject61.bin"/><Relationship Id="rId54" Type="http://schemas.openxmlformats.org/officeDocument/2006/relationships/oleObject" Target="../embeddings/oleObject74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15" Type="http://schemas.openxmlformats.org/officeDocument/2006/relationships/oleObject" Target="../embeddings/oleObject35.bin"/><Relationship Id="rId23" Type="http://schemas.openxmlformats.org/officeDocument/2006/relationships/oleObject" Target="../embeddings/oleObject43.bin"/><Relationship Id="rId28" Type="http://schemas.openxmlformats.org/officeDocument/2006/relationships/oleObject" Target="../embeddings/oleObject48.bin"/><Relationship Id="rId36" Type="http://schemas.openxmlformats.org/officeDocument/2006/relationships/oleObject" Target="../embeddings/oleObject56.bin"/><Relationship Id="rId49" Type="http://schemas.openxmlformats.org/officeDocument/2006/relationships/oleObject" Target="../embeddings/oleObject6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31.xml"/><Relationship Id="rId2" Type="http://schemas.openxmlformats.org/officeDocument/2006/relationships/slide" Target="slide1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4.xml"/><Relationship Id="rId5" Type="http://schemas.openxmlformats.org/officeDocument/2006/relationships/slide" Target="slide133.xml"/><Relationship Id="rId4" Type="http://schemas.openxmlformats.org/officeDocument/2006/relationships/slide" Target="slide1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7.xml"/><Relationship Id="rId2" Type="http://schemas.openxmlformats.org/officeDocument/2006/relationships/slide" Target="slide13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0.xml"/><Relationship Id="rId4" Type="http://schemas.openxmlformats.org/officeDocument/2006/relationships/slide" Target="slide1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13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80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7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3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4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emf"/><Relationship Id="rId5" Type="http://schemas.openxmlformats.org/officeDocument/2006/relationships/oleObject" Target="../embeddings/Microsoft_Excel_97-2003____5.xls"/><Relationship Id="rId4" Type="http://schemas.openxmlformats.org/officeDocument/2006/relationships/image" Target="../media/image3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6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91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6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7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98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52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" Target="slide142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4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55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0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5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2.w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7"/>
          <p:cNvSpPr>
            <a:spLocks noGrp="1" noChangeArrowheads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DDD642-06C1-4B46-BF2F-49F521186395}" type="datetime1">
              <a:rPr kumimoji="1" lang="zh-TW" altLang="en-US"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dirty="0"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6627" name="Rectangle 41"/>
          <p:cNvSpPr>
            <a:spLocks noGrp="1" noChangeArrowheads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228EAAF-E914-4C08-9AF1-A6A202CE71EB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4456" name="Rectangle 24"/>
          <p:cNvSpPr>
            <a:spLocks noGrp="1" noChangeArrowheads="1"/>
          </p:cNvSpPr>
          <p:nvPr>
            <p:ph type="ctrTitle"/>
          </p:nvPr>
        </p:nvSpPr>
        <p:spPr>
          <a:xfrm>
            <a:off x="611188" y="324073"/>
            <a:ext cx="8058150" cy="389701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TW" altLang="en-US" sz="6000" dirty="0" smtClean="0">
                <a:latin typeface="Tahoma" pitchFamily="34" charset="0"/>
                <a:ea typeface="華康細圓體" pitchFamily="49" charset="-120"/>
              </a:rPr>
              <a:t>統計學一上</a:t>
            </a:r>
            <a:br>
              <a:rPr lang="zh-TW" altLang="en-US" sz="6000" dirty="0" smtClean="0">
                <a:latin typeface="Tahoma" pitchFamily="34" charset="0"/>
                <a:ea typeface="華康細圓體" pitchFamily="49" charset="-120"/>
              </a:rPr>
            </a:br>
            <a:r>
              <a:rPr lang="en-US" altLang="zh-TW" sz="6000" dirty="0" smtClean="0">
                <a:latin typeface="Tahoma" pitchFamily="34" charset="0"/>
                <a:ea typeface="華康細圓體" pitchFamily="49" charset="-120"/>
              </a:rPr>
              <a:t>Chapter 3:</a:t>
            </a:r>
            <a:br>
              <a:rPr lang="en-US" altLang="zh-TW" sz="6000" dirty="0" smtClean="0">
                <a:latin typeface="Tahoma" pitchFamily="34" charset="0"/>
                <a:ea typeface="華康細圓體" pitchFamily="49" charset="-120"/>
              </a:rPr>
            </a:br>
            <a:r>
              <a:rPr lang="en-US" altLang="zh-TW" sz="6000" dirty="0" smtClean="0">
                <a:latin typeface="Tahoma" pitchFamily="34" charset="0"/>
                <a:ea typeface="華康細圓體" pitchFamily="49" charset="-120"/>
              </a:rPr>
              <a:t>Graphical Descriptive Techniques II</a:t>
            </a:r>
          </a:p>
        </p:txBody>
      </p:sp>
      <p:sp>
        <p:nvSpPr>
          <p:cNvPr id="274457" name="Rectangle 25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4869160"/>
            <a:ext cx="64008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1800" dirty="0" smtClean="0"/>
              <a:t>Sep. </a:t>
            </a:r>
            <a:r>
              <a:rPr lang="en-US" altLang="zh-TW" sz="1800" smtClean="0"/>
              <a:t>27, 2017</a:t>
            </a:r>
            <a:endParaRPr lang="en-US" altLang="zh-TW" sz="1800" dirty="0" smtClean="0"/>
          </a:p>
          <a:p>
            <a:pPr eaLnBrk="1" hangingPunct="1">
              <a:defRPr/>
            </a:pPr>
            <a:r>
              <a:rPr lang="en-US" altLang="zh-TW" sz="1800" dirty="0" smtClean="0"/>
              <a:t>By</a:t>
            </a:r>
          </a:p>
          <a:p>
            <a:pPr eaLnBrk="1" hangingPunct="1">
              <a:defRPr/>
            </a:pPr>
            <a:r>
              <a:rPr lang="en-US" altLang="zh-TW" sz="1800" dirty="0" err="1" smtClean="0"/>
              <a:t>Ching</a:t>
            </a:r>
            <a:r>
              <a:rPr lang="en-US" altLang="zh-TW" sz="1800" dirty="0" smtClean="0"/>
              <a:t>-Chin </a:t>
            </a:r>
            <a:r>
              <a:rPr lang="en-US" altLang="zh-TW" sz="1800" dirty="0" err="1" smtClean="0"/>
              <a:t>Chern</a:t>
            </a:r>
            <a:endParaRPr lang="en-US" altLang="zh-TW" sz="1800" dirty="0" smtClean="0"/>
          </a:p>
        </p:txBody>
      </p:sp>
      <p:grpSp>
        <p:nvGrpSpPr>
          <p:cNvPr id="28" name="群組 27"/>
          <p:cNvGrpSpPr/>
          <p:nvPr/>
        </p:nvGrpSpPr>
        <p:grpSpPr>
          <a:xfrm>
            <a:off x="6156176" y="4293096"/>
            <a:ext cx="2520280" cy="1773560"/>
            <a:chOff x="4860032" y="3717032"/>
            <a:chExt cx="4032448" cy="2421632"/>
          </a:xfrm>
        </p:grpSpPr>
        <p:sp>
          <p:nvSpPr>
            <p:cNvPr id="29" name="Tree"/>
            <p:cNvSpPr>
              <a:spLocks noEditPoints="1" noChangeArrowheads="1"/>
            </p:cNvSpPr>
            <p:nvPr/>
          </p:nvSpPr>
          <p:spPr bwMode="auto">
            <a:xfrm>
              <a:off x="5076056" y="5013176"/>
              <a:ext cx="1368152" cy="1008112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Tree"/>
            <p:cNvSpPr>
              <a:spLocks noEditPoints="1" noChangeArrowheads="1"/>
            </p:cNvSpPr>
            <p:nvPr/>
          </p:nvSpPr>
          <p:spPr bwMode="auto">
            <a:xfrm>
              <a:off x="6588224" y="4128532"/>
              <a:ext cx="2088232" cy="1913394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60032" y="3717032"/>
              <a:ext cx="4032448" cy="242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755576" y="4365104"/>
            <a:ext cx="2592288" cy="1629544"/>
            <a:chOff x="179512" y="3789040"/>
            <a:chExt cx="4032448" cy="2421632"/>
          </a:xfrm>
        </p:grpSpPr>
        <p:grpSp>
          <p:nvGrpSpPr>
            <p:cNvPr id="33" name="Group 1"/>
            <p:cNvGrpSpPr>
              <a:grpSpLocks/>
            </p:cNvGrpSpPr>
            <p:nvPr/>
          </p:nvGrpSpPr>
          <p:grpSpPr bwMode="auto">
            <a:xfrm>
              <a:off x="323528" y="4221088"/>
              <a:ext cx="1368152" cy="1036564"/>
              <a:chOff x="1248" y="240"/>
              <a:chExt cx="4176" cy="3600"/>
            </a:xfrm>
          </p:grpSpPr>
          <p:sp>
            <p:nvSpPr>
              <p:cNvPr id="40" name="Pyr1"/>
              <p:cNvSpPr>
                <a:spLocks noEditPoints="1" noChangeArrowheads="1"/>
              </p:cNvSpPr>
              <p:nvPr/>
            </p:nvSpPr>
            <p:spPr bwMode="auto">
              <a:xfrm>
                <a:off x="2873" y="240"/>
                <a:ext cx="936" cy="798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  <a:gd name="T6" fmla="*/ 5400 w 21600"/>
                  <a:gd name="T7" fmla="*/ 11800 h 21600"/>
                  <a:gd name="T8" fmla="*/ 16200 w 21600"/>
                  <a:gd name="T9" fmla="*/ 20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T6" t="T7" r="T8" b="T9"/>
                <a:pathLst>
                  <a:path w="21600" h="2160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1" name="Pyr2"/>
              <p:cNvSpPr>
                <a:spLocks noEditPoints="1" noChangeArrowheads="1"/>
              </p:cNvSpPr>
              <p:nvPr/>
            </p:nvSpPr>
            <p:spPr bwMode="auto">
              <a:xfrm>
                <a:off x="2331" y="1038"/>
                <a:ext cx="2015" cy="936"/>
              </a:xfrm>
              <a:custGeom>
                <a:avLst/>
                <a:gdLst>
                  <a:gd name="T0" fmla="*/ 5787 w 21600"/>
                  <a:gd name="T1" fmla="*/ 0 h 21600"/>
                  <a:gd name="T2" fmla="*/ 15812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787 w 21600"/>
                  <a:gd name="T9" fmla="*/ 500 h 21600"/>
                  <a:gd name="T10" fmla="*/ 158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5787" y="0"/>
                    </a:moveTo>
                    <a:lnTo>
                      <a:pt x="15812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5787" y="0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2" name="Pyr3"/>
              <p:cNvSpPr>
                <a:spLocks noEditPoints="1" noChangeArrowheads="1"/>
              </p:cNvSpPr>
              <p:nvPr/>
            </p:nvSpPr>
            <p:spPr bwMode="auto">
              <a:xfrm>
                <a:off x="1795" y="1974"/>
                <a:ext cx="3087" cy="935"/>
              </a:xfrm>
              <a:custGeom>
                <a:avLst/>
                <a:gdLst>
                  <a:gd name="T0" fmla="*/ 3768 w 21600"/>
                  <a:gd name="T1" fmla="*/ 0 h 21600"/>
                  <a:gd name="T2" fmla="*/ 17831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287 w 21600"/>
                  <a:gd name="T9" fmla="*/ 500 h 21600"/>
                  <a:gd name="T10" fmla="*/ 16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3768" y="0"/>
                    </a:moveTo>
                    <a:lnTo>
                      <a:pt x="17831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3768" y="0"/>
                    </a:lnTo>
                    <a:close/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43" name="Pyr4"/>
              <p:cNvSpPr>
                <a:spLocks noEditPoints="1" noChangeArrowheads="1"/>
              </p:cNvSpPr>
              <p:nvPr/>
            </p:nvSpPr>
            <p:spPr bwMode="auto">
              <a:xfrm>
                <a:off x="1248" y="2904"/>
                <a:ext cx="4176" cy="936"/>
              </a:xfrm>
              <a:custGeom>
                <a:avLst/>
                <a:gdLst>
                  <a:gd name="T0" fmla="*/ 2793 w 21600"/>
                  <a:gd name="T1" fmla="*/ 0 h 21600"/>
                  <a:gd name="T2" fmla="*/ 18806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3287 w 21600"/>
                  <a:gd name="T9" fmla="*/ 500 h 21600"/>
                  <a:gd name="T10" fmla="*/ 17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2793" y="0"/>
                    </a:moveTo>
                    <a:lnTo>
                      <a:pt x="18806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2793" y="0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34" name="Group 1"/>
            <p:cNvGrpSpPr>
              <a:grpSpLocks/>
            </p:cNvGrpSpPr>
            <p:nvPr/>
          </p:nvGrpSpPr>
          <p:grpSpPr bwMode="auto">
            <a:xfrm>
              <a:off x="1331640" y="4221088"/>
              <a:ext cx="2736304" cy="1828652"/>
              <a:chOff x="1248" y="240"/>
              <a:chExt cx="4176" cy="3600"/>
            </a:xfrm>
          </p:grpSpPr>
          <p:sp>
            <p:nvSpPr>
              <p:cNvPr id="36" name="Pyr1"/>
              <p:cNvSpPr>
                <a:spLocks noEditPoints="1" noChangeArrowheads="1"/>
              </p:cNvSpPr>
              <p:nvPr/>
            </p:nvSpPr>
            <p:spPr bwMode="auto">
              <a:xfrm>
                <a:off x="2873" y="240"/>
                <a:ext cx="936" cy="798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  <a:gd name="T6" fmla="*/ 5400 w 21600"/>
                  <a:gd name="T7" fmla="*/ 11800 h 21600"/>
                  <a:gd name="T8" fmla="*/ 16200 w 21600"/>
                  <a:gd name="T9" fmla="*/ 20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T6" t="T7" r="T8" b="T9"/>
                <a:pathLst>
                  <a:path w="21600" h="2160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37" name="Pyr2"/>
              <p:cNvSpPr>
                <a:spLocks noEditPoints="1" noChangeArrowheads="1"/>
              </p:cNvSpPr>
              <p:nvPr/>
            </p:nvSpPr>
            <p:spPr bwMode="auto">
              <a:xfrm>
                <a:off x="2331" y="1038"/>
                <a:ext cx="2015" cy="936"/>
              </a:xfrm>
              <a:custGeom>
                <a:avLst/>
                <a:gdLst>
                  <a:gd name="T0" fmla="*/ 5787 w 21600"/>
                  <a:gd name="T1" fmla="*/ 0 h 21600"/>
                  <a:gd name="T2" fmla="*/ 15812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787 w 21600"/>
                  <a:gd name="T9" fmla="*/ 500 h 21600"/>
                  <a:gd name="T10" fmla="*/ 158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5787" y="0"/>
                    </a:moveTo>
                    <a:lnTo>
                      <a:pt x="15812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5787" y="0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38" name="Pyr3"/>
              <p:cNvSpPr>
                <a:spLocks noEditPoints="1" noChangeArrowheads="1"/>
              </p:cNvSpPr>
              <p:nvPr/>
            </p:nvSpPr>
            <p:spPr bwMode="auto">
              <a:xfrm>
                <a:off x="1795" y="1974"/>
                <a:ext cx="3087" cy="935"/>
              </a:xfrm>
              <a:custGeom>
                <a:avLst/>
                <a:gdLst>
                  <a:gd name="T0" fmla="*/ 3768 w 21600"/>
                  <a:gd name="T1" fmla="*/ 0 h 21600"/>
                  <a:gd name="T2" fmla="*/ 17831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5287 w 21600"/>
                  <a:gd name="T9" fmla="*/ 500 h 21600"/>
                  <a:gd name="T10" fmla="*/ 16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3768" y="0"/>
                    </a:moveTo>
                    <a:lnTo>
                      <a:pt x="17831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3768" y="0"/>
                    </a:lnTo>
                    <a:close/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39" name="Pyr4"/>
              <p:cNvSpPr>
                <a:spLocks noEditPoints="1" noChangeArrowheads="1"/>
              </p:cNvSpPr>
              <p:nvPr/>
            </p:nvSpPr>
            <p:spPr bwMode="auto">
              <a:xfrm>
                <a:off x="1248" y="2904"/>
                <a:ext cx="4176" cy="936"/>
              </a:xfrm>
              <a:custGeom>
                <a:avLst/>
                <a:gdLst>
                  <a:gd name="T0" fmla="*/ 2793 w 21600"/>
                  <a:gd name="T1" fmla="*/ 0 h 21600"/>
                  <a:gd name="T2" fmla="*/ 18806 w 21600"/>
                  <a:gd name="T3" fmla="*/ 0 h 21600"/>
                  <a:gd name="T4" fmla="*/ 21600 w 21600"/>
                  <a:gd name="T5" fmla="*/ 21600 h 21600"/>
                  <a:gd name="T6" fmla="*/ 0 w 21600"/>
                  <a:gd name="T7" fmla="*/ 21600 h 21600"/>
                  <a:gd name="T8" fmla="*/ 3287 w 21600"/>
                  <a:gd name="T9" fmla="*/ 500 h 21600"/>
                  <a:gd name="T10" fmla="*/ 17312 w 21600"/>
                  <a:gd name="T11" fmla="*/ 21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2793" y="0"/>
                    </a:moveTo>
                    <a:lnTo>
                      <a:pt x="18806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2793" y="0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179512" y="3789040"/>
              <a:ext cx="4032448" cy="242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4"/>
            <a:ext cx="8229600" cy="79865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Line Chart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zh-TW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11560" y="5085184"/>
            <a:ext cx="8280920" cy="1656184"/>
          </a:xfrm>
        </p:spPr>
        <p:txBody>
          <a:bodyPr/>
          <a:lstStyle/>
          <a:p>
            <a:pPr>
              <a:buNone/>
            </a:pPr>
            <a:r>
              <a:rPr lang="en-US" altLang="zh-TW" sz="3600" dirty="0" smtClean="0"/>
              <a:t>There is a long-term </a:t>
            </a:r>
            <a:r>
              <a:rPr lang="en-US" altLang="zh-TW" sz="3600" b="1" dirty="0" smtClean="0">
                <a:solidFill>
                  <a:schemeClr val="accent2"/>
                </a:solidFill>
              </a:rPr>
              <a:t>increasing trend </a:t>
            </a:r>
            <a:r>
              <a:rPr lang="en-US" altLang="zh-TW" sz="3600" dirty="0" smtClean="0"/>
              <a:t>in the monthly average retail price of gasoline since 1976</a:t>
            </a:r>
            <a:endParaRPr lang="en-US" altLang="zh-TW" sz="3600" dirty="0" smtClean="0">
              <a:ea typeface="新細明體" charset="-120"/>
            </a:endParaRPr>
          </a:p>
        </p:txBody>
      </p:sp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25584"/>
            <a:ext cx="8136904" cy="420361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9A9C353-1DDB-45DC-8E15-E49FF3E3F9CE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253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9C4D463-A77F-42D0-90A2-623514DED2A9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48482" name="Rectangle 2050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10600" cy="2514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The following sample consists of the number of jobs six students applied for: </a:t>
            </a:r>
            <a:r>
              <a:rPr lang="en-US" altLang="zh-TW" b="1" dirty="0" smtClean="0">
                <a:solidFill>
                  <a:schemeClr val="accent2"/>
                </a:solidFill>
              </a:rPr>
              <a:t>17, 15, 23, 7, 9, 13</a:t>
            </a:r>
            <a:r>
              <a:rPr lang="en-US" altLang="zh-TW" b="1" dirty="0" smtClean="0"/>
              <a:t>. </a:t>
            </a:r>
            <a:r>
              <a:rPr lang="en-US" altLang="zh-TW" dirty="0" smtClean="0"/>
              <a:t>Finds its standard deviation.</a:t>
            </a:r>
            <a:endParaRPr lang="en-US" altLang="zh-TW" b="1" dirty="0" smtClean="0"/>
          </a:p>
        </p:txBody>
      </p:sp>
      <p:graphicFrame>
        <p:nvGraphicFramePr>
          <p:cNvPr id="148483" name="Object 2051"/>
          <p:cNvGraphicFramePr>
            <a:graphicFrameLocks noChangeAspect="1"/>
          </p:cNvGraphicFramePr>
          <p:nvPr/>
        </p:nvGraphicFramePr>
        <p:xfrm>
          <a:off x="228600" y="3987800"/>
          <a:ext cx="88392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方程式" r:id="rId3" imgW="3886200" imgH="583920" progId="Equation.3">
                  <p:embed/>
                </p:oleObj>
              </mc:Choice>
              <mc:Fallback>
                <p:oleObj name="方程式" r:id="rId3" imgW="3886200" imgH="583920" progId="Equation.3">
                  <p:embed/>
                  <p:pic>
                    <p:nvPicPr>
                      <p:cNvPr id="0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87800"/>
                        <a:ext cx="88392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FBBB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5" name="Rectangle 2053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170490" cy="11079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Example</a:t>
            </a:r>
          </a:p>
        </p:txBody>
      </p:sp>
      <p:grpSp>
        <p:nvGrpSpPr>
          <p:cNvPr id="2" name="Group 2056"/>
          <p:cNvGrpSpPr>
            <a:grpSpLocks/>
          </p:cNvGrpSpPr>
          <p:nvPr/>
        </p:nvGrpSpPr>
        <p:grpSpPr bwMode="auto">
          <a:xfrm>
            <a:off x="1676400" y="5638800"/>
            <a:ext cx="6396038" cy="762000"/>
            <a:chOff x="1056" y="3552"/>
            <a:chExt cx="4029" cy="480"/>
          </a:xfrm>
        </p:grpSpPr>
        <p:sp>
          <p:nvSpPr>
            <p:cNvPr id="148486" name="Text Box 2054"/>
            <p:cNvSpPr txBox="1">
              <a:spLocks noChangeArrowheads="1"/>
            </p:cNvSpPr>
            <p:nvPr/>
          </p:nvSpPr>
          <p:spPr bwMode="auto">
            <a:xfrm>
              <a:off x="1056" y="3552"/>
              <a:ext cx="4029" cy="4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=&gt; </a:t>
              </a:r>
              <a:r>
                <a:rPr lang="en-US" altLang="zh-TW" sz="44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</a:t>
              </a:r>
              <a:r>
                <a:rPr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= </a:t>
              </a:r>
              <a:r>
                <a:rPr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sym typeface="Symbol" pitchFamily="18" charset="2"/>
                </a:rPr>
                <a:t></a:t>
              </a:r>
              <a:r>
                <a:rPr lang="en-US" altLang="zh-TW" sz="44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33.2</a:t>
              </a:r>
              <a:r>
                <a:rPr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= </a:t>
              </a:r>
              <a:r>
                <a:rPr lang="en-US" altLang="zh-TW" sz="44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5.7619 </a:t>
              </a:r>
              <a:r>
                <a:rPr lang="en-US" altLang="zh-TW" sz="4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jobs </a:t>
              </a:r>
            </a:p>
          </p:txBody>
        </p:sp>
        <p:sp>
          <p:nvSpPr>
            <p:cNvPr id="148487" name="Line 2055"/>
            <p:cNvSpPr>
              <a:spLocks noChangeShapeType="1"/>
            </p:cNvSpPr>
            <p:nvPr/>
          </p:nvSpPr>
          <p:spPr bwMode="auto">
            <a:xfrm>
              <a:off x="2304" y="3600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BDD1126-0256-4FB5-A2A5-FD73872D0E0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85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B62FAA1-AD9D-4371-9C31-B934C7B95EB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053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17049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 Example</a:t>
            </a:r>
          </a:p>
        </p:txBody>
      </p:sp>
      <p:sp>
        <p:nvSpPr>
          <p:cNvPr id="150533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567737" cy="53276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To examine the consistency of shots for a new innovative golf club, a golfer was asked to hit 150 shots, 75 with a currently used (7-iron) club, and 75 with the new club. The distances were recorded. Which 7-iron is more consistent?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Setup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503BFF-9B7F-4098-9AB0-BADE77CBA50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E480309-81BE-48A8-91BE-3BB845960C8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102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7" name="圖片 6" descr="Stat_2010_a_03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460432" cy="3745891"/>
          </a:xfrm>
          <a:prstGeom prst="rect">
            <a:avLst/>
          </a:prstGeom>
        </p:spPr>
      </p:pic>
      <p:pic>
        <p:nvPicPr>
          <p:cNvPr id="8" name="圖片 7" descr="Stat_2010_a_03_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484784"/>
            <a:ext cx="8964488" cy="4865617"/>
          </a:xfrm>
          <a:prstGeom prst="rect">
            <a:avLst/>
          </a:prstGeom>
        </p:spPr>
      </p:pic>
      <p:pic>
        <p:nvPicPr>
          <p:cNvPr id="9" name="圖片 8" descr="Stat_2010_a_03_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16" y="1484784"/>
            <a:ext cx="8892480" cy="4896544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2699792" y="2245699"/>
            <a:ext cx="3888432" cy="3631573"/>
            <a:chOff x="2699792" y="2245699"/>
            <a:chExt cx="3888432" cy="3631573"/>
          </a:xfrm>
        </p:grpSpPr>
        <p:sp>
          <p:nvSpPr>
            <p:cNvPr id="10" name="矩形 9"/>
            <p:cNvSpPr/>
            <p:nvPr/>
          </p:nvSpPr>
          <p:spPr bwMode="auto">
            <a:xfrm>
              <a:off x="2699792" y="2245699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699792" y="2780928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699792" y="3068960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699792" y="3356992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699792" y="3645024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699792" y="4437112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699792" y="4725144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699792" y="5013176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2699792" y="5301208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2699792" y="5589240"/>
              <a:ext cx="388843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2"/>
            <a:ext cx="8229600" cy="19148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Descriptive Statistics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7381" y="1988839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library(psych)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2276872"/>
            <a:ext cx="5805377" cy="43269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fileXls</a:t>
            </a:r>
            <a:r>
              <a:rPr lang="en-US" altLang="zh-TW" sz="2000" dirty="0"/>
              <a:t> = "Gulf_Club.xlsx"</a:t>
            </a:r>
          </a:p>
          <a:p>
            <a:pPr marL="0" indent="0">
              <a:buNone/>
            </a:pPr>
            <a:r>
              <a:rPr lang="en-US" altLang="zh-TW" sz="2000" dirty="0" err="1" smtClean="0"/>
              <a:t>GC_data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loadWorkbook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fileXls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GC_CI &lt;- </a:t>
            </a:r>
            <a:r>
              <a:rPr lang="en-US" altLang="zh-TW" sz="2000" dirty="0" err="1"/>
              <a:t>readWorksheet</a:t>
            </a:r>
            <a:r>
              <a:rPr lang="en-US" altLang="zh-TW" sz="2000" dirty="0"/>
              <a:t>(GC_data,1)</a:t>
            </a:r>
          </a:p>
          <a:p>
            <a:pPr marL="0" indent="0">
              <a:buNone/>
            </a:pPr>
            <a:r>
              <a:rPr lang="en-US" altLang="zh-TW" sz="2000" dirty="0" smtClean="0"/>
              <a:t>Current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GC_CI$Current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Innovation &lt;- </a:t>
            </a:r>
            <a:r>
              <a:rPr lang="en-US" altLang="zh-TW" sz="2000" dirty="0" err="1"/>
              <a:t>GC_CI$Innovation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n &lt;- length(Current)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The current model # # # ","\n")</a:t>
            </a:r>
          </a:p>
          <a:p>
            <a:pPr marL="0" indent="0"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>
                <a:solidFill>
                  <a:schemeClr val="accent2"/>
                </a:solidFill>
              </a:rPr>
              <a:t>describe</a:t>
            </a:r>
            <a:r>
              <a:rPr lang="en-US" altLang="zh-TW" sz="2000" dirty="0"/>
              <a:t>(Current))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 ","\n")</a:t>
            </a:r>
          </a:p>
          <a:p>
            <a:pPr marL="0" indent="0">
              <a:buNone/>
            </a:pPr>
            <a:r>
              <a:rPr lang="en-US" altLang="zh-TW" sz="2000" dirty="0" smtClean="0"/>
              <a:t>cat</a:t>
            </a:r>
            <a:r>
              <a:rPr lang="en-US" altLang="zh-TW" sz="2000" dirty="0"/>
              <a:t>("# # # # The innovation model # # # ","\n")</a:t>
            </a:r>
          </a:p>
          <a:p>
            <a:pPr marL="0" indent="0">
              <a:buNone/>
            </a:pPr>
            <a:r>
              <a:rPr lang="en-US" altLang="zh-TW" sz="2000" dirty="0"/>
              <a:t>print(</a:t>
            </a:r>
            <a:r>
              <a:rPr lang="en-US" altLang="zh-TW" sz="2000" b="1" dirty="0">
                <a:solidFill>
                  <a:schemeClr val="accent2"/>
                </a:solidFill>
              </a:rPr>
              <a:t>describe</a:t>
            </a:r>
            <a:r>
              <a:rPr lang="en-US" altLang="zh-TW" sz="2000" dirty="0"/>
              <a:t>(Innovation))</a:t>
            </a:r>
            <a:endParaRPr lang="zh-TW" altLang="en-US" sz="20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2017/9/27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103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5" y="2016550"/>
            <a:ext cx="8776947" cy="3312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47381" y="5589240"/>
            <a:ext cx="2580403" cy="5573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48950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650072" y="1484784"/>
          <a:ext cx="6422807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" name="工作表" r:id="rId3" imgW="4175823" imgH="3276504" progId="Excel.Sheet.12">
                  <p:embed/>
                </p:oleObj>
              </mc:Choice>
              <mc:Fallback>
                <p:oleObj name="工作表" r:id="rId3" imgW="4175823" imgH="3276504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072" y="1484784"/>
                        <a:ext cx="6422807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874C510-0FC9-4F96-883F-629E4BCD14C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355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2B375AE-7F74-428C-9450-5D8CFAB53B0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01809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Excel Output</a:t>
            </a:r>
          </a:p>
        </p:txBody>
      </p:sp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59246" y="1749425"/>
            <a:ext cx="2520950" cy="44878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32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innovation club is more consistent, and because the means are close, is considered a better club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652292" y="2025223"/>
            <a:ext cx="6372958" cy="1640761"/>
            <a:chOff x="2652292" y="2025223"/>
            <a:chExt cx="6372958" cy="1640761"/>
          </a:xfrm>
        </p:grpSpPr>
        <p:sp>
          <p:nvSpPr>
            <p:cNvPr id="151562" name="Rectangle 10"/>
            <p:cNvSpPr>
              <a:spLocks noChangeArrowheads="1"/>
            </p:cNvSpPr>
            <p:nvPr/>
          </p:nvSpPr>
          <p:spPr bwMode="auto">
            <a:xfrm>
              <a:off x="2652292" y="2025223"/>
              <a:ext cx="63722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1563" name="Rectangle 11"/>
            <p:cNvSpPr>
              <a:spLocks noChangeArrowheads="1"/>
            </p:cNvSpPr>
            <p:nvPr/>
          </p:nvSpPr>
          <p:spPr bwMode="auto">
            <a:xfrm>
              <a:off x="2653050" y="3284984"/>
              <a:ext cx="63722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8" grpId="0" animBg="1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EA822DF-CD87-41B5-A3BC-6999BF89C33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93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905784C-FA58-4C36-A92C-7E853508D9A8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96416"/>
            <a:ext cx="8386514" cy="111636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59743"/>
            <a:ext cx="8769350" cy="5237609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Rates of return over the past 10 years for two mutual funds are shown below. Which one </a:t>
            </a:r>
            <a:r>
              <a:rPr lang="en-US" altLang="zh-TW" b="1" dirty="0" smtClean="0">
                <a:solidFill>
                  <a:srgbClr val="FF9900"/>
                </a:solidFill>
              </a:rPr>
              <a:t>have a higher level of risk</a:t>
            </a:r>
            <a:r>
              <a:rPr lang="en-US" altLang="zh-TW" dirty="0" smtClean="0"/>
              <a:t>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	</a:t>
            </a:r>
            <a:r>
              <a:rPr lang="en-US" altLang="zh-TW" b="1" dirty="0" smtClean="0">
                <a:solidFill>
                  <a:schemeClr val="hlink"/>
                </a:solidFill>
              </a:rPr>
              <a:t>Fund A:</a:t>
            </a:r>
            <a:r>
              <a:rPr lang="en-US" altLang="zh-TW" dirty="0" smtClean="0"/>
              <a:t> 8.3, -6.2, 20.9, -2.7, 33.6, 42.9, 24.4, 5.2, 3.1, 30.05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	</a:t>
            </a:r>
            <a:r>
              <a:rPr lang="en-US" altLang="zh-TW" b="1" dirty="0" smtClean="0">
                <a:solidFill>
                  <a:schemeClr val="tx2"/>
                </a:solidFill>
              </a:rPr>
              <a:t>Fund B:</a:t>
            </a:r>
            <a:r>
              <a:rPr lang="en-US" altLang="zh-TW" dirty="0" smtClean="0"/>
              <a:t> 12.1, -2.8, 6.4, 12.2, 27.8, 25.3, 18.2, 10.7, -1.3, 11.4</a:t>
            </a:r>
          </a:p>
        </p:txBody>
      </p:sp>
    </p:spTree>
    <p:extLst>
      <p:ext uri="{BB962C8B-B14F-4D97-AF65-F5344CB8AC3E}">
        <p14:creationId xmlns:p14="http://schemas.microsoft.com/office/powerpoint/2010/main" val="40156464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27584" y="1356219"/>
          <a:ext cx="7848872" cy="5241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2" name="工作表" r:id="rId3" imgW="4312834" imgH="3108888" progId="Excel.Sheet.12">
                  <p:embed/>
                </p:oleObj>
              </mc:Choice>
              <mc:Fallback>
                <p:oleObj name="工作表" r:id="rId3" imgW="4312834" imgH="3108888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56219"/>
                        <a:ext cx="7848872" cy="524113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CAE71B5-7D45-49E4-8AD0-0670AEE0334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05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B031704-E503-46F3-BC7B-BF7F6826FB24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1403648" y="4005064"/>
            <a:ext cx="7128023" cy="2540000"/>
          </a:xfrm>
          <a:prstGeom prst="rect">
            <a:avLst/>
          </a:prstGeom>
          <a:solidFill>
            <a:srgbClr val="00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Though </a:t>
            </a:r>
            <a:r>
              <a:rPr lang="en-US" altLang="zh-TW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fund A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more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profitable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fund A should be considered </a:t>
            </a:r>
            <a:r>
              <a:rPr lang="en-US" altLang="zh-TW" sz="40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riskier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because its standard deviation is larger.</a:t>
            </a: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>
          <a:xfrm>
            <a:off x="889198" y="269776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755576" y="1699491"/>
            <a:ext cx="7992888" cy="376808"/>
          </a:xfrm>
          <a:prstGeom prst="rect">
            <a:avLst/>
          </a:prstGeom>
          <a:solidFill>
            <a:srgbClr val="FF9900">
              <a:alpha val="30196"/>
            </a:srgbClr>
          </a:solidFill>
          <a:ln w="28575">
            <a:solidFill>
              <a:srgbClr val="00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TW" altLang="zh-TW">
              <a:solidFill>
                <a:schemeClr val="tx2"/>
              </a:solidFill>
            </a:endParaRPr>
          </a:p>
        </p:txBody>
      </p:sp>
      <p:sp>
        <p:nvSpPr>
          <p:cNvPr id="179207" name="Rectangle 7"/>
          <p:cNvSpPr>
            <a:spLocks noChangeArrowheads="1"/>
          </p:cNvSpPr>
          <p:nvPr/>
        </p:nvSpPr>
        <p:spPr bwMode="auto">
          <a:xfrm>
            <a:off x="755401" y="3079765"/>
            <a:ext cx="7993063" cy="36933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 algn="ctr">
            <a:solidFill>
              <a:srgbClr val="00FFFF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9937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animBg="1" autoUpdateAnimBg="0"/>
      <p:bldP spid="179205" grpId="0" animBg="1"/>
      <p:bldP spid="17920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438BF38-C7C6-4ECA-BE38-A6DE31F55FAD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04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37DDE52-E8BD-411F-B15A-436E8631E23B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5682" y="260648"/>
            <a:ext cx="8140774" cy="1800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Usage of Standard Deviation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204864"/>
            <a:ext cx="8229600" cy="41594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Compare the </a:t>
            </a:r>
            <a:r>
              <a:rPr lang="en-US" altLang="zh-TW" sz="4800" b="1" dirty="0" smtClean="0">
                <a:solidFill>
                  <a:srgbClr val="FF9900"/>
                </a:solidFill>
              </a:rPr>
              <a:t>variability</a:t>
            </a:r>
            <a:r>
              <a:rPr lang="en-US" altLang="zh-TW" sz="4800" dirty="0" smtClean="0"/>
              <a:t> of several distributions</a:t>
            </a:r>
          </a:p>
          <a:p>
            <a:pPr eaLnBrk="1" hangingPunct="1">
              <a:defRPr/>
            </a:pPr>
            <a:r>
              <a:rPr lang="en-US" altLang="zh-TW" sz="4800" dirty="0" smtClean="0"/>
              <a:t>Make a statement about the </a:t>
            </a:r>
            <a:r>
              <a:rPr lang="en-US" altLang="zh-TW" sz="4800" b="1" dirty="0" smtClean="0">
                <a:solidFill>
                  <a:srgbClr val="FF9900"/>
                </a:solidFill>
              </a:rPr>
              <a:t>general shape</a:t>
            </a:r>
            <a:r>
              <a:rPr lang="en-US" altLang="zh-TW" sz="4800" dirty="0" smtClean="0">
                <a:solidFill>
                  <a:srgbClr val="FF9900"/>
                </a:solidFill>
              </a:rPr>
              <a:t> </a:t>
            </a:r>
            <a:r>
              <a:rPr lang="en-US" altLang="zh-TW" sz="4800" dirty="0" smtClean="0"/>
              <a:t>of a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23360877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09AA0B-631B-4EA7-9D21-9A119AA4769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07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8B596B3-D3C8-48E4-B08A-DB2853DA8BE7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8568952" cy="10795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Empirical Rule  1/2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125538"/>
            <a:ext cx="8991600" cy="2057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If a sample of measurements has a </a:t>
            </a:r>
            <a:r>
              <a:rPr lang="en-US" altLang="zh-TW" b="1" dirty="0" smtClean="0">
                <a:solidFill>
                  <a:srgbClr val="FFFF00"/>
                </a:solidFill>
              </a:rPr>
              <a:t>mound-shaped</a:t>
            </a:r>
            <a:r>
              <a:rPr lang="en-US" altLang="zh-TW" dirty="0" smtClean="0"/>
              <a:t> (</a:t>
            </a:r>
            <a:r>
              <a:rPr lang="en-US" altLang="zh-TW" b="1" dirty="0" smtClean="0">
                <a:solidFill>
                  <a:srgbClr val="FF9900"/>
                </a:solidFill>
              </a:rPr>
              <a:t>bell-shaped</a:t>
            </a:r>
            <a:r>
              <a:rPr lang="en-US" altLang="zh-TW" dirty="0" smtClean="0"/>
              <a:t>) distribution, the interval</a:t>
            </a:r>
          </a:p>
        </p:txBody>
      </p:sp>
      <p:sp>
        <p:nvSpPr>
          <p:cNvPr id="181253" name="Rectangle 5"/>
          <p:cNvSpPr>
            <a:spLocks noChangeArrowheads="1"/>
          </p:cNvSpPr>
          <p:nvPr/>
        </p:nvSpPr>
        <p:spPr bwMode="auto">
          <a:xfrm>
            <a:off x="107950" y="3284538"/>
            <a:ext cx="8928100" cy="3241675"/>
          </a:xfrm>
          <a:prstGeom prst="rect">
            <a:avLst/>
          </a:prstGeom>
          <a:solidFill>
            <a:srgbClr val="2A15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50825" y="3213100"/>
            <a:ext cx="8785225" cy="1190625"/>
            <a:chOff x="158" y="2024"/>
            <a:chExt cx="5534" cy="750"/>
          </a:xfrm>
        </p:grpSpPr>
        <p:graphicFrame>
          <p:nvGraphicFramePr>
            <p:cNvPr id="3076" name="Object 6"/>
            <p:cNvGraphicFramePr>
              <a:graphicFrameLocks noChangeAspect="1"/>
            </p:cNvGraphicFramePr>
            <p:nvPr/>
          </p:nvGraphicFramePr>
          <p:xfrm>
            <a:off x="158" y="2069"/>
            <a:ext cx="1452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66" name="方程式" r:id="rId3" imgW="787320" imgH="203040" progId="Equation.3">
                    <p:embed/>
                  </p:oleObj>
                </mc:Choice>
                <mc:Fallback>
                  <p:oleObj name="方程式" r:id="rId3" imgW="787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2069"/>
                          <a:ext cx="1452" cy="345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257" name="Text Box 9"/>
            <p:cNvSpPr txBox="1">
              <a:spLocks noChangeArrowheads="1"/>
            </p:cNvSpPr>
            <p:nvPr/>
          </p:nvSpPr>
          <p:spPr bwMode="auto">
            <a:xfrm>
              <a:off x="1655" y="2024"/>
              <a:ext cx="4037" cy="7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36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contains approximately 68% of the measurements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9388" y="4292600"/>
            <a:ext cx="8823325" cy="1190625"/>
            <a:chOff x="113" y="2704"/>
            <a:chExt cx="5558" cy="750"/>
          </a:xfrm>
        </p:grpSpPr>
        <p:graphicFrame>
          <p:nvGraphicFramePr>
            <p:cNvPr id="3075" name="Object 7"/>
            <p:cNvGraphicFramePr>
              <a:graphicFrameLocks noChangeAspect="1"/>
            </p:cNvGraphicFramePr>
            <p:nvPr/>
          </p:nvGraphicFramePr>
          <p:xfrm>
            <a:off x="113" y="2806"/>
            <a:ext cx="154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67" name="方程式" r:id="rId5" imgW="939600" imgH="203040" progId="Equation.3">
                    <p:embed/>
                  </p:oleObj>
                </mc:Choice>
                <mc:Fallback>
                  <p:oleObj name="方程式" r:id="rId5" imgW="9396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2806"/>
                          <a:ext cx="1542" cy="307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258" name="Text Box 10"/>
            <p:cNvSpPr txBox="1">
              <a:spLocks noChangeArrowheads="1"/>
            </p:cNvSpPr>
            <p:nvPr/>
          </p:nvSpPr>
          <p:spPr bwMode="auto">
            <a:xfrm>
              <a:off x="1655" y="2704"/>
              <a:ext cx="4016" cy="7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chemeClr val="accent4">
                  <a:lumMod val="1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contains </a:t>
              </a:r>
              <a:r>
                <a:rPr lang="en-US" altLang="zh-TW" sz="36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approximately 95% </a:t>
              </a:r>
              <a:r>
                <a:rPr lang="en-US" altLang="zh-TW" sz="36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of </a:t>
              </a:r>
              <a:r>
                <a:rPr lang="en-US" altLang="zh-TW" sz="36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measurements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7950" y="5335588"/>
            <a:ext cx="8821738" cy="1190625"/>
            <a:chOff x="68" y="3361"/>
            <a:chExt cx="5557" cy="750"/>
          </a:xfrm>
        </p:grpSpPr>
        <p:graphicFrame>
          <p:nvGraphicFramePr>
            <p:cNvPr id="3074" name="Object 8"/>
            <p:cNvGraphicFramePr>
              <a:graphicFrameLocks noChangeAspect="1"/>
            </p:cNvGraphicFramePr>
            <p:nvPr/>
          </p:nvGraphicFramePr>
          <p:xfrm>
            <a:off x="68" y="3431"/>
            <a:ext cx="1588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68" name="方程式" r:id="rId7" imgW="914400" imgH="203040" progId="Equation.3">
                    <p:embed/>
                  </p:oleObj>
                </mc:Choice>
                <mc:Fallback>
                  <p:oleObj name="方程式" r:id="rId7" imgW="914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3431"/>
                          <a:ext cx="1588" cy="315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259" name="Text Box 11"/>
            <p:cNvSpPr txBox="1">
              <a:spLocks noChangeArrowheads="1"/>
            </p:cNvSpPr>
            <p:nvPr/>
          </p:nvSpPr>
          <p:spPr bwMode="auto">
            <a:xfrm>
              <a:off x="1701" y="3361"/>
              <a:ext cx="3924" cy="7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36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contains virtually all of the measurements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99783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C80F5A6-CD9F-4B03-94D9-81AD7F92EE53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14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895382F-434D-49F8-BF31-E37CB4E1740A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109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625" y="4592638"/>
            <a:ext cx="3400425" cy="222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513" y="2947988"/>
            <a:ext cx="3400425" cy="222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063" y="1054100"/>
            <a:ext cx="3400425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61" name="Rectangle 5"/>
          <p:cNvSpPr>
            <a:spLocks noGrp="1" noChangeArrowheads="1"/>
          </p:cNvSpPr>
          <p:nvPr>
            <p:ph type="title"/>
          </p:nvPr>
        </p:nvSpPr>
        <p:spPr>
          <a:xfrm>
            <a:off x="179388" y="260648"/>
            <a:ext cx="8856662" cy="93610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Empirical Rule    2/2</a:t>
            </a:r>
          </a:p>
        </p:txBody>
      </p:sp>
      <p:sp>
        <p:nvSpPr>
          <p:cNvPr id="2242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9388" y="1417638"/>
            <a:ext cx="5329237" cy="1435100"/>
          </a:xfrm>
        </p:spPr>
        <p:txBody>
          <a:bodyPr/>
          <a:lstStyle/>
          <a:p>
            <a:pPr marL="0" indent="0" algn="r" eaLnBrk="1" hangingPunct="1">
              <a:buFont typeface="Wingdings" pitchFamily="2" charset="2"/>
              <a:buNone/>
              <a:defRPr/>
            </a:pPr>
            <a:r>
              <a:rPr lang="en-US" altLang="zh-TW" sz="2800" smtClean="0"/>
              <a:t>Approximately </a:t>
            </a:r>
            <a:r>
              <a:rPr lang="en-US" altLang="zh-TW" sz="2800" b="1" smtClean="0">
                <a:solidFill>
                  <a:schemeClr val="hlink"/>
                </a:solidFill>
              </a:rPr>
              <a:t>68%</a:t>
            </a:r>
            <a:r>
              <a:rPr lang="en-US" altLang="zh-TW" sz="2800" smtClean="0"/>
              <a:t> of all observations fall within </a:t>
            </a:r>
            <a:r>
              <a:rPr lang="en-US" altLang="zh-TW" sz="2800" b="1" smtClean="0">
                <a:solidFill>
                  <a:schemeClr val="hlink"/>
                </a:solidFill>
              </a:rPr>
              <a:t>one</a:t>
            </a:r>
            <a:r>
              <a:rPr lang="en-US" altLang="zh-TW" sz="2800" smtClean="0"/>
              <a:t> standard deviation of the mean.</a:t>
            </a:r>
          </a:p>
        </p:txBody>
      </p:sp>
      <p:sp>
        <p:nvSpPr>
          <p:cNvPr id="224263" name="Rectangle 7"/>
          <p:cNvSpPr>
            <a:spLocks noChangeArrowheads="1"/>
          </p:cNvSpPr>
          <p:nvPr/>
        </p:nvSpPr>
        <p:spPr bwMode="auto">
          <a:xfrm>
            <a:off x="3635375" y="3213100"/>
            <a:ext cx="54006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Approximately </a:t>
            </a:r>
            <a:r>
              <a:rPr lang="en-US" altLang="zh-TW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95%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all observations fall within </a:t>
            </a:r>
            <a:r>
              <a:rPr lang="en-US" altLang="zh-TW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two</a:t>
            </a:r>
            <a:r>
              <a:rPr lang="en-US" altLang="zh-TW" sz="2800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standard deviations of the mean.</a:t>
            </a:r>
          </a:p>
        </p:txBody>
      </p:sp>
      <p:sp>
        <p:nvSpPr>
          <p:cNvPr id="224264" name="Rectangle 8"/>
          <p:cNvSpPr>
            <a:spLocks noChangeArrowheads="1"/>
          </p:cNvSpPr>
          <p:nvPr/>
        </p:nvSpPr>
        <p:spPr bwMode="auto">
          <a:xfrm>
            <a:off x="107950" y="5157788"/>
            <a:ext cx="5402263" cy="145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Approximately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99.7%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all observations fall within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three</a:t>
            </a:r>
            <a:r>
              <a:rPr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standard deviations of the mean.</a:t>
            </a:r>
          </a:p>
        </p:txBody>
      </p:sp>
    </p:spTree>
    <p:extLst>
      <p:ext uri="{BB962C8B-B14F-4D97-AF65-F5344CB8AC3E}">
        <p14:creationId xmlns:p14="http://schemas.microsoft.com/office/powerpoint/2010/main" val="342239564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3" grpId="0"/>
      <p:bldP spid="2242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Line Chart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196752"/>
            <a:ext cx="5805377" cy="540704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 smtClean="0"/>
              <a:t>fileXls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"gasoline_example.xlsx"</a:t>
            </a:r>
          </a:p>
          <a:p>
            <a:pPr marL="0" indent="0">
              <a:buNone/>
            </a:pPr>
            <a:r>
              <a:rPr lang="en-US" altLang="zh-TW" sz="2000" dirty="0" err="1" smtClean="0"/>
              <a:t>gas_data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loadWorkbook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fileXls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 err="1"/>
              <a:t>gas_price</a:t>
            </a:r>
            <a:r>
              <a:rPr lang="en-US" altLang="zh-TW" sz="2000" dirty="0"/>
              <a:t> &lt;- </a:t>
            </a:r>
            <a:r>
              <a:rPr lang="en-US" altLang="zh-TW" sz="2000" dirty="0" err="1"/>
              <a:t>readWorksheet</a:t>
            </a:r>
            <a:r>
              <a:rPr lang="en-US" altLang="zh-TW" sz="2000" dirty="0"/>
              <a:t>(gas_data,1)</a:t>
            </a:r>
          </a:p>
          <a:p>
            <a:pPr marL="0" indent="0">
              <a:buNone/>
            </a:pPr>
            <a:r>
              <a:rPr lang="en-US" altLang="zh-TW" sz="2000" dirty="0" smtClean="0"/>
              <a:t>year </a:t>
            </a:r>
            <a:r>
              <a:rPr lang="en-US" altLang="zh-TW" sz="2000" dirty="0"/>
              <a:t>&lt;- </a:t>
            </a:r>
            <a:r>
              <a:rPr lang="en-US" altLang="zh-TW" sz="2000" dirty="0" err="1"/>
              <a:t>gas_price$Year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month &lt;- </a:t>
            </a:r>
            <a:r>
              <a:rPr lang="en-US" altLang="zh-TW" sz="2000" dirty="0" err="1"/>
              <a:t>gas_price$Month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Price_per_gallon</a:t>
            </a:r>
            <a:r>
              <a:rPr lang="en-US" altLang="zh-TW" sz="2000" dirty="0"/>
              <a:t> &lt;- </a:t>
            </a:r>
            <a:r>
              <a:rPr lang="en-US" altLang="zh-TW" sz="2000" dirty="0" err="1"/>
              <a:t>gas_price$Price_per_gallon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n &lt;- length(</a:t>
            </a:r>
            <a:r>
              <a:rPr lang="en-US" altLang="zh-TW" sz="2000" dirty="0" err="1"/>
              <a:t>Price_per_gallon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b="1" dirty="0" err="1" smtClean="0">
                <a:solidFill>
                  <a:schemeClr val="accent2"/>
                </a:solidFill>
              </a:rPr>
              <a:t>year_month</a:t>
            </a:r>
            <a:r>
              <a:rPr lang="en-US" altLang="zh-TW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TW" sz="2000" b="1" dirty="0">
                <a:solidFill>
                  <a:schemeClr val="accent2"/>
                </a:solidFill>
              </a:rPr>
              <a:t>&lt;- year*100 + </a:t>
            </a:r>
            <a:r>
              <a:rPr lang="en-US" altLang="zh-TW" sz="2000" b="1" dirty="0" smtClean="0">
                <a:solidFill>
                  <a:schemeClr val="accent2"/>
                </a:solidFill>
              </a:rPr>
              <a:t>month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2"/>
                </a:solidFill>
              </a:rPr>
              <a:t>plot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year_month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Price_per_gallon</a:t>
            </a:r>
            <a:r>
              <a:rPr lang="en-US" altLang="zh-TW" sz="2000" dirty="0"/>
              <a:t>, main = "The average price of gasoline", </a:t>
            </a:r>
            <a:r>
              <a:rPr lang="en-US" altLang="zh-TW" sz="2000" dirty="0" err="1" smtClean="0"/>
              <a:t>xlab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"Year and Month</a:t>
            </a:r>
            <a:r>
              <a:rPr lang="en-US" altLang="zh-TW" sz="2000" dirty="0" smtClean="0"/>
              <a:t>", </a:t>
            </a:r>
            <a:r>
              <a:rPr lang="en-US" altLang="zh-TW" sz="2000" dirty="0" err="1" smtClean="0"/>
              <a:t>ylab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"The Price (in $)")   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2"/>
                </a:solidFill>
              </a:rPr>
              <a:t>lines</a:t>
            </a:r>
            <a:r>
              <a:rPr lang="en-US" altLang="zh-TW" sz="2000" dirty="0"/>
              <a:t>(</a:t>
            </a:r>
            <a:r>
              <a:rPr lang="en-US" altLang="zh-TW" sz="2000" dirty="0" err="1"/>
              <a:t>year_month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Price_per_gallon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chemeClr val="accent2"/>
                </a:solidFill>
              </a:rPr>
              <a:t>abline</a:t>
            </a:r>
            <a:r>
              <a:rPr lang="en-US" altLang="zh-TW" sz="2000" dirty="0"/>
              <a:t>(lm(</a:t>
            </a:r>
            <a:r>
              <a:rPr lang="en-US" altLang="zh-TW" sz="2000" dirty="0" err="1"/>
              <a:t>Price_per_gallon</a:t>
            </a:r>
            <a:r>
              <a:rPr lang="en-US" altLang="zh-TW" sz="2000" dirty="0"/>
              <a:t> ~ </a:t>
            </a:r>
            <a:r>
              <a:rPr lang="en-US" altLang="zh-TW" sz="2000" dirty="0" err="1"/>
              <a:t>year_month</a:t>
            </a:r>
            <a:r>
              <a:rPr lang="en-US" altLang="zh-TW" sz="2000" dirty="0"/>
              <a:t>), col= "red")</a:t>
            </a:r>
            <a:endParaRPr lang="zh-TW" altLang="en-US" sz="20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2017/9/27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11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3" y="1225314"/>
            <a:ext cx="8244188" cy="54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780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90BB5BA-7746-4DC2-BCD2-7BD1412B373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24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36BE1BC-4E30-42B6-94D6-BF0D00AF80C8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5181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A statistics practitioner wants to describe the way returns on investment are distributed. </a:t>
            </a:r>
          </a:p>
          <a:p>
            <a:pPr eaLnBrk="1" hangingPunct="1">
              <a:defRPr/>
            </a:pPr>
            <a:r>
              <a:rPr lang="en-US" altLang="zh-TW" smtClean="0"/>
              <a:t>The mean return = 10%</a:t>
            </a:r>
          </a:p>
          <a:p>
            <a:pPr eaLnBrk="1" hangingPunct="1">
              <a:defRPr/>
            </a:pPr>
            <a:r>
              <a:rPr lang="en-US" altLang="zh-TW" smtClean="0"/>
              <a:t>The standard deviation of the return = 8%</a:t>
            </a:r>
          </a:p>
          <a:p>
            <a:pPr eaLnBrk="1" hangingPunct="1">
              <a:defRPr/>
            </a:pPr>
            <a:r>
              <a:rPr lang="en-US" altLang="zh-TW" smtClean="0"/>
              <a:t>The histogram is bell shaped.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title"/>
          </p:nvPr>
        </p:nvSpPr>
        <p:spPr>
          <a:xfrm>
            <a:off x="683568" y="278160"/>
            <a:ext cx="77724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19599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A28C351-49C4-4868-BBE0-89F2B4031E0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34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F60DFBF-CAD7-4A75-B8FB-C0F1E30707E2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700213"/>
            <a:ext cx="8534400" cy="48244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TW" sz="4000" dirty="0" smtClean="0"/>
              <a:t>Approximately 68% of the returns lie between </a:t>
            </a:r>
            <a:r>
              <a:rPr lang="en-US" altLang="zh-TW" sz="4000" b="1" dirty="0" smtClean="0">
                <a:solidFill>
                  <a:schemeClr val="hlink"/>
                </a:solidFill>
              </a:rPr>
              <a:t>2%</a:t>
            </a:r>
            <a:r>
              <a:rPr lang="en-US" altLang="zh-TW" sz="4000" dirty="0" smtClean="0">
                <a:solidFill>
                  <a:srgbClr val="FF0000"/>
                </a:solidFill>
              </a:rPr>
              <a:t> </a:t>
            </a:r>
            <a:r>
              <a:rPr lang="en-US" altLang="zh-TW" sz="4000" dirty="0" smtClean="0"/>
              <a:t>and </a:t>
            </a:r>
            <a:r>
              <a:rPr lang="en-US" altLang="zh-TW" sz="4000" b="1" dirty="0" smtClean="0">
                <a:solidFill>
                  <a:schemeClr val="hlink"/>
                </a:solidFill>
              </a:rPr>
              <a:t>18%</a:t>
            </a:r>
            <a:r>
              <a:rPr lang="en-US" altLang="zh-TW" sz="4000" dirty="0" smtClean="0"/>
              <a:t>, or </a:t>
            </a:r>
            <a:r>
              <a:rPr lang="en-US" altLang="zh-TW" sz="4000" dirty="0" smtClean="0">
                <a:solidFill>
                  <a:schemeClr val="hlink"/>
                </a:solidFill>
              </a:rPr>
              <a:t>[10 – 1(8), 10 + 1(8)]%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 sz="4000" dirty="0" smtClean="0"/>
              <a:t>Approximately 95% of the returns lie between </a:t>
            </a:r>
            <a:r>
              <a:rPr lang="en-US" altLang="zh-TW" sz="4000" b="1" dirty="0" smtClean="0">
                <a:solidFill>
                  <a:srgbClr val="FF9900"/>
                </a:solidFill>
              </a:rPr>
              <a:t>-6%</a:t>
            </a:r>
            <a:r>
              <a:rPr lang="en-US" altLang="zh-TW" sz="4000" dirty="0" smtClean="0"/>
              <a:t> and </a:t>
            </a:r>
            <a:r>
              <a:rPr lang="en-US" altLang="zh-TW" sz="4000" b="1" dirty="0" smtClean="0">
                <a:solidFill>
                  <a:srgbClr val="FF9900"/>
                </a:solidFill>
              </a:rPr>
              <a:t>26%</a:t>
            </a:r>
            <a:r>
              <a:rPr lang="en-US" altLang="zh-TW" sz="4000" dirty="0" smtClean="0"/>
              <a:t>, or </a:t>
            </a:r>
            <a:r>
              <a:rPr lang="en-US" altLang="zh-TW" sz="4000" dirty="0" smtClean="0">
                <a:solidFill>
                  <a:srgbClr val="FF9900"/>
                </a:solidFill>
              </a:rPr>
              <a:t>[10 – 2(8), 10 + 2(8)]%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 sz="4000" dirty="0" smtClean="0"/>
              <a:t>Approximately 99.7% of the returns lie between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-14%</a:t>
            </a:r>
            <a:r>
              <a:rPr lang="en-US" altLang="zh-TW" sz="4000" dirty="0" smtClean="0">
                <a:solidFill>
                  <a:srgbClr val="FF0000"/>
                </a:solidFill>
              </a:rPr>
              <a:t> </a:t>
            </a:r>
            <a:r>
              <a:rPr lang="en-US" altLang="zh-TW" sz="4000" dirty="0" smtClean="0"/>
              <a:t>and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34%</a:t>
            </a:r>
            <a:r>
              <a:rPr lang="en-US" altLang="zh-TW" sz="4000" dirty="0" smtClean="0"/>
              <a:t>,</a:t>
            </a:r>
            <a:r>
              <a:rPr lang="en-US" altLang="zh-TW" sz="4000" dirty="0" smtClean="0">
                <a:solidFill>
                  <a:srgbClr val="FF0000"/>
                </a:solidFill>
              </a:rPr>
              <a:t> </a:t>
            </a:r>
            <a:r>
              <a:rPr lang="en-US" altLang="zh-TW" sz="4000" dirty="0" smtClean="0"/>
              <a:t>or </a:t>
            </a:r>
            <a:r>
              <a:rPr lang="en-US" altLang="zh-TW" sz="4000" dirty="0" smtClean="0">
                <a:solidFill>
                  <a:srgbClr val="FF0000"/>
                </a:solidFill>
              </a:rPr>
              <a:t>[10 – 3(8), 10 + 3(8)]% 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69776"/>
            <a:ext cx="83058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Applying Empirical Rule</a:t>
            </a:r>
          </a:p>
        </p:txBody>
      </p:sp>
    </p:spTree>
    <p:extLst>
      <p:ext uri="{BB962C8B-B14F-4D97-AF65-F5344CB8AC3E}">
        <p14:creationId xmlns:p14="http://schemas.microsoft.com/office/powerpoint/2010/main" val="239609064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3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3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8" grpId="0" build="p" bldLvl="3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78CF355-0036-48E1-BA8B-6EC6FCA0E5AE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45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879BD33-2CF6-4901-A36A-D7458EF823B9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2149" name="Rectangle 5"/>
          <p:cNvSpPr>
            <a:spLocks noGrp="1" noChangeArrowheads="1"/>
          </p:cNvSpPr>
          <p:nvPr>
            <p:ph type="title"/>
          </p:nvPr>
        </p:nvSpPr>
        <p:spPr>
          <a:xfrm>
            <a:off x="179388" y="276796"/>
            <a:ext cx="8856662" cy="84794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Graphical Expression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9388" y="1417638"/>
            <a:ext cx="5329237" cy="1435100"/>
          </a:xfrm>
        </p:spPr>
        <p:txBody>
          <a:bodyPr/>
          <a:lstStyle/>
          <a:p>
            <a:pPr marL="0" indent="0" algn="r" eaLnBrk="1" hangingPunct="1">
              <a:buFont typeface="Wingdings" pitchFamily="2" charset="2"/>
              <a:buNone/>
              <a:defRPr/>
            </a:pPr>
            <a:r>
              <a:rPr lang="en-US" altLang="zh-TW" sz="2800" smtClean="0"/>
              <a:t>Approximately </a:t>
            </a:r>
            <a:r>
              <a:rPr lang="en-US" altLang="zh-TW" sz="2800" b="1" smtClean="0">
                <a:solidFill>
                  <a:schemeClr val="hlink"/>
                </a:solidFill>
              </a:rPr>
              <a:t>68%</a:t>
            </a:r>
            <a:r>
              <a:rPr lang="en-US" altLang="zh-TW" sz="2800" smtClean="0"/>
              <a:t> of all observations fall within </a:t>
            </a:r>
            <a:r>
              <a:rPr lang="en-US" altLang="zh-TW" sz="2800" b="1" smtClean="0">
                <a:solidFill>
                  <a:schemeClr val="hlink"/>
                </a:solidFill>
              </a:rPr>
              <a:t>one</a:t>
            </a:r>
            <a:r>
              <a:rPr lang="en-US" altLang="zh-TW" sz="2800" smtClean="0"/>
              <a:t> standard deviation of the mean.</a:t>
            </a:r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3635375" y="3213100"/>
            <a:ext cx="54006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Approximately </a:t>
            </a:r>
            <a:r>
              <a:rPr lang="en-US" altLang="zh-TW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95%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all observations fall within </a:t>
            </a:r>
            <a:r>
              <a:rPr lang="en-US" altLang="zh-TW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two</a:t>
            </a:r>
            <a:r>
              <a:rPr lang="en-US" altLang="zh-TW" sz="28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standard deviations of the mean.</a:t>
            </a:r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107950" y="5157788"/>
            <a:ext cx="5402263" cy="145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Approximately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99.7%</a:t>
            </a:r>
            <a:r>
              <a:rPr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of all observations fall within</a:t>
            </a:r>
            <a:r>
              <a:rPr lang="en-US" altLang="zh-TW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three</a:t>
            </a:r>
            <a:r>
              <a:rPr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standard deviations of the mean.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580063" y="1054100"/>
            <a:ext cx="3400425" cy="2220913"/>
            <a:chOff x="3515" y="664"/>
            <a:chExt cx="2142" cy="1399"/>
          </a:xfrm>
        </p:grpSpPr>
        <p:pic>
          <p:nvPicPr>
            <p:cNvPr id="6453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15" y="664"/>
              <a:ext cx="2142" cy="1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31" name="Text Box 9"/>
            <p:cNvSpPr txBox="1">
              <a:spLocks noChangeArrowheads="1"/>
            </p:cNvSpPr>
            <p:nvPr/>
          </p:nvSpPr>
          <p:spPr bwMode="auto">
            <a:xfrm>
              <a:off x="3878" y="1807"/>
              <a:ext cx="1587" cy="231"/>
            </a:xfrm>
            <a:prstGeom prst="rect">
              <a:avLst/>
            </a:prstGeom>
            <a:solidFill>
              <a:schemeClr val="tx1"/>
            </a:solidFill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/>
                <a:t>          </a:t>
              </a:r>
              <a:r>
                <a:rPr lang="en-US" altLang="zh-TW" sz="1200">
                  <a:solidFill>
                    <a:srgbClr val="000000"/>
                  </a:solidFill>
                </a:rPr>
                <a:t>2% 10% 18%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63513" y="2947988"/>
            <a:ext cx="3400425" cy="2220912"/>
            <a:chOff x="103" y="1857"/>
            <a:chExt cx="2142" cy="1399"/>
          </a:xfrm>
        </p:grpSpPr>
        <p:pic>
          <p:nvPicPr>
            <p:cNvPr id="645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" y="1857"/>
              <a:ext cx="2142" cy="1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9" name="Text Box 10"/>
            <p:cNvSpPr txBox="1">
              <a:spLocks noChangeArrowheads="1"/>
            </p:cNvSpPr>
            <p:nvPr/>
          </p:nvSpPr>
          <p:spPr bwMode="auto">
            <a:xfrm>
              <a:off x="476" y="3022"/>
              <a:ext cx="1587" cy="173"/>
            </a:xfrm>
            <a:prstGeom prst="rect">
              <a:avLst/>
            </a:prstGeom>
            <a:solidFill>
              <a:schemeClr val="tx1"/>
            </a:solidFill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</a:rPr>
                <a:t>       -6%  2% 10% 18% 26%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508625" y="4592638"/>
            <a:ext cx="3400425" cy="2220912"/>
            <a:chOff x="3470" y="2893"/>
            <a:chExt cx="2142" cy="1399"/>
          </a:xfrm>
        </p:grpSpPr>
        <p:pic>
          <p:nvPicPr>
            <p:cNvPr id="645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70" y="2893"/>
              <a:ext cx="2142" cy="1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7" name="Text Box 11"/>
            <p:cNvSpPr txBox="1">
              <a:spLocks noChangeArrowheads="1"/>
            </p:cNvSpPr>
            <p:nvPr/>
          </p:nvSpPr>
          <p:spPr bwMode="auto">
            <a:xfrm>
              <a:off x="3833" y="4065"/>
              <a:ext cx="1678" cy="164"/>
            </a:xfrm>
            <a:prstGeom prst="rect">
              <a:avLst/>
            </a:prstGeom>
            <a:solidFill>
              <a:schemeClr val="tx1"/>
            </a:solidFill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100">
                  <a:solidFill>
                    <a:srgbClr val="000000"/>
                  </a:solidFill>
                </a:rPr>
                <a:t>-14%  -6% 2%  10% 18% 26% 34%</a:t>
              </a:r>
            </a:p>
          </p:txBody>
        </p:sp>
      </p:grp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6588125" y="2868613"/>
            <a:ext cx="1584325" cy="360362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963613" y="4764088"/>
            <a:ext cx="2160587" cy="360362"/>
          </a:xfrm>
          <a:prstGeom prst="rect">
            <a:avLst/>
          </a:prstGeom>
          <a:noFill/>
          <a:ln w="28575" algn="ctr">
            <a:solidFill>
              <a:srgbClr val="FF99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2161" name="Rectangle 17"/>
          <p:cNvSpPr>
            <a:spLocks noChangeArrowheads="1"/>
          </p:cNvSpPr>
          <p:nvPr/>
        </p:nvSpPr>
        <p:spPr bwMode="auto">
          <a:xfrm>
            <a:off x="5940425" y="6413500"/>
            <a:ext cx="2808288" cy="36036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03519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51" grpId="0"/>
      <p:bldP spid="262152" grpId="0"/>
      <p:bldP spid="262158" grpId="0" animBg="1"/>
      <p:bldP spid="262159" grpId="0" animBg="1"/>
      <p:bldP spid="26216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96E0351-21DE-40F8-A9AD-2142ADFCCAA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10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E60262F-06C8-43D4-A25B-74FE4AC9EE88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84322" name="Object 2"/>
          <p:cNvGraphicFramePr>
            <a:graphicFrameLocks noChangeAspect="1"/>
          </p:cNvGraphicFramePr>
          <p:nvPr/>
        </p:nvGraphicFramePr>
        <p:xfrm>
          <a:off x="1676400" y="4114800"/>
          <a:ext cx="63246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0" name="工作表" r:id="rId3" imgW="3274920" imgH="1265400" progId="Excel.Sheet.8">
                  <p:embed/>
                </p:oleObj>
              </mc:Choice>
              <mc:Fallback>
                <p:oleObj name="工作表" r:id="rId3" imgW="3274920" imgH="12654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14800"/>
                        <a:ext cx="6324600" cy="24384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300608"/>
            <a:ext cx="7715250" cy="9681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43938" cy="2667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The duration of 30 long-distance telephone calls are shown below. Check the empirical rule for the this set of measurements.	</a:t>
            </a:r>
          </a:p>
        </p:txBody>
      </p:sp>
    </p:spTree>
    <p:extLst>
      <p:ext uri="{BB962C8B-B14F-4D97-AF65-F5344CB8AC3E}">
        <p14:creationId xmlns:p14="http://schemas.microsoft.com/office/powerpoint/2010/main" val="401891118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4" grpId="0" build="p" bldLvl="3" autoUpdateAnimBg="0" advAuto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5EA9A1-C3D9-408C-8CA4-8BDA532B7F4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12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F4D6553-5380-4BF9-B311-D6AB930B98E2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85346" name="Object 2"/>
          <p:cNvGraphicFramePr>
            <a:graphicFrameLocks noChangeAspect="1"/>
          </p:cNvGraphicFramePr>
          <p:nvPr/>
        </p:nvGraphicFramePr>
        <p:xfrm>
          <a:off x="1828800" y="3429000"/>
          <a:ext cx="5943600" cy="30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4" name="工作表" r:id="rId3" imgW="3351600" imgH="1734840" progId="Excel.Sheet.8">
                  <p:embed/>
                </p:oleObj>
              </mc:Choice>
              <mc:Fallback>
                <p:oleObj name="工作表" r:id="rId3" imgW="3351600" imgH="1734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429000"/>
                        <a:ext cx="5943600" cy="308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43200" y="4227513"/>
            <a:ext cx="4191000" cy="1487487"/>
            <a:chOff x="1584" y="2711"/>
            <a:chExt cx="2736" cy="974"/>
          </a:xfrm>
        </p:grpSpPr>
        <p:sp>
          <p:nvSpPr>
            <p:cNvPr id="185348" name="Freeform 4"/>
            <p:cNvSpPr>
              <a:spLocks/>
            </p:cNvSpPr>
            <p:nvPr/>
          </p:nvSpPr>
          <p:spPr bwMode="auto">
            <a:xfrm>
              <a:off x="1584" y="2711"/>
              <a:ext cx="1440" cy="974"/>
            </a:xfrm>
            <a:custGeom>
              <a:avLst/>
              <a:gdLst/>
              <a:ahLst/>
              <a:cxnLst>
                <a:cxn ang="0">
                  <a:pos x="0" y="1088"/>
                </a:cxn>
                <a:cxn ang="0">
                  <a:pos x="336" y="992"/>
                </a:cxn>
                <a:cxn ang="0">
                  <a:pos x="624" y="560"/>
                </a:cxn>
                <a:cxn ang="0">
                  <a:pos x="864" y="224"/>
                </a:cxn>
                <a:cxn ang="0">
                  <a:pos x="1104" y="32"/>
                </a:cxn>
                <a:cxn ang="0">
                  <a:pos x="1248" y="32"/>
                </a:cxn>
              </a:cxnLst>
              <a:rect l="0" t="0" r="r" b="b"/>
              <a:pathLst>
                <a:path w="1248" h="1088">
                  <a:moveTo>
                    <a:pt x="0" y="1088"/>
                  </a:moveTo>
                  <a:cubicBezTo>
                    <a:pt x="116" y="1084"/>
                    <a:pt x="232" y="1080"/>
                    <a:pt x="336" y="992"/>
                  </a:cubicBezTo>
                  <a:cubicBezTo>
                    <a:pt x="440" y="904"/>
                    <a:pt x="536" y="688"/>
                    <a:pt x="624" y="560"/>
                  </a:cubicBezTo>
                  <a:cubicBezTo>
                    <a:pt x="712" y="432"/>
                    <a:pt x="784" y="312"/>
                    <a:pt x="864" y="224"/>
                  </a:cubicBezTo>
                  <a:cubicBezTo>
                    <a:pt x="944" y="136"/>
                    <a:pt x="1040" y="64"/>
                    <a:pt x="1104" y="32"/>
                  </a:cubicBezTo>
                  <a:cubicBezTo>
                    <a:pt x="1168" y="0"/>
                    <a:pt x="1224" y="32"/>
                    <a:pt x="1248" y="32"/>
                  </a:cubicBezTo>
                </a:path>
              </a:pathLst>
            </a:custGeom>
            <a:noFill/>
            <a:ln w="38100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5349" name="Freeform 5"/>
            <p:cNvSpPr>
              <a:spLocks/>
            </p:cNvSpPr>
            <p:nvPr/>
          </p:nvSpPr>
          <p:spPr bwMode="auto">
            <a:xfrm flipH="1">
              <a:off x="2880" y="2718"/>
              <a:ext cx="1440" cy="967"/>
            </a:xfrm>
            <a:custGeom>
              <a:avLst/>
              <a:gdLst/>
              <a:ahLst/>
              <a:cxnLst>
                <a:cxn ang="0">
                  <a:pos x="0" y="1088"/>
                </a:cxn>
                <a:cxn ang="0">
                  <a:pos x="336" y="992"/>
                </a:cxn>
                <a:cxn ang="0">
                  <a:pos x="624" y="560"/>
                </a:cxn>
                <a:cxn ang="0">
                  <a:pos x="864" y="224"/>
                </a:cxn>
                <a:cxn ang="0">
                  <a:pos x="1104" y="32"/>
                </a:cxn>
                <a:cxn ang="0">
                  <a:pos x="1248" y="32"/>
                </a:cxn>
              </a:cxnLst>
              <a:rect l="0" t="0" r="r" b="b"/>
              <a:pathLst>
                <a:path w="1248" h="1088">
                  <a:moveTo>
                    <a:pt x="0" y="1088"/>
                  </a:moveTo>
                  <a:cubicBezTo>
                    <a:pt x="116" y="1084"/>
                    <a:pt x="232" y="1080"/>
                    <a:pt x="336" y="992"/>
                  </a:cubicBezTo>
                  <a:cubicBezTo>
                    <a:pt x="440" y="904"/>
                    <a:pt x="536" y="688"/>
                    <a:pt x="624" y="560"/>
                  </a:cubicBezTo>
                  <a:cubicBezTo>
                    <a:pt x="712" y="432"/>
                    <a:pt x="784" y="312"/>
                    <a:pt x="864" y="224"/>
                  </a:cubicBezTo>
                  <a:cubicBezTo>
                    <a:pt x="944" y="136"/>
                    <a:pt x="1040" y="64"/>
                    <a:pt x="1104" y="32"/>
                  </a:cubicBezTo>
                  <a:cubicBezTo>
                    <a:pt x="1168" y="0"/>
                    <a:pt x="1224" y="32"/>
                    <a:pt x="1248" y="32"/>
                  </a:cubicBezTo>
                </a:path>
              </a:pathLst>
            </a:custGeom>
            <a:noFill/>
            <a:ln w="38100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aphicFrame>
        <p:nvGraphicFramePr>
          <p:cNvPr id="5123" name="Object 6"/>
          <p:cNvGraphicFramePr>
            <a:graphicFrameLocks noChangeAspect="1"/>
          </p:cNvGraphicFramePr>
          <p:nvPr/>
        </p:nvGraphicFramePr>
        <p:xfrm>
          <a:off x="1981200" y="1611313"/>
          <a:ext cx="571500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5" name="工作表" r:id="rId5" imgW="3274920" imgH="1265400" progId="Excel.Sheet.8">
                  <p:embed/>
                </p:oleObj>
              </mc:Choice>
              <mc:Fallback>
                <p:oleObj name="工作表" r:id="rId5" imgW="3274920" imgH="12654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11313"/>
                        <a:ext cx="5715000" cy="1792287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1" name="Rectangle 7"/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Bell Shape Histogram</a:t>
            </a:r>
          </a:p>
        </p:txBody>
      </p:sp>
    </p:spTree>
    <p:extLst>
      <p:ext uri="{BB962C8B-B14F-4D97-AF65-F5344CB8AC3E}">
        <p14:creationId xmlns:p14="http://schemas.microsoft.com/office/powerpoint/2010/main" val="85665081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A708806-1CD0-4E7C-A544-55F3EB9AC84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15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1BAF61A-8A80-4C2E-AA2C-5E3C01C0A81F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1763713" y="1639888"/>
            <a:ext cx="6165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Calculate the intervals:  </a:t>
            </a:r>
          </a:p>
        </p:txBody>
      </p:sp>
      <p:graphicFrame>
        <p:nvGraphicFramePr>
          <p:cNvPr id="186371" name="Object 3"/>
          <p:cNvGraphicFramePr>
            <a:graphicFrameLocks noChangeAspect="1"/>
          </p:cNvGraphicFramePr>
          <p:nvPr/>
        </p:nvGraphicFramePr>
        <p:xfrm>
          <a:off x="250825" y="2492375"/>
          <a:ext cx="583406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8" name="方程式" r:id="rId3" imgW="1688760" imgH="203040" progId="Equation.3">
                  <p:embed/>
                </p:oleObj>
              </mc:Choice>
              <mc:Fallback>
                <p:oleObj name="方程式" r:id="rId3" imgW="1688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92375"/>
                        <a:ext cx="5834063" cy="6921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2" name="Object 4"/>
          <p:cNvGraphicFramePr>
            <a:graphicFrameLocks noChangeAspect="1"/>
          </p:cNvGraphicFramePr>
          <p:nvPr/>
        </p:nvGraphicFramePr>
        <p:xfrm>
          <a:off x="250825" y="3284538"/>
          <a:ext cx="77787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9" name="方程式" r:id="rId5" imgW="1841400" imgH="203040" progId="Equation.3">
                  <p:embed/>
                </p:oleObj>
              </mc:Choice>
              <mc:Fallback>
                <p:oleObj name="方程式" r:id="rId5" imgW="1841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284538"/>
                        <a:ext cx="7778750" cy="7048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3" name="Object 5"/>
          <p:cNvGraphicFramePr>
            <a:graphicFrameLocks noChangeAspect="1"/>
          </p:cNvGraphicFramePr>
          <p:nvPr/>
        </p:nvGraphicFramePr>
        <p:xfrm>
          <a:off x="250825" y="4076700"/>
          <a:ext cx="78755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40" name="方程式" r:id="rId7" imgW="1892160" imgH="203040" progId="Equation.3">
                  <p:embed/>
                </p:oleObj>
              </mc:Choice>
              <mc:Fallback>
                <p:oleObj name="方程式" r:id="rId7" imgW="1892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76700"/>
                        <a:ext cx="7875588" cy="7366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4" name="Text Box 6"/>
          <p:cNvSpPr txBox="1">
            <a:spLocks noChangeArrowheads="1"/>
          </p:cNvSpPr>
          <p:nvPr/>
        </p:nvSpPr>
        <p:spPr bwMode="auto">
          <a:xfrm>
            <a:off x="250825" y="1052513"/>
            <a:ext cx="8686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Mean = 10.26; Standard Deviation = 4.29.</a:t>
            </a:r>
          </a:p>
        </p:txBody>
      </p:sp>
      <p:sp>
        <p:nvSpPr>
          <p:cNvPr id="186375" name="Text Box 7"/>
          <p:cNvSpPr txBox="1">
            <a:spLocks noChangeArrowheads="1"/>
          </p:cNvSpPr>
          <p:nvPr/>
        </p:nvSpPr>
        <p:spPr bwMode="auto">
          <a:xfrm>
            <a:off x="468313" y="4941888"/>
            <a:ext cx="8367712" cy="1747837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Interval                Empirical Rule     Actual percentage</a:t>
            </a:r>
          </a:p>
          <a:p>
            <a:pPr>
              <a:defRPr/>
            </a:pPr>
            <a:r>
              <a:rPr lang="en-US" altLang="zh-TW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(5.97, 14.55)	       68%		       70%</a:t>
            </a:r>
          </a:p>
          <a:p>
            <a:pPr>
              <a:defRPr/>
            </a:pPr>
            <a:r>
              <a:rPr lang="en-US" altLang="zh-TW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(1.68, 18.84)	       95%		       96.7%</a:t>
            </a:r>
          </a:p>
          <a:p>
            <a:pPr>
              <a:defRPr/>
            </a:pPr>
            <a:r>
              <a:rPr lang="en-US" altLang="zh-TW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(-2.61, 23.13)	     100%		       100%</a:t>
            </a:r>
            <a:endParaRPr lang="en-US" altLang="zh-TW" sz="2800" b="1" u="sng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6376" name="Rectangle 8"/>
          <p:cNvSpPr>
            <a:spLocks noGrp="1" noChangeArrowheads="1"/>
          </p:cNvSpPr>
          <p:nvPr>
            <p:ph type="title"/>
          </p:nvPr>
        </p:nvSpPr>
        <p:spPr>
          <a:xfrm>
            <a:off x="827088" y="260648"/>
            <a:ext cx="771525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Use Empirical Rule</a:t>
            </a:r>
          </a:p>
        </p:txBody>
      </p:sp>
    </p:spTree>
    <p:extLst>
      <p:ext uri="{BB962C8B-B14F-4D97-AF65-F5344CB8AC3E}">
        <p14:creationId xmlns:p14="http://schemas.microsoft.com/office/powerpoint/2010/main" val="272344011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 autoUpdateAnimBg="0"/>
      <p:bldP spid="186374" grpId="0" autoUpdateAnimBg="0"/>
      <p:bldP spid="186375" grpId="0" animBg="1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5F098D2-90D6-4B58-97B7-43FA9A951D04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17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20E9D0F-D71D-4245-BE32-BF3447CD3314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87394" name="Object 2"/>
          <p:cNvGraphicFramePr>
            <a:graphicFrameLocks noChangeAspect="1"/>
          </p:cNvGraphicFramePr>
          <p:nvPr/>
        </p:nvGraphicFramePr>
        <p:xfrm>
          <a:off x="152400" y="5105400"/>
          <a:ext cx="2506663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2" name="方程式" r:id="rId3" imgW="685800" imgH="393480" progId="Equation.3">
                  <p:embed/>
                </p:oleObj>
              </mc:Choice>
              <mc:Fallback>
                <p:oleObj name="方程式" r:id="rId3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105400"/>
                        <a:ext cx="2506663" cy="14351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189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323850" y="3429000"/>
            <a:ext cx="8532813" cy="1200150"/>
          </a:xfrm>
          <a:prstGeom prst="rect">
            <a:avLst/>
          </a:prstGeom>
          <a:solidFill>
            <a:srgbClr val="2A15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For the telephone calls duration problem the range is 19.5-2.3 = 17.2 minutes.</a:t>
            </a:r>
          </a:p>
        </p:txBody>
      </p:sp>
      <p:graphicFrame>
        <p:nvGraphicFramePr>
          <p:cNvPr id="187396" name="Object 4"/>
          <p:cNvGraphicFramePr>
            <a:graphicFrameLocks noChangeAspect="1"/>
          </p:cNvGraphicFramePr>
          <p:nvPr/>
        </p:nvGraphicFramePr>
        <p:xfrm>
          <a:off x="107504" y="5085184"/>
          <a:ext cx="5284535" cy="1468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3" name="方程式" r:id="rId5" imgW="1409400" imgH="393480" progId="Equation.3">
                  <p:embed/>
                </p:oleObj>
              </mc:Choice>
              <mc:Fallback>
                <p:oleObj name="方程式" r:id="rId5" imgW="1409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5085184"/>
                        <a:ext cx="5284535" cy="1468016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189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5435600" y="5524500"/>
            <a:ext cx="3600450" cy="641350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600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s</a:t>
            </a: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</a:rPr>
              <a:t> </a:t>
            </a: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= 4.29 minutes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Reverse Computation</a:t>
            </a:r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50825" y="1371600"/>
            <a:ext cx="8785225" cy="1981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000" dirty="0" smtClean="0"/>
              <a:t>Since about 95% of all the measurements fall within </a:t>
            </a:r>
            <a:r>
              <a:rPr lang="en-US" altLang="zh-TW" sz="4000" b="1" dirty="0" smtClean="0">
                <a:solidFill>
                  <a:srgbClr val="FF9900"/>
                </a:solidFill>
              </a:rPr>
              <a:t>two</a:t>
            </a:r>
            <a:r>
              <a:rPr lang="en-US" altLang="zh-TW" sz="4000" dirty="0" smtClean="0"/>
              <a:t> standard deviation around the mean</a:t>
            </a:r>
          </a:p>
        </p:txBody>
      </p:sp>
    </p:spTree>
    <p:extLst>
      <p:ext uri="{BB962C8B-B14F-4D97-AF65-F5344CB8AC3E}">
        <p14:creationId xmlns:p14="http://schemas.microsoft.com/office/powerpoint/2010/main" val="237714463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animBg="1" autoUpdateAnimBg="0"/>
      <p:bldP spid="187397" grpId="0" animBg="1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E8D641F-1CEF-4BA5-BC39-B7E93893AA8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19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9D5171C-2AE9-49D0-9B05-43C0C9386E7C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95288" y="260648"/>
            <a:ext cx="8458200" cy="1219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</a:t>
            </a:r>
            <a:r>
              <a:rPr lang="en-US" altLang="zh-TW" dirty="0" err="1" smtClean="0"/>
              <a:t>Chebyshev</a:t>
            </a:r>
            <a:r>
              <a:rPr lang="en-US" altLang="zh-TW" dirty="0" smtClean="0"/>
              <a:t> Theorem</a:t>
            </a:r>
          </a:p>
        </p:txBody>
      </p:sp>
      <p:sp>
        <p:nvSpPr>
          <p:cNvPr id="327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07950" y="1484313"/>
            <a:ext cx="8840788" cy="48974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800" dirty="0" smtClean="0"/>
              <a:t>Given any set of measurements and a number </a:t>
            </a:r>
            <a:r>
              <a:rPr lang="en-US" altLang="zh-TW" sz="4800" b="1" i="1" dirty="0" smtClean="0">
                <a:solidFill>
                  <a:srgbClr val="FF9900"/>
                </a:solidFill>
                <a:latin typeface="Times New Roman" pitchFamily="18" charset="0"/>
              </a:rPr>
              <a:t>k</a:t>
            </a:r>
            <a:r>
              <a:rPr lang="en-US" altLang="zh-TW" sz="4800" dirty="0" smtClean="0">
                <a:solidFill>
                  <a:srgbClr val="00FFFF"/>
                </a:solidFill>
              </a:rPr>
              <a:t> </a:t>
            </a:r>
            <a:r>
              <a:rPr lang="en-US" altLang="zh-TW" sz="4800" dirty="0" smtClean="0"/>
              <a:t>(not smaller than 1), the fraction of these measurements that lie within </a:t>
            </a:r>
            <a:r>
              <a:rPr lang="en-US" altLang="zh-TW" sz="4800" b="1" i="1" dirty="0" smtClean="0">
                <a:solidFill>
                  <a:srgbClr val="FF9900"/>
                </a:solidFill>
                <a:latin typeface="Times New Roman" pitchFamily="18" charset="0"/>
              </a:rPr>
              <a:t>k</a:t>
            </a:r>
            <a:r>
              <a:rPr lang="en-US" altLang="zh-TW" sz="4800" dirty="0" smtClean="0"/>
              <a:t> standard deviations around the mean is </a:t>
            </a:r>
            <a:r>
              <a:rPr lang="en-US" altLang="zh-TW" sz="4800" b="1" dirty="0" smtClean="0">
                <a:solidFill>
                  <a:srgbClr val="FF9900"/>
                </a:solidFill>
              </a:rPr>
              <a:t>at least</a:t>
            </a:r>
            <a:r>
              <a:rPr lang="en-US" altLang="zh-TW" sz="4800" dirty="0" smtClean="0"/>
              <a:t>            .</a:t>
            </a:r>
          </a:p>
        </p:txBody>
      </p:sp>
      <p:graphicFrame>
        <p:nvGraphicFramePr>
          <p:cNvPr id="32772" name="Object 1028"/>
          <p:cNvGraphicFramePr>
            <a:graphicFrameLocks noChangeAspect="1"/>
          </p:cNvGraphicFramePr>
          <p:nvPr/>
        </p:nvGraphicFramePr>
        <p:xfrm>
          <a:off x="6516216" y="4941168"/>
          <a:ext cx="17272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6" name="方程式" r:id="rId3" imgW="419040" imgH="393480" progId="Equation.3">
                  <p:embed/>
                </p:oleObj>
              </mc:Choice>
              <mc:Fallback>
                <p:oleObj name="方程式" r:id="rId3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941168"/>
                        <a:ext cx="17272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77224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936B74C-BEB7-4AB5-B65E-9331B497DA8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2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58901E5-F308-4E34-94C9-0078E0105648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839200" cy="4495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tabLst>
                <a:tab pos="1317625" algn="l"/>
                <a:tab pos="3201988" algn="l"/>
              </a:tabLst>
              <a:defRPr/>
            </a:pPr>
            <a:r>
              <a:rPr lang="en-US" altLang="zh-TW" sz="3600" dirty="0" smtClean="0"/>
              <a:t>This theorem is valid for </a:t>
            </a:r>
            <a:r>
              <a:rPr lang="en-US" altLang="zh-TW" sz="3600" b="1" dirty="0" smtClean="0">
                <a:solidFill>
                  <a:srgbClr val="FF9900"/>
                </a:solidFill>
              </a:rPr>
              <a:t>any set of measurements</a:t>
            </a:r>
            <a:r>
              <a:rPr lang="en-US" altLang="zh-TW" sz="3600" dirty="0" smtClean="0"/>
              <a:t> (sample, population) of any shape.</a:t>
            </a:r>
          </a:p>
          <a:p>
            <a:pPr eaLnBrk="1" hangingPunct="1">
              <a:buFont typeface="Wingdings" pitchFamily="2" charset="2"/>
              <a:buNone/>
              <a:tabLst>
                <a:tab pos="1317625" algn="l"/>
                <a:tab pos="3201988" algn="l"/>
              </a:tabLst>
              <a:defRPr/>
            </a:pPr>
            <a:r>
              <a:rPr lang="en-US" altLang="zh-TW" sz="3600" u="sng" dirty="0" smtClean="0"/>
              <a:t>K	</a:t>
            </a:r>
            <a:r>
              <a:rPr lang="en-US" altLang="zh-TW" sz="3600" dirty="0" smtClean="0"/>
              <a:t>  </a:t>
            </a:r>
            <a:r>
              <a:rPr lang="en-US" altLang="zh-TW" sz="3600" u="sng" dirty="0" smtClean="0"/>
              <a:t>Interval</a:t>
            </a:r>
            <a:r>
              <a:rPr lang="en-US" altLang="zh-TW" sz="3600" dirty="0" smtClean="0"/>
              <a:t>  </a:t>
            </a:r>
            <a:r>
              <a:rPr lang="en-US" altLang="zh-TW" sz="3600" u="sng" dirty="0" err="1" smtClean="0"/>
              <a:t>Chebyshev</a:t>
            </a:r>
            <a:r>
              <a:rPr lang="en-US" altLang="zh-TW" sz="3600" dirty="0" smtClean="0"/>
              <a:t>    </a:t>
            </a:r>
            <a:r>
              <a:rPr lang="en-US" altLang="zh-TW" sz="3600" u="sng" dirty="0" smtClean="0"/>
              <a:t>Empirical Rule              </a:t>
            </a:r>
            <a:endParaRPr lang="en-US" altLang="zh-TW" sz="3600" dirty="0" smtClean="0"/>
          </a:p>
          <a:p>
            <a:pPr eaLnBrk="1" hangingPunct="1">
              <a:buFont typeface="Wingdings" pitchFamily="2" charset="2"/>
              <a:buNone/>
              <a:tabLst>
                <a:tab pos="1317625" algn="l"/>
                <a:tab pos="3201988" algn="l"/>
              </a:tabLst>
              <a:defRPr/>
            </a:pPr>
            <a:r>
              <a:rPr lang="en-US" altLang="zh-TW" sz="3600" dirty="0" smtClean="0"/>
              <a:t>1	  	        </a:t>
            </a:r>
          </a:p>
          <a:p>
            <a:pPr eaLnBrk="1" hangingPunct="1">
              <a:buFont typeface="Wingdings" pitchFamily="2" charset="2"/>
              <a:buNone/>
              <a:tabLst>
                <a:tab pos="1317625" algn="l"/>
                <a:tab pos="3201988" algn="l"/>
              </a:tabLst>
              <a:defRPr/>
            </a:pPr>
            <a:r>
              <a:rPr lang="en-US" altLang="zh-TW" sz="3600" dirty="0" smtClean="0"/>
              <a:t>2	 	</a:t>
            </a:r>
          </a:p>
          <a:p>
            <a:pPr eaLnBrk="1" hangingPunct="1">
              <a:buFont typeface="Wingdings" pitchFamily="2" charset="2"/>
              <a:buNone/>
              <a:tabLst>
                <a:tab pos="1317625" algn="l"/>
                <a:tab pos="3201988" algn="l"/>
              </a:tabLst>
              <a:defRPr/>
            </a:pPr>
            <a:r>
              <a:rPr lang="en-US" altLang="zh-TW" sz="3600" dirty="0" smtClean="0"/>
              <a:t>3		</a:t>
            </a:r>
          </a:p>
        </p:txBody>
      </p:sp>
      <p:graphicFrame>
        <p:nvGraphicFramePr>
          <p:cNvPr id="295936" name="Object 1024"/>
          <p:cNvGraphicFramePr>
            <a:graphicFrameLocks noChangeAspect="1"/>
          </p:cNvGraphicFramePr>
          <p:nvPr/>
        </p:nvGraphicFramePr>
        <p:xfrm>
          <a:off x="684213" y="4572000"/>
          <a:ext cx="1981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0" name="方程式" r:id="rId3" imgW="888840" imgH="190440" progId="Equation.3">
                  <p:embed/>
                </p:oleObj>
              </mc:Choice>
              <mc:Fallback>
                <p:oleObj name="方程式" r:id="rId3" imgW="8888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72000"/>
                        <a:ext cx="1981200" cy="5334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37" name="Object 1025"/>
          <p:cNvGraphicFramePr>
            <a:graphicFrameLocks noChangeAspect="1"/>
          </p:cNvGraphicFramePr>
          <p:nvPr/>
        </p:nvGraphicFramePr>
        <p:xfrm>
          <a:off x="792163" y="3886200"/>
          <a:ext cx="1708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1" name="方程式" r:id="rId5" imgW="698400" imgH="177480" progId="Equation.3">
                  <p:embed/>
                </p:oleObj>
              </mc:Choice>
              <mc:Fallback>
                <p:oleObj name="方程式" r:id="rId5" imgW="698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3886200"/>
                        <a:ext cx="1708150" cy="5334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38" name="Object 1026"/>
          <p:cNvGraphicFramePr>
            <a:graphicFrameLocks noChangeAspect="1"/>
          </p:cNvGraphicFramePr>
          <p:nvPr/>
        </p:nvGraphicFramePr>
        <p:xfrm>
          <a:off x="646113" y="5257800"/>
          <a:ext cx="1981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2" name="方程式" r:id="rId7" imgW="838080" imgH="190440" progId="Equation.3">
                  <p:embed/>
                </p:oleObj>
              </mc:Choice>
              <mc:Fallback>
                <p:oleObj name="方程式" r:id="rId7" imgW="8380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5257800"/>
                        <a:ext cx="1981200" cy="53340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12"/>
          <p:cNvSpPr>
            <a:spLocks noGrp="1" noChangeArrowheads="1"/>
          </p:cNvSpPr>
          <p:nvPr>
            <p:ph type="title"/>
          </p:nvPr>
        </p:nvSpPr>
        <p:spPr>
          <a:xfrm>
            <a:off x="395288" y="278160"/>
            <a:ext cx="85344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The </a:t>
            </a:r>
            <a:r>
              <a:rPr lang="en-US" altLang="zh-TW" dirty="0" err="1" smtClean="0"/>
              <a:t>Chebyshev</a:t>
            </a:r>
            <a:r>
              <a:rPr lang="en-US" altLang="zh-TW" dirty="0" smtClean="0"/>
              <a:t> Theorem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2651125" y="3857625"/>
            <a:ext cx="6492875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at least 0%  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approximately </a:t>
            </a: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68%</a:t>
            </a:r>
          </a:p>
        </p:txBody>
      </p:sp>
      <p:sp>
        <p:nvSpPr>
          <p:cNvPr id="2063" name="Text Box 15"/>
          <p:cNvSpPr txBox="1">
            <a:spLocks noChangeArrowheads="1"/>
          </p:cNvSpPr>
          <p:nvPr/>
        </p:nvSpPr>
        <p:spPr bwMode="auto">
          <a:xfrm>
            <a:off x="2627313" y="4524375"/>
            <a:ext cx="6270499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at least 75%  approximately 95%</a:t>
            </a:r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2627313" y="5168900"/>
            <a:ext cx="649492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at least 89%  approximately 100%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810000" y="5486400"/>
            <a:ext cx="3886200" cy="914400"/>
            <a:chOff x="3328" y="2016"/>
            <a:chExt cx="1896" cy="1680"/>
          </a:xfrm>
        </p:grpSpPr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3328" y="2016"/>
              <a:ext cx="1896" cy="1680"/>
            </a:xfrm>
            <a:custGeom>
              <a:avLst/>
              <a:gdLst/>
              <a:ahLst/>
              <a:cxnLst>
                <a:cxn ang="0">
                  <a:pos x="464" y="0"/>
                </a:cxn>
                <a:cxn ang="0">
                  <a:pos x="1856" y="624"/>
                </a:cxn>
                <a:cxn ang="0">
                  <a:pos x="224" y="720"/>
                </a:cxn>
                <a:cxn ang="0">
                  <a:pos x="512" y="1296"/>
                </a:cxn>
                <a:cxn ang="0">
                  <a:pos x="80" y="1680"/>
                </a:cxn>
              </a:cxnLst>
              <a:rect l="0" t="0" r="r" b="b"/>
              <a:pathLst>
                <a:path w="1896" h="1680">
                  <a:moveTo>
                    <a:pt x="464" y="0"/>
                  </a:moveTo>
                  <a:cubicBezTo>
                    <a:pt x="1180" y="252"/>
                    <a:pt x="1896" y="504"/>
                    <a:pt x="1856" y="624"/>
                  </a:cubicBezTo>
                  <a:cubicBezTo>
                    <a:pt x="1816" y="744"/>
                    <a:pt x="448" y="608"/>
                    <a:pt x="224" y="720"/>
                  </a:cubicBezTo>
                  <a:cubicBezTo>
                    <a:pt x="0" y="832"/>
                    <a:pt x="536" y="1136"/>
                    <a:pt x="512" y="1296"/>
                  </a:cubicBezTo>
                  <a:cubicBezTo>
                    <a:pt x="488" y="1456"/>
                    <a:pt x="152" y="1616"/>
                    <a:pt x="80" y="1680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diamond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59" name="Text Box 11"/>
            <p:cNvSpPr txBox="1">
              <a:spLocks noChangeArrowheads="1"/>
            </p:cNvSpPr>
            <p:nvPr/>
          </p:nvSpPr>
          <p:spPr bwMode="auto">
            <a:xfrm>
              <a:off x="3861" y="2296"/>
              <a:ext cx="918" cy="792"/>
            </a:xfrm>
            <a:prstGeom prst="rect">
              <a:avLst/>
            </a:prstGeom>
            <a:solidFill>
              <a:srgbClr val="00CCFF"/>
            </a:solidFill>
            <a:ln w="28575">
              <a:solidFill>
                <a:srgbClr val="FFFF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22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1-1/3</a:t>
              </a:r>
              <a:r>
                <a:rPr lang="en-US" altLang="zh-TW" sz="2200" b="1" baseline="30000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2</a:t>
              </a:r>
              <a:r>
                <a:rPr lang="en-US" altLang="zh-TW" sz="22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=8/9</a:t>
              </a:r>
              <a:endParaRPr lang="en-US" altLang="zh-TW" sz="2200" b="1" dirty="0">
                <a:solidFill>
                  <a:srgbClr val="0033CC"/>
                </a:solidFill>
                <a:latin typeface="+mn-lt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33800" y="4111740"/>
            <a:ext cx="3886200" cy="2060459"/>
            <a:chOff x="3456" y="1913"/>
            <a:chExt cx="1928" cy="1447"/>
          </a:xfrm>
        </p:grpSpPr>
        <p:sp>
          <p:nvSpPr>
            <p:cNvPr id="2066" name="Freeform 18"/>
            <p:cNvSpPr>
              <a:spLocks/>
            </p:cNvSpPr>
            <p:nvPr/>
          </p:nvSpPr>
          <p:spPr bwMode="auto">
            <a:xfrm>
              <a:off x="3456" y="1968"/>
              <a:ext cx="1928" cy="139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1920" y="240"/>
                </a:cxn>
                <a:cxn ang="0">
                  <a:pos x="432" y="720"/>
                </a:cxn>
                <a:cxn ang="0">
                  <a:pos x="336" y="1104"/>
                </a:cxn>
                <a:cxn ang="0">
                  <a:pos x="0" y="1392"/>
                </a:cxn>
              </a:cxnLst>
              <a:rect l="0" t="0" r="r" b="b"/>
              <a:pathLst>
                <a:path w="1928" h="1392">
                  <a:moveTo>
                    <a:pt x="384" y="0"/>
                  </a:moveTo>
                  <a:cubicBezTo>
                    <a:pt x="1148" y="60"/>
                    <a:pt x="1912" y="120"/>
                    <a:pt x="1920" y="240"/>
                  </a:cubicBezTo>
                  <a:cubicBezTo>
                    <a:pt x="1928" y="360"/>
                    <a:pt x="696" y="576"/>
                    <a:pt x="432" y="720"/>
                  </a:cubicBezTo>
                  <a:cubicBezTo>
                    <a:pt x="168" y="864"/>
                    <a:pt x="408" y="992"/>
                    <a:pt x="336" y="1104"/>
                  </a:cubicBezTo>
                  <a:cubicBezTo>
                    <a:pt x="264" y="1216"/>
                    <a:pt x="56" y="1344"/>
                    <a:pt x="0" y="1392"/>
                  </a:cubicBez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round/>
              <a:headEnd type="diamond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67" name="Text Box 19"/>
            <p:cNvSpPr txBox="1">
              <a:spLocks noChangeArrowheads="1"/>
            </p:cNvSpPr>
            <p:nvPr/>
          </p:nvSpPr>
          <p:spPr bwMode="auto">
            <a:xfrm>
              <a:off x="4466" y="1913"/>
              <a:ext cx="764" cy="303"/>
            </a:xfrm>
            <a:prstGeom prst="rect">
              <a:avLst/>
            </a:prstGeom>
            <a:solidFill>
              <a:srgbClr val="00CCFF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22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1-1/1</a:t>
              </a:r>
              <a:r>
                <a:rPr lang="en-US" altLang="zh-TW" sz="2200" b="1" baseline="30000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2</a:t>
              </a:r>
              <a:r>
                <a:rPr lang="en-US" altLang="zh-TW" sz="22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=0</a:t>
              </a: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3886200" y="4731983"/>
            <a:ext cx="3657600" cy="1668817"/>
            <a:chOff x="3456" y="1873"/>
            <a:chExt cx="1928" cy="1487"/>
          </a:xfrm>
        </p:grpSpPr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3456" y="1968"/>
              <a:ext cx="1928" cy="139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1920" y="240"/>
                </a:cxn>
                <a:cxn ang="0">
                  <a:pos x="432" y="720"/>
                </a:cxn>
                <a:cxn ang="0">
                  <a:pos x="336" y="1104"/>
                </a:cxn>
                <a:cxn ang="0">
                  <a:pos x="0" y="1392"/>
                </a:cxn>
              </a:cxnLst>
              <a:rect l="0" t="0" r="r" b="b"/>
              <a:pathLst>
                <a:path w="1928" h="1392">
                  <a:moveTo>
                    <a:pt x="384" y="0"/>
                  </a:moveTo>
                  <a:cubicBezTo>
                    <a:pt x="1148" y="60"/>
                    <a:pt x="1912" y="120"/>
                    <a:pt x="1920" y="240"/>
                  </a:cubicBezTo>
                  <a:cubicBezTo>
                    <a:pt x="1928" y="360"/>
                    <a:pt x="696" y="576"/>
                    <a:pt x="432" y="720"/>
                  </a:cubicBezTo>
                  <a:cubicBezTo>
                    <a:pt x="168" y="864"/>
                    <a:pt x="408" y="992"/>
                    <a:pt x="336" y="1104"/>
                  </a:cubicBezTo>
                  <a:cubicBezTo>
                    <a:pt x="264" y="1216"/>
                    <a:pt x="56" y="1344"/>
                    <a:pt x="0" y="1392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  <a:headEnd type="diamond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4352" y="1873"/>
              <a:ext cx="992" cy="384"/>
            </a:xfrm>
            <a:prstGeom prst="rect">
              <a:avLst/>
            </a:prstGeom>
            <a:solidFill>
              <a:srgbClr val="00CCFF"/>
            </a:solidFill>
            <a:ln w="28575">
              <a:solidFill>
                <a:srgbClr val="00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22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1-1/2</a:t>
              </a:r>
              <a:r>
                <a:rPr lang="en-US" altLang="zh-TW" sz="2200" b="1" baseline="30000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2</a:t>
              </a:r>
              <a:r>
                <a:rPr lang="en-US" altLang="zh-TW" sz="22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rPr>
                <a:t>=3/4</a:t>
              </a:r>
            </a:p>
          </p:txBody>
        </p:sp>
      </p:grpSp>
      <p:graphicFrame>
        <p:nvGraphicFramePr>
          <p:cNvPr id="295939" name="Object 1027"/>
          <p:cNvGraphicFramePr>
            <a:graphicFrameLocks noChangeAspect="1"/>
          </p:cNvGraphicFramePr>
          <p:nvPr/>
        </p:nvGraphicFramePr>
        <p:xfrm>
          <a:off x="2819400" y="5713413"/>
          <a:ext cx="11430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3" name="方程式" r:id="rId9" imgW="419040" imgH="393480" progId="Equation.3">
                  <p:embed/>
                </p:oleObj>
              </mc:Choice>
              <mc:Fallback>
                <p:oleObj name="方程式" r:id="rId9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13413"/>
                        <a:ext cx="1143000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37271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5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5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5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5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 autoUpdateAnimBg="0"/>
      <p:bldP spid="2063" grpId="0" autoUpdateAnimBg="0"/>
      <p:bldP spid="2064" grpId="0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2156BC7-E168-498B-A27C-03A21432BCB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55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C1EFAF8-772F-4911-B61F-1C8DAE938C3B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119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700213"/>
            <a:ext cx="8785225" cy="46085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tabLst>
                <a:tab pos="1138238" algn="l"/>
                <a:tab pos="2625725" algn="l"/>
              </a:tabLst>
              <a:defRPr/>
            </a:pPr>
            <a:r>
              <a:rPr lang="en-US" altLang="zh-TW" sz="4000" dirty="0" smtClean="0"/>
              <a:t>The annual salaries of the employees of a chain of computer stores produced a </a:t>
            </a:r>
            <a:r>
              <a:rPr lang="en-US" altLang="zh-TW" sz="4000" b="1" dirty="0" smtClean="0">
                <a:solidFill>
                  <a:srgbClr val="FF9900"/>
                </a:solidFill>
              </a:rPr>
              <a:t>positively skewed histogram</a:t>
            </a:r>
            <a:r>
              <a:rPr lang="en-US" altLang="zh-TW" sz="4000" dirty="0" smtClean="0"/>
              <a:t>. The mean and standard deviation are $28,000 and $3,000, respectively. What can you say about the salaries at this chain?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581900" cy="10668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27631537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77812"/>
            <a:ext cx="8640960" cy="178303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Removing the Effect of Inflation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916832"/>
            <a:ext cx="8352928" cy="468052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Remove the </a:t>
            </a:r>
            <a:r>
              <a:rPr lang="en-US" altLang="zh-TW" b="1" dirty="0" smtClean="0">
                <a:solidFill>
                  <a:schemeClr val="accent2"/>
                </a:solidFill>
                <a:ea typeface="新細明體" charset="-120"/>
              </a:rPr>
              <a:t>effect of inflation </a:t>
            </a:r>
            <a:r>
              <a:rPr lang="en-US" altLang="zh-TW" dirty="0" smtClean="0">
                <a:ea typeface="新細明體" charset="-120"/>
              </a:rPr>
              <a:t>in </a:t>
            </a:r>
            <a:r>
              <a:rPr lang="en-US" altLang="zh-TW" dirty="0" smtClean="0"/>
              <a:t>the monthly average retail price of gasoline</a:t>
            </a:r>
            <a:r>
              <a:rPr lang="en-US" altLang="zh-TW" dirty="0" smtClean="0">
                <a:ea typeface="新細明體" charset="-120"/>
              </a:rPr>
              <a:t> to determine whether gasoline prices are higher than they have been in the past after removing the effect of inflation.</a:t>
            </a:r>
          </a:p>
        </p:txBody>
      </p:sp>
      <p:sp>
        <p:nvSpPr>
          <p:cNvPr id="6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BFE70A5-6D18-4B94-90D3-DC782CDF51F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656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79A87D9-E23E-44AD-A91B-6D9696C1E708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0050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642350" cy="5400675"/>
          </a:xfrm>
        </p:spPr>
        <p:txBody>
          <a:bodyPr/>
          <a:lstStyle/>
          <a:p>
            <a:pPr eaLnBrk="1" hangingPunct="1">
              <a:tabLst>
                <a:tab pos="1138238" algn="l"/>
                <a:tab pos="2625725" algn="l"/>
              </a:tabLst>
              <a:defRPr/>
            </a:pPr>
            <a:r>
              <a:rPr lang="en-US" altLang="zh-TW" smtClean="0"/>
              <a:t>At least 75% of the salaries lie between $22,000 and $34,000, or [28000 – 2(3000), 28000 + 2(3000)]</a:t>
            </a:r>
          </a:p>
          <a:p>
            <a:pPr eaLnBrk="1" hangingPunct="1">
              <a:tabLst>
                <a:tab pos="1138238" algn="l"/>
                <a:tab pos="2625725" algn="l"/>
              </a:tabLst>
              <a:defRPr/>
            </a:pPr>
            <a:r>
              <a:rPr lang="en-US" altLang="zh-TW" smtClean="0"/>
              <a:t>At least 88.9% of the salaries lie between $19,000 and $37,000, or [28000 – 3(3000), 28000 + 3(3000)]</a:t>
            </a:r>
          </a:p>
        </p:txBody>
      </p:sp>
      <p:sp>
        <p:nvSpPr>
          <p:cNvPr id="130051" name="Rectangle 1027"/>
          <p:cNvSpPr>
            <a:spLocks noGrp="1" noChangeArrowheads="1"/>
          </p:cNvSpPr>
          <p:nvPr>
            <p:ph type="title"/>
          </p:nvPr>
        </p:nvSpPr>
        <p:spPr>
          <a:xfrm>
            <a:off x="684213" y="273968"/>
            <a:ext cx="7940675" cy="10668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Apply </a:t>
            </a:r>
            <a:r>
              <a:rPr lang="en-US" altLang="zh-TW" dirty="0" err="1" smtClean="0"/>
              <a:t>Chebyshev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3754430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0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EF17469-96D2-49A6-87BB-00DBC75E82AA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758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DE2EB70-087F-4D59-A771-81330C3AB16F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3190" name="Rectangle 22"/>
          <p:cNvSpPr>
            <a:spLocks noChangeArrowheads="1"/>
          </p:cNvSpPr>
          <p:nvPr/>
        </p:nvSpPr>
        <p:spPr bwMode="auto">
          <a:xfrm>
            <a:off x="2112963" y="4581525"/>
            <a:ext cx="304800" cy="119063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9" name="Rectangle 21"/>
          <p:cNvSpPr>
            <a:spLocks noChangeArrowheads="1"/>
          </p:cNvSpPr>
          <p:nvPr/>
        </p:nvSpPr>
        <p:spPr bwMode="auto">
          <a:xfrm>
            <a:off x="2419350" y="4221163"/>
            <a:ext cx="304800" cy="485775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2" name="Rectangle 4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Chebyshev</a:t>
            </a:r>
            <a:r>
              <a:rPr lang="en-US" altLang="zh-TW" dirty="0" smtClean="0"/>
              <a:t> Theorem</a:t>
            </a:r>
          </a:p>
        </p:txBody>
      </p:sp>
      <p:sp>
        <p:nvSpPr>
          <p:cNvPr id="263173" name="Rectangle 5"/>
          <p:cNvSpPr>
            <a:spLocks noChangeArrowheads="1"/>
          </p:cNvSpPr>
          <p:nvPr/>
        </p:nvSpPr>
        <p:spPr bwMode="auto">
          <a:xfrm>
            <a:off x="2725738" y="4030663"/>
            <a:ext cx="304800" cy="6858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3030538" y="2509838"/>
            <a:ext cx="304800" cy="2206625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5" name="Rectangle 7"/>
          <p:cNvSpPr>
            <a:spLocks noChangeArrowheads="1"/>
          </p:cNvSpPr>
          <p:nvPr/>
        </p:nvSpPr>
        <p:spPr bwMode="auto">
          <a:xfrm>
            <a:off x="3335338" y="1820863"/>
            <a:ext cx="304800" cy="28956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6" name="Rectangle 8"/>
          <p:cNvSpPr>
            <a:spLocks noChangeArrowheads="1"/>
          </p:cNvSpPr>
          <p:nvPr/>
        </p:nvSpPr>
        <p:spPr bwMode="auto">
          <a:xfrm>
            <a:off x="3640138" y="2659063"/>
            <a:ext cx="304800" cy="20574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7" name="Rectangle 9"/>
          <p:cNvSpPr>
            <a:spLocks noChangeArrowheads="1"/>
          </p:cNvSpPr>
          <p:nvPr/>
        </p:nvSpPr>
        <p:spPr bwMode="auto">
          <a:xfrm>
            <a:off x="3944938" y="3040063"/>
            <a:ext cx="304800" cy="16764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8" name="Rectangle 10"/>
          <p:cNvSpPr>
            <a:spLocks noChangeArrowheads="1"/>
          </p:cNvSpPr>
          <p:nvPr/>
        </p:nvSpPr>
        <p:spPr bwMode="auto">
          <a:xfrm>
            <a:off x="4249738" y="3040063"/>
            <a:ext cx="304800" cy="16764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79" name="Rectangle 11"/>
          <p:cNvSpPr>
            <a:spLocks noChangeArrowheads="1"/>
          </p:cNvSpPr>
          <p:nvPr/>
        </p:nvSpPr>
        <p:spPr bwMode="auto">
          <a:xfrm>
            <a:off x="4554538" y="3192463"/>
            <a:ext cx="304800" cy="15240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4859338" y="3573463"/>
            <a:ext cx="304800" cy="11430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1" name="Rectangle 13"/>
          <p:cNvSpPr>
            <a:spLocks noChangeArrowheads="1"/>
          </p:cNvSpPr>
          <p:nvPr/>
        </p:nvSpPr>
        <p:spPr bwMode="auto">
          <a:xfrm>
            <a:off x="5164138" y="4106863"/>
            <a:ext cx="304800" cy="6096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5468938" y="4106863"/>
            <a:ext cx="304800" cy="6096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3" name="Rectangle 15"/>
          <p:cNvSpPr>
            <a:spLocks noChangeArrowheads="1"/>
          </p:cNvSpPr>
          <p:nvPr/>
        </p:nvSpPr>
        <p:spPr bwMode="auto">
          <a:xfrm>
            <a:off x="5773738" y="4335463"/>
            <a:ext cx="304800" cy="38100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4" name="Text Box 16"/>
          <p:cNvSpPr txBox="1">
            <a:spLocks noChangeArrowheads="1"/>
          </p:cNvSpPr>
          <p:nvPr/>
        </p:nvSpPr>
        <p:spPr bwMode="auto">
          <a:xfrm>
            <a:off x="4572000" y="1403350"/>
            <a:ext cx="3700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Positively skewed</a:t>
            </a:r>
          </a:p>
        </p:txBody>
      </p:sp>
      <p:sp>
        <p:nvSpPr>
          <p:cNvPr id="263186" name="Rectangle 18"/>
          <p:cNvSpPr>
            <a:spLocks noChangeArrowheads="1"/>
          </p:cNvSpPr>
          <p:nvPr/>
        </p:nvSpPr>
        <p:spPr bwMode="auto">
          <a:xfrm>
            <a:off x="6075363" y="4508500"/>
            <a:ext cx="304800" cy="204788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7" name="Rectangle 19"/>
          <p:cNvSpPr>
            <a:spLocks noChangeArrowheads="1"/>
          </p:cNvSpPr>
          <p:nvPr/>
        </p:nvSpPr>
        <p:spPr bwMode="auto">
          <a:xfrm>
            <a:off x="6380163" y="4581525"/>
            <a:ext cx="304800" cy="131763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6684963" y="4643438"/>
            <a:ext cx="304800" cy="69850"/>
          </a:xfrm>
          <a:prstGeom prst="rect">
            <a:avLst/>
          </a:prstGeom>
          <a:solidFill>
            <a:srgbClr val="1C6A3F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3563938" y="4797425"/>
            <a:ext cx="936625" cy="3667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28000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2700338" y="4797425"/>
            <a:ext cx="2806700" cy="368300"/>
            <a:chOff x="1429" y="2976"/>
            <a:chExt cx="1768" cy="232"/>
          </a:xfrm>
        </p:grpSpPr>
        <p:sp>
          <p:nvSpPr>
            <p:cNvPr id="263203" name="Text Box 35"/>
            <p:cNvSpPr txBox="1">
              <a:spLocks noChangeArrowheads="1"/>
            </p:cNvSpPr>
            <p:nvPr/>
          </p:nvSpPr>
          <p:spPr bwMode="auto">
            <a:xfrm>
              <a:off x="1429" y="2976"/>
              <a:ext cx="635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22000</a:t>
              </a:r>
            </a:p>
          </p:txBody>
        </p:sp>
        <p:sp>
          <p:nvSpPr>
            <p:cNvPr id="263204" name="Text Box 36"/>
            <p:cNvSpPr txBox="1">
              <a:spLocks noChangeArrowheads="1"/>
            </p:cNvSpPr>
            <p:nvPr/>
          </p:nvSpPr>
          <p:spPr bwMode="auto">
            <a:xfrm>
              <a:off x="2562" y="2977"/>
              <a:ext cx="635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34000</a:t>
              </a:r>
            </a:p>
          </p:txBody>
        </p:sp>
      </p:grp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1981200" y="4789488"/>
            <a:ext cx="4319588" cy="368300"/>
            <a:chOff x="975" y="2976"/>
            <a:chExt cx="2721" cy="232"/>
          </a:xfrm>
        </p:grpSpPr>
        <p:sp>
          <p:nvSpPr>
            <p:cNvPr id="263215" name="Text Box 47"/>
            <p:cNvSpPr txBox="1">
              <a:spLocks noChangeArrowheads="1"/>
            </p:cNvSpPr>
            <p:nvPr/>
          </p:nvSpPr>
          <p:spPr bwMode="auto">
            <a:xfrm>
              <a:off x="975" y="2976"/>
              <a:ext cx="635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19000</a:t>
              </a:r>
            </a:p>
          </p:txBody>
        </p:sp>
        <p:sp>
          <p:nvSpPr>
            <p:cNvPr id="263216" name="Text Box 48"/>
            <p:cNvSpPr txBox="1">
              <a:spLocks noChangeArrowheads="1"/>
            </p:cNvSpPr>
            <p:nvPr/>
          </p:nvSpPr>
          <p:spPr bwMode="auto">
            <a:xfrm>
              <a:off x="3061" y="2977"/>
              <a:ext cx="635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37000</a:t>
              </a:r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4284663" y="4437063"/>
            <a:ext cx="2374900" cy="1722437"/>
            <a:chOff x="2336" y="2704"/>
            <a:chExt cx="1496" cy="1085"/>
          </a:xfrm>
        </p:grpSpPr>
        <p:sp>
          <p:nvSpPr>
            <p:cNvPr id="263217" name="Line 49"/>
            <p:cNvSpPr>
              <a:spLocks noChangeShapeType="1"/>
            </p:cNvSpPr>
            <p:nvPr/>
          </p:nvSpPr>
          <p:spPr bwMode="auto">
            <a:xfrm>
              <a:off x="2336" y="2704"/>
              <a:ext cx="453" cy="9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3218" name="Text Box 50"/>
            <p:cNvSpPr txBox="1">
              <a:spLocks noChangeArrowheads="1"/>
            </p:cNvSpPr>
            <p:nvPr/>
          </p:nvSpPr>
          <p:spPr bwMode="auto">
            <a:xfrm>
              <a:off x="2789" y="3385"/>
              <a:ext cx="1043" cy="40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75%</a:t>
              </a:r>
            </a:p>
          </p:txBody>
        </p:sp>
      </p:grpSp>
      <p:grpSp>
        <p:nvGrpSpPr>
          <p:cNvPr id="8" name="Group 66"/>
          <p:cNvGrpSpPr>
            <a:grpSpLocks/>
          </p:cNvGrpSpPr>
          <p:nvPr/>
        </p:nvGrpSpPr>
        <p:grpSpPr bwMode="auto">
          <a:xfrm>
            <a:off x="1763713" y="4221163"/>
            <a:ext cx="1655762" cy="2160587"/>
            <a:chOff x="1066" y="2659"/>
            <a:chExt cx="1043" cy="1361"/>
          </a:xfrm>
        </p:grpSpPr>
        <p:sp>
          <p:nvSpPr>
            <p:cNvPr id="263232" name="Line 64"/>
            <p:cNvSpPr>
              <a:spLocks noChangeShapeType="1"/>
            </p:cNvSpPr>
            <p:nvPr/>
          </p:nvSpPr>
          <p:spPr bwMode="auto">
            <a:xfrm flipH="1">
              <a:off x="1610" y="2659"/>
              <a:ext cx="454" cy="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3233" name="Text Box 65"/>
            <p:cNvSpPr txBox="1">
              <a:spLocks noChangeArrowheads="1"/>
            </p:cNvSpPr>
            <p:nvPr/>
          </p:nvSpPr>
          <p:spPr bwMode="auto">
            <a:xfrm>
              <a:off x="1066" y="3616"/>
              <a:ext cx="1043" cy="40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88.9%</a:t>
              </a:r>
            </a:p>
          </p:txBody>
        </p:sp>
      </p:grpSp>
      <p:sp>
        <p:nvSpPr>
          <p:cNvPr id="54" name="手繪多邊形 53"/>
          <p:cNvSpPr/>
          <p:nvPr/>
        </p:nvSpPr>
        <p:spPr bwMode="auto">
          <a:xfrm>
            <a:off x="2103090" y="1700808"/>
            <a:ext cx="6369977" cy="2996629"/>
          </a:xfrm>
          <a:custGeom>
            <a:avLst/>
            <a:gdLst>
              <a:gd name="connsiteX0" fmla="*/ 0 w 6369977"/>
              <a:gd name="connsiteY0" fmla="*/ 2982930 h 2996629"/>
              <a:gd name="connsiteX1" fmla="*/ 503433 w 6369977"/>
              <a:gd name="connsiteY1" fmla="*/ 2561690 h 2996629"/>
              <a:gd name="connsiteX2" fmla="*/ 1089060 w 6369977"/>
              <a:gd name="connsiteY2" fmla="*/ 825357 h 2996629"/>
              <a:gd name="connsiteX3" fmla="*/ 1345914 w 6369977"/>
              <a:gd name="connsiteY3" fmla="*/ 116440 h 2996629"/>
              <a:gd name="connsiteX4" fmla="*/ 1592494 w 6369977"/>
              <a:gd name="connsiteY4" fmla="*/ 291101 h 2996629"/>
              <a:gd name="connsiteX5" fmla="*/ 2845941 w 6369977"/>
              <a:gd name="connsiteY5" fmla="*/ 1863047 h 2996629"/>
              <a:gd name="connsiteX6" fmla="*/ 4027469 w 6369977"/>
              <a:gd name="connsiteY6" fmla="*/ 2808270 h 2996629"/>
              <a:gd name="connsiteX7" fmla="*/ 6369977 w 6369977"/>
              <a:gd name="connsiteY7" fmla="*/ 2993204 h 299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9977" h="2996629">
                <a:moveTo>
                  <a:pt x="0" y="2982930"/>
                </a:moveTo>
                <a:cubicBezTo>
                  <a:pt x="160961" y="2952108"/>
                  <a:pt x="321923" y="2921286"/>
                  <a:pt x="503433" y="2561690"/>
                </a:cubicBezTo>
                <a:cubicBezTo>
                  <a:pt x="684943" y="2202094"/>
                  <a:pt x="948647" y="1232899"/>
                  <a:pt x="1089060" y="825357"/>
                </a:cubicBezTo>
                <a:cubicBezTo>
                  <a:pt x="1229474" y="417815"/>
                  <a:pt x="1262008" y="205483"/>
                  <a:pt x="1345914" y="116440"/>
                </a:cubicBezTo>
                <a:cubicBezTo>
                  <a:pt x="1429820" y="27397"/>
                  <a:pt x="1342490" y="0"/>
                  <a:pt x="1592494" y="291101"/>
                </a:cubicBezTo>
                <a:cubicBezTo>
                  <a:pt x="1842498" y="582202"/>
                  <a:pt x="2440112" y="1443519"/>
                  <a:pt x="2845941" y="1863047"/>
                </a:cubicBezTo>
                <a:cubicBezTo>
                  <a:pt x="3251770" y="2282575"/>
                  <a:pt x="3440130" y="2619911"/>
                  <a:pt x="4027469" y="2808270"/>
                </a:cubicBezTo>
                <a:cubicBezTo>
                  <a:pt x="4614808" y="2996629"/>
                  <a:pt x="5492392" y="2994916"/>
                  <a:pt x="6369977" y="2993204"/>
                </a:cubicBezTo>
              </a:path>
            </a:pathLst>
          </a:cu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56" name="手繪多邊形 55"/>
          <p:cNvSpPr/>
          <p:nvPr/>
        </p:nvSpPr>
        <p:spPr bwMode="auto">
          <a:xfrm>
            <a:off x="2915816" y="1772816"/>
            <a:ext cx="2167847" cy="3161016"/>
          </a:xfrm>
          <a:custGeom>
            <a:avLst/>
            <a:gdLst>
              <a:gd name="connsiteX0" fmla="*/ 42809 w 2167847"/>
              <a:gd name="connsiteY0" fmla="*/ 2955533 h 3161016"/>
              <a:gd name="connsiteX1" fmla="*/ 53083 w 2167847"/>
              <a:gd name="connsiteY1" fmla="*/ 1445232 h 3161016"/>
              <a:gd name="connsiteX2" fmla="*/ 361307 w 2167847"/>
              <a:gd name="connsiteY2" fmla="*/ 479461 h 3161016"/>
              <a:gd name="connsiteX3" fmla="*/ 546242 w 2167847"/>
              <a:gd name="connsiteY3" fmla="*/ 27398 h 3161016"/>
              <a:gd name="connsiteX4" fmla="*/ 813370 w 2167847"/>
              <a:gd name="connsiteY4" fmla="*/ 315075 h 3161016"/>
              <a:gd name="connsiteX5" fmla="*/ 1460642 w 2167847"/>
              <a:gd name="connsiteY5" fmla="*/ 1167830 h 3161016"/>
              <a:gd name="connsiteX6" fmla="*/ 2066818 w 2167847"/>
              <a:gd name="connsiteY6" fmla="*/ 1876747 h 3161016"/>
              <a:gd name="connsiteX7" fmla="*/ 2066818 w 2167847"/>
              <a:gd name="connsiteY7" fmla="*/ 2010311 h 3161016"/>
              <a:gd name="connsiteX8" fmla="*/ 2118188 w 2167847"/>
              <a:gd name="connsiteY8" fmla="*/ 2996630 h 3161016"/>
              <a:gd name="connsiteX9" fmla="*/ 2087366 w 2167847"/>
              <a:gd name="connsiteY9" fmla="*/ 2996630 h 316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7847" h="3161016">
                <a:moveTo>
                  <a:pt x="42809" y="2955533"/>
                </a:moveTo>
                <a:cubicBezTo>
                  <a:pt x="21404" y="2406722"/>
                  <a:pt x="0" y="1857911"/>
                  <a:pt x="53083" y="1445232"/>
                </a:cubicBezTo>
                <a:cubicBezTo>
                  <a:pt x="106166" y="1032553"/>
                  <a:pt x="279114" y="715767"/>
                  <a:pt x="361307" y="479461"/>
                </a:cubicBezTo>
                <a:cubicBezTo>
                  <a:pt x="443500" y="243155"/>
                  <a:pt x="470898" y="54796"/>
                  <a:pt x="546242" y="27398"/>
                </a:cubicBezTo>
                <a:cubicBezTo>
                  <a:pt x="621586" y="0"/>
                  <a:pt x="660970" y="125003"/>
                  <a:pt x="813370" y="315075"/>
                </a:cubicBezTo>
                <a:cubicBezTo>
                  <a:pt x="965770" y="505147"/>
                  <a:pt x="1251734" y="907551"/>
                  <a:pt x="1460642" y="1167830"/>
                </a:cubicBezTo>
                <a:cubicBezTo>
                  <a:pt x="1669550" y="1428109"/>
                  <a:pt x="1965789" y="1736334"/>
                  <a:pt x="2066818" y="1876747"/>
                </a:cubicBezTo>
                <a:cubicBezTo>
                  <a:pt x="2167847" y="2017160"/>
                  <a:pt x="2058256" y="1823664"/>
                  <a:pt x="2066818" y="2010311"/>
                </a:cubicBezTo>
                <a:cubicBezTo>
                  <a:pt x="2075380" y="2196958"/>
                  <a:pt x="2114763" y="2832244"/>
                  <a:pt x="2118188" y="2996630"/>
                </a:cubicBezTo>
                <a:cubicBezTo>
                  <a:pt x="2121613" y="3161016"/>
                  <a:pt x="2104489" y="3078823"/>
                  <a:pt x="2087366" y="2996630"/>
                </a:cubicBezTo>
              </a:path>
            </a:pathLst>
          </a:custGeom>
          <a:solidFill>
            <a:srgbClr val="FF99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59" name="手繪多邊形 58"/>
          <p:cNvSpPr/>
          <p:nvPr/>
        </p:nvSpPr>
        <p:spPr bwMode="auto">
          <a:xfrm>
            <a:off x="2483768" y="1731720"/>
            <a:ext cx="3145605" cy="3082247"/>
          </a:xfrm>
          <a:custGeom>
            <a:avLst/>
            <a:gdLst>
              <a:gd name="connsiteX0" fmla="*/ 42810 w 3145605"/>
              <a:gd name="connsiteY0" fmla="*/ 3022314 h 3082247"/>
              <a:gd name="connsiteX1" fmla="*/ 22261 w 3145605"/>
              <a:gd name="connsiteY1" fmla="*/ 2683267 h 3082247"/>
              <a:gd name="connsiteX2" fmla="*/ 176374 w 3145605"/>
              <a:gd name="connsiteY2" fmla="*/ 2416139 h 3082247"/>
              <a:gd name="connsiteX3" fmla="*/ 515421 w 3145605"/>
              <a:gd name="connsiteY3" fmla="*/ 1409272 h 3082247"/>
              <a:gd name="connsiteX4" fmla="*/ 710630 w 3145605"/>
              <a:gd name="connsiteY4" fmla="*/ 700355 h 3082247"/>
              <a:gd name="connsiteX5" fmla="*/ 1018854 w 3145605"/>
              <a:gd name="connsiteY5" fmla="*/ 11986 h 3082247"/>
              <a:gd name="connsiteX6" fmla="*/ 1512014 w 3145605"/>
              <a:gd name="connsiteY6" fmla="*/ 628436 h 3082247"/>
              <a:gd name="connsiteX7" fmla="*/ 2056544 w 3145605"/>
              <a:gd name="connsiteY7" fmla="*/ 1337353 h 3082247"/>
              <a:gd name="connsiteX8" fmla="*/ 2539430 w 3145605"/>
              <a:gd name="connsiteY8" fmla="*/ 1881883 h 3082247"/>
              <a:gd name="connsiteX9" fmla="*/ 3145605 w 3145605"/>
              <a:gd name="connsiteY9" fmla="*/ 2457236 h 3082247"/>
              <a:gd name="connsiteX10" fmla="*/ 3145605 w 3145605"/>
              <a:gd name="connsiteY10" fmla="*/ 2457236 h 3082247"/>
              <a:gd name="connsiteX11" fmla="*/ 3125057 w 3145605"/>
              <a:gd name="connsiteY11" fmla="*/ 2991492 h 3082247"/>
              <a:gd name="connsiteX12" fmla="*/ 3114783 w 3145605"/>
              <a:gd name="connsiteY12" fmla="*/ 3001766 h 3082247"/>
              <a:gd name="connsiteX13" fmla="*/ 42810 w 3145605"/>
              <a:gd name="connsiteY13" fmla="*/ 3022314 h 308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45605" h="3082247">
                <a:moveTo>
                  <a:pt x="42810" y="3022314"/>
                </a:moveTo>
                <a:cubicBezTo>
                  <a:pt x="21405" y="2903305"/>
                  <a:pt x="0" y="2784296"/>
                  <a:pt x="22261" y="2683267"/>
                </a:cubicBezTo>
                <a:cubicBezTo>
                  <a:pt x="44522" y="2582238"/>
                  <a:pt x="94181" y="2628471"/>
                  <a:pt x="176374" y="2416139"/>
                </a:cubicBezTo>
                <a:cubicBezTo>
                  <a:pt x="258567" y="2203807"/>
                  <a:pt x="426378" y="1695236"/>
                  <a:pt x="515421" y="1409272"/>
                </a:cubicBezTo>
                <a:cubicBezTo>
                  <a:pt x="604464" y="1123308"/>
                  <a:pt x="626724" y="933236"/>
                  <a:pt x="710630" y="700355"/>
                </a:cubicBezTo>
                <a:cubicBezTo>
                  <a:pt x="794536" y="467474"/>
                  <a:pt x="885290" y="23972"/>
                  <a:pt x="1018854" y="11986"/>
                </a:cubicBezTo>
                <a:cubicBezTo>
                  <a:pt x="1152418" y="0"/>
                  <a:pt x="1339066" y="407542"/>
                  <a:pt x="1512014" y="628436"/>
                </a:cubicBezTo>
                <a:cubicBezTo>
                  <a:pt x="1684962" y="849330"/>
                  <a:pt x="1885308" y="1128445"/>
                  <a:pt x="2056544" y="1337353"/>
                </a:cubicBezTo>
                <a:cubicBezTo>
                  <a:pt x="2227780" y="1546261"/>
                  <a:pt x="2357920" y="1695236"/>
                  <a:pt x="2539430" y="1881883"/>
                </a:cubicBezTo>
                <a:cubicBezTo>
                  <a:pt x="2720940" y="2068530"/>
                  <a:pt x="3145605" y="2457236"/>
                  <a:pt x="3145605" y="2457236"/>
                </a:cubicBezTo>
                <a:lnTo>
                  <a:pt x="3145605" y="2457236"/>
                </a:lnTo>
                <a:cubicBezTo>
                  <a:pt x="3142180" y="2546279"/>
                  <a:pt x="3130194" y="2900737"/>
                  <a:pt x="3125057" y="2991492"/>
                </a:cubicBezTo>
                <a:cubicBezTo>
                  <a:pt x="3119920" y="3082247"/>
                  <a:pt x="3114783" y="3001766"/>
                  <a:pt x="3114783" y="3001766"/>
                </a:cubicBezTo>
                <a:lnTo>
                  <a:pt x="42810" y="3022314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2978329" y="1844746"/>
            <a:ext cx="2032000" cy="2889179"/>
            <a:chOff x="1882" y="223"/>
            <a:chExt cx="1280" cy="2759"/>
          </a:xfrm>
        </p:grpSpPr>
        <p:sp>
          <p:nvSpPr>
            <p:cNvPr id="263198" name="Line 30"/>
            <p:cNvSpPr>
              <a:spLocks noChangeShapeType="1"/>
            </p:cNvSpPr>
            <p:nvPr/>
          </p:nvSpPr>
          <p:spPr bwMode="auto">
            <a:xfrm flipH="1">
              <a:off x="2829" y="1392"/>
              <a:ext cx="12" cy="15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3199" name="Line 31"/>
            <p:cNvSpPr>
              <a:spLocks noChangeShapeType="1"/>
            </p:cNvSpPr>
            <p:nvPr/>
          </p:nvSpPr>
          <p:spPr bwMode="auto">
            <a:xfrm flipH="1">
              <a:off x="2199" y="223"/>
              <a:ext cx="6" cy="2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3205" name="Line 37"/>
            <p:cNvSpPr>
              <a:spLocks noChangeShapeType="1"/>
            </p:cNvSpPr>
            <p:nvPr/>
          </p:nvSpPr>
          <p:spPr bwMode="auto">
            <a:xfrm>
              <a:off x="3152" y="1842"/>
              <a:ext cx="10" cy="11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3206" name="Line 38"/>
            <p:cNvSpPr>
              <a:spLocks noChangeShapeType="1"/>
            </p:cNvSpPr>
            <p:nvPr/>
          </p:nvSpPr>
          <p:spPr bwMode="auto">
            <a:xfrm>
              <a:off x="1882" y="1480"/>
              <a:ext cx="0" cy="14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2484438" y="4179902"/>
            <a:ext cx="3095625" cy="584845"/>
            <a:chOff x="1565" y="2341"/>
            <a:chExt cx="1950" cy="641"/>
          </a:xfrm>
        </p:grpSpPr>
        <p:sp>
          <p:nvSpPr>
            <p:cNvPr id="263209" name="Line 41"/>
            <p:cNvSpPr>
              <a:spLocks noChangeShapeType="1"/>
            </p:cNvSpPr>
            <p:nvPr/>
          </p:nvSpPr>
          <p:spPr bwMode="auto">
            <a:xfrm flipH="1">
              <a:off x="3510" y="2341"/>
              <a:ext cx="5" cy="6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3210" name="Line 42"/>
            <p:cNvSpPr>
              <a:spLocks noChangeShapeType="1"/>
            </p:cNvSpPr>
            <p:nvPr/>
          </p:nvSpPr>
          <p:spPr bwMode="auto">
            <a:xfrm>
              <a:off x="1565" y="2568"/>
              <a:ext cx="0" cy="4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63196" name="Line 28"/>
          <p:cNvSpPr>
            <a:spLocks noChangeShapeType="1"/>
          </p:cNvSpPr>
          <p:nvPr/>
        </p:nvSpPr>
        <p:spPr bwMode="auto">
          <a:xfrm>
            <a:off x="3995935" y="2348880"/>
            <a:ext cx="2" cy="23762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3185" name="Line 17"/>
          <p:cNvSpPr>
            <a:spLocks noChangeShapeType="1"/>
          </p:cNvSpPr>
          <p:nvPr/>
        </p:nvSpPr>
        <p:spPr bwMode="auto">
          <a:xfrm>
            <a:off x="539750" y="4724400"/>
            <a:ext cx="79930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86745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97" grpId="0"/>
      <p:bldP spid="54" grpId="0" animBg="1"/>
      <p:bldP spid="56" grpId="0" animBg="1"/>
      <p:bldP spid="5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AA83060-064C-4790-8A47-B00E91F9B2BB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24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93DE221-0345-4DE8-B315-AC6C9153DD1A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296960" name="Object 1024"/>
          <p:cNvGraphicFramePr>
            <a:graphicFrameLocks noChangeAspect="1"/>
          </p:cNvGraphicFramePr>
          <p:nvPr/>
        </p:nvGraphicFramePr>
        <p:xfrm>
          <a:off x="1676400" y="3986213"/>
          <a:ext cx="63246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4" name="工作表" r:id="rId3" imgW="3274920" imgH="1265400" progId="Excel.Sheet.8">
                  <p:embed/>
                </p:oleObj>
              </mc:Choice>
              <mc:Fallback>
                <p:oleObj name="工作表" r:id="rId3" imgW="3274920" imgH="12654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86213"/>
                        <a:ext cx="6324600" cy="24384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5" name="Rectangle 3"/>
          <p:cNvSpPr>
            <a:spLocks noGrp="1" noChangeArrowheads="1"/>
          </p:cNvSpPr>
          <p:nvPr>
            <p:ph type="title"/>
          </p:nvPr>
        </p:nvSpPr>
        <p:spPr>
          <a:xfrm>
            <a:off x="827584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43938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The duration of 30 long-distance telephone calls are shown below. Check the empirical rule for the this set of measurements.	</a:t>
            </a:r>
          </a:p>
        </p:txBody>
      </p:sp>
    </p:spTree>
    <p:extLst>
      <p:ext uri="{BB962C8B-B14F-4D97-AF65-F5344CB8AC3E}">
        <p14:creationId xmlns:p14="http://schemas.microsoft.com/office/powerpoint/2010/main" val="123804445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6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6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build="p" bldLvl="3" autoUpdateAnimBg="0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974BB85-537F-4461-954A-14CF9CF0D1B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27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C3E59C2-983D-4FBE-B5AF-A3CD145BF18E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68538" y="1866900"/>
            <a:ext cx="6165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Calculate the intervals:  </a:t>
            </a: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323850" y="2701925"/>
          <a:ext cx="5976938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8" name="方程式" r:id="rId3" imgW="1688760" imgH="203040" progId="Equation.3">
                  <p:embed/>
                </p:oleObj>
              </mc:Choice>
              <mc:Fallback>
                <p:oleObj name="方程式" r:id="rId3" imgW="1688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701925"/>
                        <a:ext cx="5976938" cy="6302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323850" y="3392488"/>
          <a:ext cx="748823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9" name="方程式" r:id="rId5" imgW="1841400" imgH="203040" progId="Equation.3">
                  <p:embed/>
                </p:oleObj>
              </mc:Choice>
              <mc:Fallback>
                <p:oleObj name="方程式" r:id="rId5" imgW="1841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392488"/>
                        <a:ext cx="7488238" cy="6778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323850" y="4141788"/>
          <a:ext cx="7488238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0" name="方程式" r:id="rId7" imgW="1892160" imgH="203040" progId="Equation.3">
                  <p:embed/>
                </p:oleObj>
              </mc:Choice>
              <mc:Fallback>
                <p:oleObj name="方程式" r:id="rId7" imgW="1892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141788"/>
                        <a:ext cx="7488238" cy="700087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79388" y="1196975"/>
            <a:ext cx="8812212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Mean = 10.26; Standard deviation = 4.29.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177800" y="5027613"/>
            <a:ext cx="8858250" cy="15621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Interval          Chebyshev      Empirical Rule        Actual %</a:t>
            </a:r>
          </a:p>
          <a:p>
            <a:pPr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(5.97, 14.55)	    at least 0%               68%		   70%</a:t>
            </a:r>
          </a:p>
          <a:p>
            <a:pPr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(1.68, 18.84)	    at least 75% 	       95%	             96.7%</a:t>
            </a:r>
          </a:p>
          <a:p>
            <a:pPr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(-2.61, 23.13)    at least 89% 	      100%		   100%</a:t>
            </a:r>
          </a:p>
        </p:txBody>
      </p:sp>
      <p:sp>
        <p:nvSpPr>
          <p:cNvPr id="35848" name="Rectangle 8"/>
          <p:cNvSpPr>
            <a:spLocks noGrp="1" noChangeArrowheads="1"/>
          </p:cNvSpPr>
          <p:nvPr>
            <p:ph type="title"/>
          </p:nvPr>
        </p:nvSpPr>
        <p:spPr>
          <a:xfrm>
            <a:off x="827584" y="282352"/>
            <a:ext cx="7715250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Apply </a:t>
            </a:r>
            <a:r>
              <a:rPr lang="en-US" altLang="zh-TW" dirty="0" err="1" smtClean="0"/>
              <a:t>Chebyshev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8981543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  <p:bldP spid="35846" grpId="0" autoUpdateAnimBg="0"/>
      <p:bldP spid="35847" grpId="0" animBg="1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3E69F9C-2764-47AC-A660-F692955ED02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78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AA7163F-75C1-4F3A-B9D6-3B09B19E0955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332656"/>
            <a:ext cx="8229600" cy="1287611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772816"/>
            <a:ext cx="7791450" cy="453650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Providing information concerning the monthly bills of new subscribers in the first month after signing on with a telephone company.</a:t>
            </a:r>
          </a:p>
        </p:txBody>
      </p:sp>
    </p:spTree>
    <p:extLst>
      <p:ext uri="{BB962C8B-B14F-4D97-AF65-F5344CB8AC3E}">
        <p14:creationId xmlns:p14="http://schemas.microsoft.com/office/powerpoint/2010/main" val="29977367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1893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7" name="圖片 6" descr="Stat_2010_a_02_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251" y="1412776"/>
            <a:ext cx="8919245" cy="4824536"/>
          </a:xfrm>
          <a:prstGeom prst="rect">
            <a:avLst/>
          </a:prstGeom>
        </p:spPr>
      </p:pic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84784"/>
            <a:ext cx="2952328" cy="429820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25294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974BB85-537F-4461-954A-14CF9CF0D1B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27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C3E59C2-983D-4FBE-B5AF-A3CD145BF18E}" type="slidenum"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3131840" y="1844824"/>
            <a:ext cx="57606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Calculate the intervals:  </a:t>
            </a: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251520" y="2701925"/>
          <a:ext cx="606742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2" name="方程式" r:id="rId3" imgW="1714320" imgH="203040" progId="Equation.3">
                  <p:embed/>
                </p:oleObj>
              </mc:Choice>
              <mc:Fallback>
                <p:oleObj name="方程式" r:id="rId3" imgW="1714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701925"/>
                        <a:ext cx="6067425" cy="6302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236413" y="3392488"/>
          <a:ext cx="87280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3" name="方程式" r:id="rId5" imgW="2145960" imgH="203040" progId="Equation.3">
                  <p:embed/>
                </p:oleObj>
              </mc:Choice>
              <mc:Fallback>
                <p:oleObj name="方程式" r:id="rId5" imgW="2145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413" y="3392488"/>
                        <a:ext cx="8728075" cy="6778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251520" y="4141788"/>
          <a:ext cx="84439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4" name="方程式" r:id="rId7" imgW="2133360" imgH="203040" progId="Equation.3">
                  <p:embed/>
                </p:oleObj>
              </mc:Choice>
              <mc:Fallback>
                <p:oleObj name="方程式" r:id="rId7" imgW="2133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141788"/>
                        <a:ext cx="8443913" cy="700087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251520" y="1190362"/>
            <a:ext cx="881221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43.58;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Standard deviation =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38.9697.</a:t>
            </a:r>
            <a:endParaRPr lang="en-US" altLang="zh-TW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177800" y="5023833"/>
            <a:ext cx="8858250" cy="156966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b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Interval          </a:t>
            </a:r>
            <a:r>
              <a:rPr lang="en-US" altLang="zh-TW" sz="24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  <a:r>
              <a:rPr lang="en-US" altLang="zh-TW" sz="2400" b="1" u="sng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Chebyshev</a:t>
            </a:r>
            <a:r>
              <a:rPr lang="en-US" altLang="zh-TW" sz="24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 </a:t>
            </a:r>
            <a:r>
              <a:rPr lang="en-US" altLang="zh-TW" sz="2400" b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Empirical Rule    </a:t>
            </a:r>
            <a:r>
              <a:rPr lang="en-US" altLang="zh-TW" sz="24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Actual </a:t>
            </a:r>
            <a:r>
              <a:rPr lang="en-US" altLang="zh-TW" sz="2400" b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%</a:t>
            </a:r>
          </a:p>
          <a:p>
            <a:pPr>
              <a:defRPr/>
            </a:pP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(4.62, 82.56)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    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   at 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least 0%               68%		</a:t>
            </a: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60.5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%</a:t>
            </a:r>
            <a:endParaRPr lang="en-US" altLang="zh-TW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(-34.35, 121.527)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 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at 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least 75% 	   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95%           100%</a:t>
            </a:r>
            <a:endParaRPr lang="en-US" altLang="zh-TW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(-73.32, 160.497)     at 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least 89% 	 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%		 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%</a:t>
            </a:r>
          </a:p>
        </p:txBody>
      </p:sp>
      <p:sp>
        <p:nvSpPr>
          <p:cNvPr id="35848" name="Rectangle 8"/>
          <p:cNvSpPr>
            <a:spLocks noGrp="1" noChangeArrowheads="1"/>
          </p:cNvSpPr>
          <p:nvPr>
            <p:ph type="title"/>
          </p:nvPr>
        </p:nvSpPr>
        <p:spPr>
          <a:xfrm>
            <a:off x="827584" y="282352"/>
            <a:ext cx="7715250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Apply </a:t>
            </a:r>
            <a:r>
              <a:rPr lang="en-US" altLang="zh-TW" dirty="0" err="1" smtClean="0"/>
              <a:t>Chebyshev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37590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  <p:bldP spid="35846" grpId="0" autoUpdateAnimBg="0"/>
      <p:bldP spid="35847" grpId="0" animBg="1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539" y="260648"/>
            <a:ext cx="8229600" cy="21602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/>
              <a:t>End of Chapter </a:t>
            </a:r>
            <a:r>
              <a:rPr lang="en-US" altLang="zh-TW" dirty="0" smtClean="0"/>
              <a:t>4</a:t>
            </a:r>
            <a:br>
              <a:rPr lang="en-US" altLang="zh-TW" dirty="0" smtClean="0"/>
            </a:br>
            <a:r>
              <a:rPr lang="en-US" altLang="zh-TW" dirty="0" smtClean="0"/>
              <a:t>Part A</a:t>
            </a:r>
            <a:endParaRPr lang="en-US" altLang="zh-TW" dirty="0"/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3797300" y="3238500"/>
            <a:ext cx="1557338" cy="1611313"/>
          </a:xfrm>
          <a:prstGeom prst="roundRect">
            <a:avLst>
              <a:gd name="adj" fmla="val 12065"/>
            </a:avLst>
          </a:prstGeom>
          <a:noFill/>
          <a:ln w="50800">
            <a:solidFill>
              <a:srgbClr val="66FFFF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0" name="Freeform 4"/>
          <p:cNvSpPr>
            <a:spLocks/>
          </p:cNvSpPr>
          <p:nvPr/>
        </p:nvSpPr>
        <p:spPr bwMode="auto">
          <a:xfrm>
            <a:off x="3941763" y="2324100"/>
            <a:ext cx="1681162" cy="2670175"/>
          </a:xfrm>
          <a:custGeom>
            <a:avLst/>
            <a:gdLst/>
            <a:ahLst/>
            <a:cxnLst>
              <a:cxn ang="0">
                <a:pos x="119" y="784"/>
              </a:cxn>
              <a:cxn ang="0">
                <a:pos x="0" y="1239"/>
              </a:cxn>
              <a:cxn ang="0">
                <a:pos x="409" y="1681"/>
              </a:cxn>
              <a:cxn ang="0">
                <a:pos x="1058" y="196"/>
              </a:cxn>
              <a:cxn ang="0">
                <a:pos x="1058" y="0"/>
              </a:cxn>
              <a:cxn ang="0">
                <a:pos x="334" y="1252"/>
              </a:cxn>
              <a:cxn ang="0">
                <a:pos x="119" y="784"/>
              </a:cxn>
            </a:cxnLst>
            <a:rect l="0" t="0" r="r" b="b"/>
            <a:pathLst>
              <a:path w="1059" h="1682">
                <a:moveTo>
                  <a:pt x="119" y="784"/>
                </a:moveTo>
                <a:lnTo>
                  <a:pt x="0" y="1239"/>
                </a:lnTo>
                <a:lnTo>
                  <a:pt x="409" y="1681"/>
                </a:lnTo>
                <a:lnTo>
                  <a:pt x="1058" y="196"/>
                </a:lnTo>
                <a:lnTo>
                  <a:pt x="1058" y="0"/>
                </a:lnTo>
                <a:lnTo>
                  <a:pt x="334" y="1252"/>
                </a:lnTo>
                <a:lnTo>
                  <a:pt x="119" y="784"/>
                </a:lnTo>
              </a:path>
            </a:pathLst>
          </a:cu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38FC80-98BC-453A-8147-50F9C501C26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6AA5C1-CD85-448A-9EC4-402491BCFEE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403C6AC-3DB5-406F-8353-D4365B153C24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95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C6F871C-C722-41DE-A0D2-C845BE9DF059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135098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Homework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628799"/>
            <a:ext cx="7488832" cy="4502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Chapter 3: </a:t>
            </a:r>
          </a:p>
          <a:p>
            <a:pPr lvl="1" eaLnBrk="1" hangingPunct="1">
              <a:defRPr/>
            </a:pPr>
            <a:r>
              <a:rPr lang="en-US" altLang="zh-TW" sz="4800" dirty="0" smtClean="0"/>
              <a:t>3.31, 3.37, 3.51, 3.59, 3.73, 3.77</a:t>
            </a:r>
          </a:p>
          <a:p>
            <a:pPr eaLnBrk="1" hangingPunct="1">
              <a:defRPr/>
            </a:pPr>
            <a:r>
              <a:rPr lang="en-US" altLang="zh-TW" sz="4800" dirty="0" smtClean="0"/>
              <a:t>Chapter 4</a:t>
            </a:r>
            <a:r>
              <a:rPr lang="en-US" altLang="zh-TW" sz="4800" smtClean="0"/>
              <a:t>: </a:t>
            </a:r>
          </a:p>
          <a:p>
            <a:pPr lvl="1" eaLnBrk="1" hangingPunct="1">
              <a:defRPr/>
            </a:pPr>
            <a:r>
              <a:rPr lang="en-US" altLang="zh-TW" sz="4800" smtClean="0"/>
              <a:t>4.5</a:t>
            </a:r>
            <a:r>
              <a:rPr lang="en-US" altLang="zh-TW" sz="4800" dirty="0" smtClean="0"/>
              <a:t>, 4.15, 4.27, 4.31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4C7C476-D82F-4291-985C-3E355E1995D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05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97B5F76-F459-4BA2-89F5-C77B8A8E6000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129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00841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Reason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8" y="1052513"/>
            <a:ext cx="8964612" cy="5616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He took a </a:t>
            </a:r>
            <a:r>
              <a:rPr lang="en-US" altLang="zh-TW" sz="4000" b="1" i="1" dirty="0" smtClean="0">
                <a:solidFill>
                  <a:schemeClr val="hlink"/>
                </a:solidFill>
              </a:rPr>
              <a:t>two dimensional space</a:t>
            </a:r>
            <a:r>
              <a:rPr lang="en-US" altLang="zh-TW" sz="4000" dirty="0" smtClean="0"/>
              <a:t> and managed to accurate depict </a:t>
            </a:r>
            <a:r>
              <a:rPr lang="en-US" altLang="zh-TW" sz="4000" b="1" i="1" dirty="0" smtClean="0">
                <a:solidFill>
                  <a:schemeClr val="accent2"/>
                </a:solidFill>
              </a:rPr>
              <a:t>five data variables</a:t>
            </a:r>
            <a:r>
              <a:rPr lang="en-US" altLang="zh-TW" sz="4000" dirty="0" smtClean="0"/>
              <a:t>: size of invading army, size of retreating army, geographic location, temperature, and time. The </a:t>
            </a:r>
            <a:r>
              <a:rPr lang="en-US" altLang="zh-TW" sz="4000" b="1" i="1" dirty="0" smtClean="0">
                <a:solidFill>
                  <a:srgbClr val="FF0000"/>
                </a:solidFill>
              </a:rPr>
              <a:t>multivariate</a:t>
            </a:r>
            <a:r>
              <a:rPr lang="en-US" altLang="zh-TW" sz="4000" dirty="0" smtClean="0">
                <a:solidFill>
                  <a:schemeClr val="tx2"/>
                </a:solidFill>
              </a:rPr>
              <a:t> </a:t>
            </a:r>
            <a:r>
              <a:rPr lang="en-US" altLang="zh-TW" sz="4000" dirty="0" smtClean="0"/>
              <a:t>data is presented in such a way as to provide an intriguing narrative as to the fate of Napoleon’s army.</a:t>
            </a:r>
          </a:p>
        </p:txBody>
      </p:sp>
      <p:sp>
        <p:nvSpPr>
          <p:cNvPr id="110598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237288"/>
            <a:ext cx="431800" cy="4318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06295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Adjusted Line Chart</a:t>
            </a:r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zh-TW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8568952" cy="4185984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323528" y="5445224"/>
            <a:ext cx="8568952" cy="129614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zh-TW" sz="3200" dirty="0" smtClean="0"/>
              <a:t>There is a long-term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decreasing trend </a:t>
            </a:r>
            <a:r>
              <a:rPr lang="en-US" altLang="zh-TW" sz="3200" dirty="0" smtClean="0"/>
              <a:t>in the monthly average retail price of gasoline since 1976 after adjusted by inflation effect</a:t>
            </a:r>
            <a:endParaRPr lang="en-US" altLang="zh-TW" sz="3200" dirty="0" smtClean="0">
              <a:ea typeface="新細明體" charset="-12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ABBE100-BE25-4288-BC9C-24D7296ABED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16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5AAB578-CE5F-47E3-BB9D-6A448549A00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3629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Size of Data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1438"/>
            <a:ext cx="7791450" cy="5040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rgbClr val="FFFF00"/>
                </a:solidFill>
              </a:rPr>
              <a:t>graph</a:t>
            </a:r>
            <a:r>
              <a:rPr lang="en-US" altLang="zh-TW" dirty="0" smtClean="0"/>
              <a:t> presents </a:t>
            </a:r>
            <a:r>
              <a:rPr lang="en-US" altLang="zh-TW" b="1" dirty="0" smtClean="0">
                <a:solidFill>
                  <a:srgbClr val="FFFF00"/>
                </a:solidFill>
              </a:rPr>
              <a:t>large</a:t>
            </a:r>
            <a:r>
              <a:rPr lang="en-US" altLang="zh-TW" dirty="0" smtClean="0"/>
              <a:t> data set concisely and coherently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chemeClr val="tx2"/>
                </a:solidFill>
              </a:rPr>
              <a:t>Small</a:t>
            </a:r>
            <a:r>
              <a:rPr lang="en-US" altLang="zh-TW" dirty="0" smtClean="0"/>
              <a:t> data sets are easily summarized with a </a:t>
            </a:r>
            <a:r>
              <a:rPr lang="en-US" altLang="zh-TW" b="1" dirty="0" smtClean="0">
                <a:solidFill>
                  <a:schemeClr val="tx2"/>
                </a:solidFill>
              </a:rPr>
              <a:t>table</a:t>
            </a:r>
            <a:endParaRPr lang="en-US" altLang="zh-TW" dirty="0" smtClean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One or two numbers</a:t>
            </a:r>
            <a:r>
              <a:rPr lang="en-US" altLang="zh-TW" dirty="0" smtClean="0"/>
              <a:t> can be presented in a </a:t>
            </a:r>
            <a:r>
              <a:rPr lang="en-US" altLang="zh-TW" b="1" dirty="0" smtClean="0">
                <a:solidFill>
                  <a:schemeClr val="accent2"/>
                </a:solidFill>
              </a:rPr>
              <a:t>sentence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sp>
        <p:nvSpPr>
          <p:cNvPr id="111622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43888" y="6308725"/>
            <a:ext cx="457200" cy="4318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0CCD93E-6B78-43F0-936C-B77E9FD3178B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26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192A686-E363-4960-9EBB-4A018BBCD45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648"/>
            <a:ext cx="8362950" cy="122341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Clearly Communicate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99"/>
            <a:ext cx="8569325" cy="4732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chemeClr val="accent2"/>
                </a:solidFill>
              </a:rPr>
              <a:t>idea </a:t>
            </a:r>
            <a:r>
              <a:rPr lang="en-US" altLang="zh-TW" dirty="0"/>
              <a:t>and</a:t>
            </a:r>
            <a:r>
              <a:rPr lang="en-US" altLang="zh-TW" b="1" dirty="0" smtClean="0">
                <a:solidFill>
                  <a:schemeClr val="accent2"/>
                </a:solidFill>
              </a:rPr>
              <a:t> concepts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to deliver are clearly understood by the viewers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An excellent chart is one that can replace a </a:t>
            </a:r>
            <a:r>
              <a:rPr lang="en-US" altLang="zh-TW" b="1" dirty="0" smtClean="0">
                <a:solidFill>
                  <a:schemeClr val="accent2"/>
                </a:solidFill>
              </a:rPr>
              <a:t>thousand words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and be clearly comprehended by its readers</a:t>
            </a:r>
          </a:p>
        </p:txBody>
      </p:sp>
      <p:sp>
        <p:nvSpPr>
          <p:cNvPr id="112646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165850"/>
            <a:ext cx="457200" cy="4318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FB64E8E-049E-43DD-BE6A-3F907240A9D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36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17FB920-484E-40A4-893B-A141B38EE24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60648"/>
            <a:ext cx="8362950" cy="12675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Encourage Comparison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270" y="1675321"/>
            <a:ext cx="7489452" cy="434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Graphs are often best used to depict relationships between </a:t>
            </a:r>
            <a:r>
              <a:rPr lang="en-US" altLang="zh-TW" b="1" dirty="0" smtClean="0">
                <a:solidFill>
                  <a:schemeClr val="accent2"/>
                </a:solidFill>
              </a:rPr>
              <a:t>two or more variables</a:t>
            </a:r>
            <a:r>
              <a:rPr lang="en-US" altLang="zh-TW" dirty="0" smtClean="0"/>
              <a:t> or to explain </a:t>
            </a:r>
            <a:r>
              <a:rPr lang="en-US" altLang="zh-TW" b="1" dirty="0" smtClean="0">
                <a:solidFill>
                  <a:schemeClr val="accent2"/>
                </a:solidFill>
              </a:rPr>
              <a:t>how and why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the observed results occurred.</a:t>
            </a:r>
          </a:p>
        </p:txBody>
      </p:sp>
      <p:sp>
        <p:nvSpPr>
          <p:cNvPr id="113670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165850"/>
            <a:ext cx="457200" cy="431502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EBAE13B-D0C6-422A-97DC-95D0A7DFB06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46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0ECE3F2-4A25-4E70-8DCA-1BB5E3E39A0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133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60648"/>
            <a:ext cx="8362950" cy="124360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Substance of the Data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844675"/>
            <a:ext cx="7605712" cy="3806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form of graph is supposed to help present 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substance </a:t>
            </a:r>
            <a:r>
              <a:rPr lang="en-US" altLang="zh-TW" sz="4800" dirty="0" smtClean="0"/>
              <a:t>of the data, not the other way around.</a:t>
            </a:r>
          </a:p>
        </p:txBody>
      </p:sp>
      <p:sp>
        <p:nvSpPr>
          <p:cNvPr id="114694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165850"/>
            <a:ext cx="457200" cy="4318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DD7B509-E6F6-4E2C-8882-5E2EF449E4FD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57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46704D4-06D9-42E6-A2E5-DC85ECB3AFE9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60648"/>
            <a:ext cx="83629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No Distortion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700213"/>
            <a:ext cx="7532687" cy="426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Cannot make statistical techniques say whatever you like.</a:t>
            </a:r>
          </a:p>
          <a:p>
            <a:pPr eaLnBrk="1" hangingPunct="1">
              <a:defRPr/>
            </a:pPr>
            <a:r>
              <a:rPr lang="en-US" altLang="zh-TW" smtClean="0"/>
              <a:t>Eventually, a reader will see through distortions and deception.</a:t>
            </a:r>
          </a:p>
        </p:txBody>
      </p:sp>
      <p:sp>
        <p:nvSpPr>
          <p:cNvPr id="115718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8344" y="6021288"/>
            <a:ext cx="457200" cy="460375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846C18B-0DBF-4E19-BEE7-943348B937C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673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BB973A0-C0FE-4FC8-873A-FC5BB4A6D30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8210"/>
            <a:ext cx="8856662" cy="19986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Number of People Visiting Disney Theme Parks in 1994</a:t>
            </a:r>
          </a:p>
        </p:txBody>
      </p:sp>
      <p:pic>
        <p:nvPicPr>
          <p:cNvPr id="116741" name="Picture 3" descr="T03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420938"/>
            <a:ext cx="84963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2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165850"/>
            <a:ext cx="431800" cy="4318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F809428-5E82-4FB5-B7D1-325B4289D37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776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75AA797-2B36-424D-8FF7-D7742A0F0DE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4098" name="Text Box 18"/>
          <p:cNvSpPr txBox="1">
            <a:spLocks noChangeArrowheads="1"/>
          </p:cNvSpPr>
          <p:nvPr/>
        </p:nvSpPr>
        <p:spPr bwMode="auto">
          <a:xfrm>
            <a:off x="1692275" y="1773238"/>
            <a:ext cx="6324600" cy="1441450"/>
          </a:xfrm>
          <a:prstGeom prst="rect">
            <a:avLst/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There is a missing scale on one axis.</a:t>
            </a:r>
          </a:p>
        </p:txBody>
      </p:sp>
      <p:sp>
        <p:nvSpPr>
          <p:cNvPr id="174100" name="Rectangle 20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352928" cy="129614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Without a Vertical Scale</a:t>
            </a:r>
          </a:p>
        </p:txBody>
      </p:sp>
      <p:sp>
        <p:nvSpPr>
          <p:cNvPr id="117766" name="AutoShape 2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43888" y="6092825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7767" name="Picture 22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3429000"/>
            <a:ext cx="6335713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250825" y="3429000"/>
            <a:ext cx="2017713" cy="3240088"/>
            <a:chOff x="158" y="2160"/>
            <a:chExt cx="1271" cy="2041"/>
          </a:xfrm>
        </p:grpSpPr>
        <p:sp>
          <p:nvSpPr>
            <p:cNvPr id="174103" name="Rectangle 23"/>
            <p:cNvSpPr>
              <a:spLocks noChangeArrowheads="1"/>
            </p:cNvSpPr>
            <p:nvPr/>
          </p:nvSpPr>
          <p:spPr bwMode="auto">
            <a:xfrm>
              <a:off x="1066" y="2160"/>
              <a:ext cx="363" cy="2041"/>
            </a:xfrm>
            <a:prstGeom prst="rect">
              <a:avLst/>
            </a:prstGeom>
            <a:noFill/>
            <a:ln w="28575">
              <a:solidFill>
                <a:srgbClr val="66FFCC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4104" name="Line 24"/>
            <p:cNvSpPr>
              <a:spLocks noChangeShapeType="1"/>
            </p:cNvSpPr>
            <p:nvPr/>
          </p:nvSpPr>
          <p:spPr bwMode="auto">
            <a:xfrm flipH="1">
              <a:off x="839" y="2568"/>
              <a:ext cx="227" cy="318"/>
            </a:xfrm>
            <a:prstGeom prst="line">
              <a:avLst/>
            </a:prstGeom>
            <a:noFill/>
            <a:ln w="28575">
              <a:solidFill>
                <a:srgbClr val="66FFCC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4105" name="Text Box 25"/>
            <p:cNvSpPr txBox="1">
              <a:spLocks noChangeArrowheads="1"/>
            </p:cNvSpPr>
            <p:nvPr/>
          </p:nvSpPr>
          <p:spPr bwMode="auto">
            <a:xfrm>
              <a:off x="158" y="2886"/>
              <a:ext cx="952" cy="11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 $1000 or in units???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8" grpId="0" animBg="1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FA24165-F60E-405A-AF36-54839CCF90B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878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0AA0F2C-382B-44A8-98B9-D5F642259FB4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7159" name="Rectangle 7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09429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Different Captions</a:t>
            </a:r>
          </a:p>
        </p:txBody>
      </p:sp>
      <p:sp>
        <p:nvSpPr>
          <p:cNvPr id="118789" name="AutoShape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16585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8790" name="Picture 26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463" y="1340768"/>
            <a:ext cx="4356100" cy="4392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77179" name="Picture 27" descr="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340768"/>
            <a:ext cx="4356100" cy="4392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77180" name="Text Box 28"/>
          <p:cNvSpPr txBox="1">
            <a:spLocks noChangeArrowheads="1"/>
          </p:cNvSpPr>
          <p:nvPr/>
        </p:nvSpPr>
        <p:spPr bwMode="auto">
          <a:xfrm>
            <a:off x="1259632" y="5877272"/>
            <a:ext cx="6624638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Which one do you believe?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8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FF28580-457C-489B-B961-CDE970A8590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981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7E327B9-0A87-476D-9D6D-6061579E5FE8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6133" name="Freeform 5"/>
          <p:cNvSpPr>
            <a:spLocks/>
          </p:cNvSpPr>
          <p:nvPr/>
        </p:nvSpPr>
        <p:spPr bwMode="auto">
          <a:xfrm>
            <a:off x="3352800" y="3998913"/>
            <a:ext cx="2438400" cy="213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344"/>
              </a:cxn>
              <a:cxn ang="0">
                <a:pos x="1536" y="1344"/>
              </a:cxn>
            </a:cxnLst>
            <a:rect l="0" t="0" r="r" b="b"/>
            <a:pathLst>
              <a:path w="1536" h="1344">
                <a:moveTo>
                  <a:pt x="0" y="0"/>
                </a:moveTo>
                <a:lnTo>
                  <a:pt x="0" y="1344"/>
                </a:lnTo>
                <a:lnTo>
                  <a:pt x="1536" y="1344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5486400" y="6100763"/>
            <a:ext cx="101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Time</a:t>
            </a:r>
          </a:p>
        </p:txBody>
      </p:sp>
      <p:sp>
        <p:nvSpPr>
          <p:cNvPr id="176135" name="Freeform 7"/>
          <p:cNvSpPr>
            <a:spLocks/>
          </p:cNvSpPr>
          <p:nvPr/>
        </p:nvSpPr>
        <p:spPr bwMode="auto">
          <a:xfrm>
            <a:off x="3657600" y="4456113"/>
            <a:ext cx="1524000" cy="1371600"/>
          </a:xfrm>
          <a:custGeom>
            <a:avLst/>
            <a:gdLst/>
            <a:ahLst/>
            <a:cxnLst>
              <a:cxn ang="0">
                <a:pos x="0" y="960"/>
              </a:cxn>
              <a:cxn ang="0">
                <a:pos x="432" y="864"/>
              </a:cxn>
              <a:cxn ang="0">
                <a:pos x="768" y="528"/>
              </a:cxn>
              <a:cxn ang="0">
                <a:pos x="960" y="0"/>
              </a:cxn>
            </a:cxnLst>
            <a:rect l="0" t="0" r="r" b="b"/>
            <a:pathLst>
              <a:path w="960" h="960">
                <a:moveTo>
                  <a:pt x="0" y="960"/>
                </a:moveTo>
                <a:lnTo>
                  <a:pt x="432" y="864"/>
                </a:lnTo>
                <a:lnTo>
                  <a:pt x="768" y="528"/>
                </a:lnTo>
                <a:lnTo>
                  <a:pt x="960" y="0"/>
                </a:ln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>
            <a:outerShdw dist="53882" dir="189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352800" y="3922713"/>
            <a:ext cx="2027238" cy="1905000"/>
            <a:chOff x="2112" y="2400"/>
            <a:chExt cx="1277" cy="1200"/>
          </a:xfrm>
        </p:grpSpPr>
        <p:sp>
          <p:nvSpPr>
            <p:cNvPr id="176137" name="Text Box 9"/>
            <p:cNvSpPr txBox="1">
              <a:spLocks noChangeArrowheads="1"/>
            </p:cNvSpPr>
            <p:nvPr/>
          </p:nvSpPr>
          <p:spPr bwMode="auto">
            <a:xfrm>
              <a:off x="2112" y="3312"/>
              <a:ext cx="5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100.0</a:t>
              </a:r>
            </a:p>
          </p:txBody>
        </p:sp>
        <p:sp>
          <p:nvSpPr>
            <p:cNvPr id="176138" name="Text Box 10"/>
            <p:cNvSpPr txBox="1">
              <a:spLocks noChangeArrowheads="1"/>
            </p:cNvSpPr>
            <p:nvPr/>
          </p:nvSpPr>
          <p:spPr bwMode="auto">
            <a:xfrm>
              <a:off x="2639" y="3048"/>
              <a:ext cx="5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110.0</a:t>
              </a:r>
            </a:p>
          </p:txBody>
        </p:sp>
        <p:sp>
          <p:nvSpPr>
            <p:cNvPr id="176139" name="Text Box 11"/>
            <p:cNvSpPr txBox="1">
              <a:spLocks noChangeArrowheads="1"/>
            </p:cNvSpPr>
            <p:nvPr/>
          </p:nvSpPr>
          <p:spPr bwMode="auto">
            <a:xfrm>
              <a:off x="2876" y="2573"/>
              <a:ext cx="5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120.0</a:t>
              </a:r>
            </a:p>
          </p:txBody>
        </p:sp>
        <p:sp>
          <p:nvSpPr>
            <p:cNvPr id="176140" name="Text Box 12"/>
            <p:cNvSpPr txBox="1">
              <a:spLocks noChangeArrowheads="1"/>
            </p:cNvSpPr>
            <p:nvPr/>
          </p:nvSpPr>
          <p:spPr bwMode="auto">
            <a:xfrm>
              <a:off x="2592" y="3264"/>
              <a:ext cx="5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2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(1%)</a:t>
              </a:r>
            </a:p>
          </p:txBody>
        </p:sp>
        <p:sp>
          <p:nvSpPr>
            <p:cNvPr id="176141" name="Text Box 13"/>
            <p:cNvSpPr txBox="1">
              <a:spLocks noChangeArrowheads="1"/>
            </p:cNvSpPr>
            <p:nvPr/>
          </p:nvSpPr>
          <p:spPr bwMode="auto">
            <a:xfrm>
              <a:off x="2678" y="2861"/>
              <a:ext cx="4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(2%)</a:t>
              </a:r>
            </a:p>
          </p:txBody>
        </p:sp>
        <p:sp>
          <p:nvSpPr>
            <p:cNvPr id="176142" name="Text Box 14"/>
            <p:cNvSpPr txBox="1">
              <a:spLocks noChangeArrowheads="1"/>
            </p:cNvSpPr>
            <p:nvPr/>
          </p:nvSpPr>
          <p:spPr bwMode="auto">
            <a:xfrm>
              <a:off x="2941" y="2400"/>
              <a:ext cx="4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(3%)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76600" y="4684713"/>
            <a:ext cx="2209800" cy="1143000"/>
            <a:chOff x="2064" y="2880"/>
            <a:chExt cx="1392" cy="720"/>
          </a:xfrm>
        </p:grpSpPr>
        <p:sp>
          <p:nvSpPr>
            <p:cNvPr id="176143" name="Line 15"/>
            <p:cNvSpPr>
              <a:spLocks noChangeShapeType="1"/>
            </p:cNvSpPr>
            <p:nvPr/>
          </p:nvSpPr>
          <p:spPr bwMode="auto">
            <a:xfrm>
              <a:off x="2064" y="2880"/>
              <a:ext cx="1392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6144" name="Line 16"/>
            <p:cNvSpPr>
              <a:spLocks noChangeShapeType="1"/>
            </p:cNvSpPr>
            <p:nvPr/>
          </p:nvSpPr>
          <p:spPr bwMode="auto">
            <a:xfrm>
              <a:off x="2064" y="3264"/>
              <a:ext cx="1392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6145" name="Line 17"/>
            <p:cNvSpPr>
              <a:spLocks noChangeShapeType="1"/>
            </p:cNvSpPr>
            <p:nvPr/>
          </p:nvSpPr>
          <p:spPr bwMode="auto">
            <a:xfrm>
              <a:off x="2064" y="3600"/>
              <a:ext cx="1392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6147" name="Text Box 19"/>
          <p:cNvSpPr txBox="1">
            <a:spLocks noChangeArrowheads="1"/>
          </p:cNvSpPr>
          <p:nvPr/>
        </p:nvSpPr>
        <p:spPr bwMode="auto">
          <a:xfrm>
            <a:off x="827585" y="1484313"/>
            <a:ext cx="7346454" cy="2111375"/>
          </a:xfrm>
          <a:prstGeom prst="rect">
            <a:avLst/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5600">
              <a:defRPr/>
            </a:pP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Are changes presented in absolute values only, or in percent form too?</a:t>
            </a:r>
          </a:p>
        </p:txBody>
      </p:sp>
      <p:sp>
        <p:nvSpPr>
          <p:cNvPr id="176148" name="Rectangle 20"/>
          <p:cNvSpPr>
            <a:spLocks noGrp="1" noChangeArrowheads="1"/>
          </p:cNvSpPr>
          <p:nvPr>
            <p:ph type="title"/>
          </p:nvPr>
        </p:nvSpPr>
        <p:spPr>
          <a:xfrm>
            <a:off x="900113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Format of the Scales</a:t>
            </a:r>
          </a:p>
        </p:txBody>
      </p:sp>
      <p:sp>
        <p:nvSpPr>
          <p:cNvPr id="176150" name="Text Box 22"/>
          <p:cNvSpPr txBox="1">
            <a:spLocks noChangeArrowheads="1"/>
          </p:cNvSpPr>
          <p:nvPr/>
        </p:nvSpPr>
        <p:spPr bwMode="auto">
          <a:xfrm>
            <a:off x="1981200" y="3784600"/>
            <a:ext cx="12287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Sales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47" grpId="0" animBg="1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96E8147-1CF4-4ABD-9F70-D0E77BCCF68B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185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7EF478F-E480-47A3-A686-944E2535B4F8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139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260822"/>
            <a:ext cx="8856663" cy="12239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Historic Drop in DJIA, 1986</a:t>
            </a:r>
          </a:p>
        </p:txBody>
      </p:sp>
      <p:pic>
        <p:nvPicPr>
          <p:cNvPr id="121861" name="Picture 3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773238"/>
            <a:ext cx="8316913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611188" y="1557338"/>
            <a:ext cx="1008062" cy="4751387"/>
          </a:xfrm>
          <a:prstGeom prst="rect">
            <a:avLst/>
          </a:prstGeom>
          <a:noFill/>
          <a:ln w="28575">
            <a:solidFill>
              <a:srgbClr val="66FF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21863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16585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91893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Interpretation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323528" y="1124744"/>
            <a:ext cx="8712968" cy="5544616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altLang="zh-TW" dirty="0" smtClean="0"/>
              <a:t>Using constant 1982-1984 dollars, we can see that the average price of a gallon of gasoline hit its </a:t>
            </a:r>
            <a:r>
              <a:rPr lang="en-US" altLang="zh-TW" b="1" dirty="0" smtClean="0">
                <a:solidFill>
                  <a:schemeClr val="accent2"/>
                </a:solidFill>
              </a:rPr>
              <a:t>peak</a:t>
            </a:r>
            <a:r>
              <a:rPr lang="en-US" altLang="zh-TW" dirty="0" smtClean="0"/>
              <a:t> in the middle of </a:t>
            </a:r>
            <a:r>
              <a:rPr lang="en-US" altLang="zh-TW" b="1" dirty="0" smtClean="0">
                <a:solidFill>
                  <a:schemeClr val="accent2"/>
                </a:solidFill>
              </a:rPr>
              <a:t>2008</a:t>
            </a:r>
            <a:r>
              <a:rPr lang="en-US" altLang="zh-TW" dirty="0" smtClean="0"/>
              <a:t> (month </a:t>
            </a:r>
            <a:r>
              <a:rPr lang="en-US" altLang="zh-TW" b="1" dirty="0" smtClean="0">
                <a:solidFill>
                  <a:schemeClr val="accent2"/>
                </a:solidFill>
              </a:rPr>
              <a:t>390</a:t>
            </a:r>
            <a:r>
              <a:rPr lang="en-US" altLang="zh-TW" dirty="0" smtClean="0"/>
              <a:t>). From there it </a:t>
            </a:r>
            <a:r>
              <a:rPr lang="en-US" altLang="zh-TW" b="1" dirty="0" smtClean="0">
                <a:solidFill>
                  <a:schemeClr val="accent2"/>
                </a:solidFill>
              </a:rPr>
              <a:t>dropped</a:t>
            </a:r>
            <a:r>
              <a:rPr lang="en-US" altLang="zh-TW" dirty="0" smtClean="0"/>
              <a:t> rapidly and in late 2009 it was about equal to the adjusted price in 1976.</a:t>
            </a:r>
            <a:endParaRPr lang="zh-TW" altLang="en-US" dirty="0"/>
          </a:p>
        </p:txBody>
      </p:sp>
      <p:sp>
        <p:nvSpPr>
          <p:cNvPr id="3482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zh-TW"/>
          </a:p>
        </p:txBody>
      </p:sp>
      <p:sp>
        <p:nvSpPr>
          <p:cNvPr id="12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14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0B219E7-11D5-47EE-A51F-120B0449C3D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288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ED0F183-3503-4DF6-8955-85FE6D133BA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900113" y="1557338"/>
            <a:ext cx="7405687" cy="771525"/>
          </a:xfrm>
          <a:prstGeom prst="rect">
            <a:avLst/>
          </a:prstGeom>
          <a:solidFill>
            <a:srgbClr val="1A0D00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Has any axis been stretched?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95400" y="4114800"/>
            <a:ext cx="2438400" cy="1524000"/>
            <a:chOff x="816" y="2928"/>
            <a:chExt cx="1536" cy="624"/>
          </a:xfrm>
        </p:grpSpPr>
        <p:sp>
          <p:nvSpPr>
            <p:cNvPr id="175108" name="Freeform 4"/>
            <p:cNvSpPr>
              <a:spLocks/>
            </p:cNvSpPr>
            <p:nvPr/>
          </p:nvSpPr>
          <p:spPr bwMode="auto">
            <a:xfrm>
              <a:off x="816" y="2928"/>
              <a:ext cx="153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09" name="Line 5"/>
            <p:cNvSpPr>
              <a:spLocks noChangeShapeType="1"/>
            </p:cNvSpPr>
            <p:nvPr/>
          </p:nvSpPr>
          <p:spPr bwMode="auto">
            <a:xfrm flipV="1">
              <a:off x="1104" y="2976"/>
              <a:ext cx="1200" cy="43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5400" y="3784600"/>
            <a:ext cx="2438400" cy="1854200"/>
            <a:chOff x="816" y="2928"/>
            <a:chExt cx="1536" cy="624"/>
          </a:xfrm>
        </p:grpSpPr>
        <p:sp>
          <p:nvSpPr>
            <p:cNvPr id="175111" name="Freeform 7"/>
            <p:cNvSpPr>
              <a:spLocks/>
            </p:cNvSpPr>
            <p:nvPr/>
          </p:nvSpPr>
          <p:spPr bwMode="auto">
            <a:xfrm>
              <a:off x="816" y="2928"/>
              <a:ext cx="153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12" name="Line 8"/>
            <p:cNvSpPr>
              <a:spLocks noChangeShapeType="1"/>
            </p:cNvSpPr>
            <p:nvPr/>
          </p:nvSpPr>
          <p:spPr bwMode="auto">
            <a:xfrm flipV="1">
              <a:off x="1104" y="2976"/>
              <a:ext cx="1200" cy="43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295400" y="3352800"/>
            <a:ext cx="2438400" cy="2286000"/>
            <a:chOff x="816" y="2928"/>
            <a:chExt cx="1536" cy="624"/>
          </a:xfrm>
        </p:grpSpPr>
        <p:sp>
          <p:nvSpPr>
            <p:cNvPr id="175114" name="Freeform 10"/>
            <p:cNvSpPr>
              <a:spLocks/>
            </p:cNvSpPr>
            <p:nvPr/>
          </p:nvSpPr>
          <p:spPr bwMode="auto">
            <a:xfrm>
              <a:off x="816" y="2928"/>
              <a:ext cx="153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28575" cmpd="sng">
              <a:solidFill>
                <a:srgbClr val="66FFCC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15" name="Line 11"/>
            <p:cNvSpPr>
              <a:spLocks noChangeShapeType="1"/>
            </p:cNvSpPr>
            <p:nvPr/>
          </p:nvSpPr>
          <p:spPr bwMode="auto">
            <a:xfrm flipV="1">
              <a:off x="1104" y="2976"/>
              <a:ext cx="1200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295400" y="4343400"/>
            <a:ext cx="2438400" cy="1295400"/>
            <a:chOff x="816" y="2928"/>
            <a:chExt cx="1536" cy="624"/>
          </a:xfrm>
        </p:grpSpPr>
        <p:sp>
          <p:nvSpPr>
            <p:cNvPr id="175117" name="Freeform 13"/>
            <p:cNvSpPr>
              <a:spLocks/>
            </p:cNvSpPr>
            <p:nvPr/>
          </p:nvSpPr>
          <p:spPr bwMode="auto">
            <a:xfrm>
              <a:off x="816" y="2928"/>
              <a:ext cx="153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18" name="Line 14"/>
            <p:cNvSpPr>
              <a:spLocks noChangeShapeType="1"/>
            </p:cNvSpPr>
            <p:nvPr/>
          </p:nvSpPr>
          <p:spPr bwMode="auto">
            <a:xfrm flipV="1">
              <a:off x="1104" y="2976"/>
              <a:ext cx="1200" cy="43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1295400" y="4495800"/>
            <a:ext cx="2438400" cy="1143000"/>
            <a:chOff x="816" y="2928"/>
            <a:chExt cx="1536" cy="624"/>
          </a:xfrm>
        </p:grpSpPr>
        <p:sp>
          <p:nvSpPr>
            <p:cNvPr id="175120" name="Freeform 16"/>
            <p:cNvSpPr>
              <a:spLocks/>
            </p:cNvSpPr>
            <p:nvPr/>
          </p:nvSpPr>
          <p:spPr bwMode="auto">
            <a:xfrm>
              <a:off x="816" y="2928"/>
              <a:ext cx="153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21" name="Line 17"/>
            <p:cNvSpPr>
              <a:spLocks noChangeShapeType="1"/>
            </p:cNvSpPr>
            <p:nvPr/>
          </p:nvSpPr>
          <p:spPr bwMode="auto">
            <a:xfrm flipV="1">
              <a:off x="1104" y="2976"/>
              <a:ext cx="1200" cy="43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22890" name="Group 18"/>
          <p:cNvGrpSpPr>
            <a:grpSpLocks/>
          </p:cNvGrpSpPr>
          <p:nvPr/>
        </p:nvGrpSpPr>
        <p:grpSpPr bwMode="auto">
          <a:xfrm>
            <a:off x="1295400" y="4648200"/>
            <a:ext cx="2425700" cy="990600"/>
            <a:chOff x="816" y="2928"/>
            <a:chExt cx="1536" cy="624"/>
          </a:xfrm>
        </p:grpSpPr>
        <p:sp>
          <p:nvSpPr>
            <p:cNvPr id="175123" name="Freeform 19"/>
            <p:cNvSpPr>
              <a:spLocks/>
            </p:cNvSpPr>
            <p:nvPr/>
          </p:nvSpPr>
          <p:spPr bwMode="auto">
            <a:xfrm>
              <a:off x="816" y="2928"/>
              <a:ext cx="153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19050" cmpd="sng">
              <a:solidFill>
                <a:srgbClr val="FFCC99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24" name="Line 20"/>
            <p:cNvSpPr>
              <a:spLocks noChangeShapeType="1"/>
            </p:cNvSpPr>
            <p:nvPr/>
          </p:nvSpPr>
          <p:spPr bwMode="auto">
            <a:xfrm flipV="1">
              <a:off x="1105" y="2976"/>
              <a:ext cx="1199" cy="43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5125" name="Text Box 21"/>
          <p:cNvSpPr txBox="1">
            <a:spLocks noChangeArrowheads="1"/>
          </p:cNvSpPr>
          <p:nvPr/>
        </p:nvSpPr>
        <p:spPr bwMode="auto">
          <a:xfrm>
            <a:off x="533400" y="4495800"/>
            <a:ext cx="7667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10%</a:t>
            </a:r>
          </a:p>
        </p:txBody>
      </p:sp>
      <p:sp>
        <p:nvSpPr>
          <p:cNvPr id="175126" name="Text Box 22"/>
          <p:cNvSpPr txBox="1">
            <a:spLocks noChangeArrowheads="1"/>
          </p:cNvSpPr>
          <p:nvPr/>
        </p:nvSpPr>
        <p:spPr bwMode="auto">
          <a:xfrm>
            <a:off x="533400" y="3073400"/>
            <a:ext cx="7667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10%</a:t>
            </a:r>
          </a:p>
        </p:txBody>
      </p:sp>
      <p:sp>
        <p:nvSpPr>
          <p:cNvPr id="175127" name="Text Box 23"/>
          <p:cNvSpPr txBox="1">
            <a:spLocks noChangeArrowheads="1"/>
          </p:cNvSpPr>
          <p:nvPr/>
        </p:nvSpPr>
        <p:spPr bwMode="auto">
          <a:xfrm>
            <a:off x="1295400" y="5640388"/>
            <a:ext cx="11890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Aug. 98</a:t>
            </a:r>
          </a:p>
        </p:txBody>
      </p:sp>
      <p:sp>
        <p:nvSpPr>
          <p:cNvPr id="175128" name="Text Box 24"/>
          <p:cNvSpPr txBox="1">
            <a:spLocks noChangeArrowheads="1"/>
          </p:cNvSpPr>
          <p:nvPr/>
        </p:nvSpPr>
        <p:spPr bwMode="auto">
          <a:xfrm>
            <a:off x="2895600" y="5640388"/>
            <a:ext cx="1270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Sept. 98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>
            <a:off x="1752600" y="5562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175130" name="Line 26"/>
          <p:cNvSpPr>
            <a:spLocks noChangeShapeType="1"/>
          </p:cNvSpPr>
          <p:nvPr/>
        </p:nvSpPr>
        <p:spPr bwMode="auto">
          <a:xfrm>
            <a:off x="3429000" y="5562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4800600" y="3505200"/>
            <a:ext cx="3810000" cy="2133600"/>
            <a:chOff x="3024" y="2208"/>
            <a:chExt cx="2400" cy="1344"/>
          </a:xfrm>
        </p:grpSpPr>
        <p:sp>
          <p:nvSpPr>
            <p:cNvPr id="175135" name="Rectangle 31"/>
            <p:cNvSpPr>
              <a:spLocks noChangeArrowheads="1"/>
            </p:cNvSpPr>
            <p:nvPr/>
          </p:nvSpPr>
          <p:spPr bwMode="auto">
            <a:xfrm>
              <a:off x="3216" y="2928"/>
              <a:ext cx="288" cy="6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36" name="Rectangle 32"/>
            <p:cNvSpPr>
              <a:spLocks noChangeArrowheads="1"/>
            </p:cNvSpPr>
            <p:nvPr/>
          </p:nvSpPr>
          <p:spPr bwMode="auto">
            <a:xfrm>
              <a:off x="3792" y="2592"/>
              <a:ext cx="432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37" name="Rectangle 33"/>
            <p:cNvSpPr>
              <a:spLocks noChangeArrowheads="1"/>
            </p:cNvSpPr>
            <p:nvPr/>
          </p:nvSpPr>
          <p:spPr bwMode="auto">
            <a:xfrm>
              <a:off x="4560" y="2304"/>
              <a:ext cx="672" cy="1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38" name="Freeform 34"/>
            <p:cNvSpPr>
              <a:spLocks/>
            </p:cNvSpPr>
            <p:nvPr/>
          </p:nvSpPr>
          <p:spPr bwMode="auto">
            <a:xfrm>
              <a:off x="3024" y="2208"/>
              <a:ext cx="2400" cy="13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44"/>
                </a:cxn>
                <a:cxn ang="0">
                  <a:pos x="1536" y="1344"/>
                </a:cxn>
              </a:cxnLst>
              <a:rect l="0" t="0" r="r" b="b"/>
              <a:pathLst>
                <a:path w="1536" h="1344">
                  <a:moveTo>
                    <a:pt x="0" y="0"/>
                  </a:moveTo>
                  <a:lnTo>
                    <a:pt x="0" y="1344"/>
                  </a:lnTo>
                  <a:lnTo>
                    <a:pt x="1536" y="1344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175142" name="Text Box 38"/>
          <p:cNvSpPr txBox="1">
            <a:spLocks noChangeArrowheads="1"/>
          </p:cNvSpPr>
          <p:nvPr/>
        </p:nvSpPr>
        <p:spPr bwMode="auto">
          <a:xfrm rot="-5400000">
            <a:off x="3763169" y="3394869"/>
            <a:ext cx="1347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Dollars</a:t>
            </a:r>
          </a:p>
        </p:txBody>
      </p:sp>
      <p:sp>
        <p:nvSpPr>
          <p:cNvPr id="175143" name="Rectangle 39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38306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Stretching the Axis</a:t>
            </a:r>
          </a:p>
        </p:txBody>
      </p:sp>
      <p:sp>
        <p:nvSpPr>
          <p:cNvPr id="175145" name="Text Box 41"/>
          <p:cNvSpPr txBox="1">
            <a:spLocks noChangeArrowheads="1"/>
          </p:cNvSpPr>
          <p:nvPr/>
        </p:nvSpPr>
        <p:spPr bwMode="auto">
          <a:xfrm>
            <a:off x="1371600" y="3048000"/>
            <a:ext cx="112077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Sales</a:t>
            </a:r>
          </a:p>
        </p:txBody>
      </p:sp>
      <p:sp>
        <p:nvSpPr>
          <p:cNvPr id="175146" name="Text Box 42"/>
          <p:cNvSpPr txBox="1">
            <a:spLocks noChangeArrowheads="1"/>
          </p:cNvSpPr>
          <p:nvPr/>
        </p:nvSpPr>
        <p:spPr bwMode="auto">
          <a:xfrm>
            <a:off x="3429000" y="5127625"/>
            <a:ext cx="8318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Time</a:t>
            </a:r>
          </a:p>
        </p:txBody>
      </p:sp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4953000" y="5638800"/>
            <a:ext cx="4108450" cy="533400"/>
            <a:chOff x="3120" y="3552"/>
            <a:chExt cx="2588" cy="336"/>
          </a:xfrm>
        </p:grpSpPr>
        <p:sp>
          <p:nvSpPr>
            <p:cNvPr id="175131" name="Text Box 27"/>
            <p:cNvSpPr txBox="1">
              <a:spLocks noChangeArrowheads="1"/>
            </p:cNvSpPr>
            <p:nvPr/>
          </p:nvSpPr>
          <p:spPr bwMode="auto">
            <a:xfrm>
              <a:off x="3120" y="3600"/>
              <a:ext cx="4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1980</a:t>
              </a:r>
            </a:p>
          </p:txBody>
        </p:sp>
        <p:sp>
          <p:nvSpPr>
            <p:cNvPr id="175132" name="Text Box 28"/>
            <p:cNvSpPr txBox="1">
              <a:spLocks noChangeArrowheads="1"/>
            </p:cNvSpPr>
            <p:nvPr/>
          </p:nvSpPr>
          <p:spPr bwMode="auto">
            <a:xfrm>
              <a:off x="3756" y="3600"/>
              <a:ext cx="4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1985</a:t>
              </a:r>
            </a:p>
          </p:txBody>
        </p:sp>
        <p:sp>
          <p:nvSpPr>
            <p:cNvPr id="175133" name="Text Box 29"/>
            <p:cNvSpPr txBox="1">
              <a:spLocks noChangeArrowheads="1"/>
            </p:cNvSpPr>
            <p:nvPr/>
          </p:nvSpPr>
          <p:spPr bwMode="auto">
            <a:xfrm>
              <a:off x="4656" y="3600"/>
              <a:ext cx="4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1990</a:t>
              </a:r>
            </a:p>
          </p:txBody>
        </p:sp>
        <p:sp>
          <p:nvSpPr>
            <p:cNvPr id="175139" name="AutoShape 35"/>
            <p:cNvSpPr>
              <a:spLocks/>
            </p:cNvSpPr>
            <p:nvPr/>
          </p:nvSpPr>
          <p:spPr bwMode="auto">
            <a:xfrm rot="5400000">
              <a:off x="3317" y="3451"/>
              <a:ext cx="81" cy="284"/>
            </a:xfrm>
            <a:prstGeom prst="leftBrace">
              <a:avLst>
                <a:gd name="adj1" fmla="val 29218"/>
                <a:gd name="adj2" fmla="val 48588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40" name="AutoShape 36"/>
            <p:cNvSpPr>
              <a:spLocks/>
            </p:cNvSpPr>
            <p:nvPr/>
          </p:nvSpPr>
          <p:spPr bwMode="auto">
            <a:xfrm rot="5400000">
              <a:off x="3997" y="3368"/>
              <a:ext cx="33" cy="454"/>
            </a:xfrm>
            <a:prstGeom prst="leftBrace">
              <a:avLst>
                <a:gd name="adj1" fmla="val 29218"/>
                <a:gd name="adj2" fmla="val 48588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41" name="AutoShape 37"/>
            <p:cNvSpPr>
              <a:spLocks/>
            </p:cNvSpPr>
            <p:nvPr/>
          </p:nvSpPr>
          <p:spPr bwMode="auto">
            <a:xfrm rot="5400000">
              <a:off x="4846" y="3264"/>
              <a:ext cx="104" cy="680"/>
            </a:xfrm>
            <a:prstGeom prst="leftBrace">
              <a:avLst>
                <a:gd name="adj1" fmla="val 29218"/>
                <a:gd name="adj2" fmla="val 48588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47" name="Text Box 43"/>
            <p:cNvSpPr txBox="1">
              <a:spLocks noChangeArrowheads="1"/>
            </p:cNvSpPr>
            <p:nvPr/>
          </p:nvSpPr>
          <p:spPr bwMode="auto">
            <a:xfrm>
              <a:off x="5184" y="3552"/>
              <a:ext cx="52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28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Time</a:t>
              </a:r>
            </a:p>
          </p:txBody>
        </p:sp>
      </p:grp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4643438" y="4113455"/>
            <a:ext cx="3960812" cy="503883"/>
            <a:chOff x="2925" y="2568"/>
            <a:chExt cx="2495" cy="363"/>
          </a:xfrm>
        </p:grpSpPr>
        <p:sp>
          <p:nvSpPr>
            <p:cNvPr id="175149" name="Line 45"/>
            <p:cNvSpPr>
              <a:spLocks noChangeShapeType="1"/>
            </p:cNvSpPr>
            <p:nvPr/>
          </p:nvSpPr>
          <p:spPr bwMode="auto">
            <a:xfrm>
              <a:off x="2925" y="2931"/>
              <a:ext cx="249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50" name="Line 46"/>
            <p:cNvSpPr>
              <a:spLocks noChangeShapeType="1"/>
            </p:cNvSpPr>
            <p:nvPr/>
          </p:nvSpPr>
          <p:spPr bwMode="auto">
            <a:xfrm>
              <a:off x="2925" y="2568"/>
              <a:ext cx="249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5831400" y="3652840"/>
            <a:ext cx="1439863" cy="928688"/>
            <a:chOff x="3606" y="2301"/>
            <a:chExt cx="907" cy="585"/>
          </a:xfrm>
        </p:grpSpPr>
        <p:sp>
          <p:nvSpPr>
            <p:cNvPr id="175151" name="AutoShape 47"/>
            <p:cNvSpPr>
              <a:spLocks/>
            </p:cNvSpPr>
            <p:nvPr/>
          </p:nvSpPr>
          <p:spPr bwMode="auto">
            <a:xfrm>
              <a:off x="4377" y="2301"/>
              <a:ext cx="136" cy="272"/>
            </a:xfrm>
            <a:prstGeom prst="leftBrace">
              <a:avLst>
                <a:gd name="adj1" fmla="val 16667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5152" name="AutoShape 48"/>
            <p:cNvSpPr>
              <a:spLocks/>
            </p:cNvSpPr>
            <p:nvPr/>
          </p:nvSpPr>
          <p:spPr bwMode="auto">
            <a:xfrm>
              <a:off x="3606" y="2614"/>
              <a:ext cx="159" cy="272"/>
            </a:xfrm>
            <a:prstGeom prst="leftBrace">
              <a:avLst>
                <a:gd name="adj1" fmla="val 22243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"/>
                            </p:stCondLst>
                            <p:childTnLst>
                              <p:par>
                                <p:cTn id="1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animBg="1" autoUpdateAnimBg="0"/>
      <p:bldP spid="175126" grpId="0" autoUpdateAnimBg="0"/>
      <p:bldP spid="175142" grpId="0" autoUpdateAnimBg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740D38-1F7C-4F85-92F2-CD475F9C4C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595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EF93F56-527E-4B0B-B779-3A2C3DCA3FF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648"/>
            <a:ext cx="8713788" cy="1800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altLang="zh-TW" dirty="0" smtClean="0"/>
              <a:t>	Incorrect and Correct 	 	Pictograms</a:t>
            </a:r>
          </a:p>
        </p:txBody>
      </p:sp>
      <p:pic>
        <p:nvPicPr>
          <p:cNvPr id="125957" name="Picture 3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2492375"/>
            <a:ext cx="4916488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8" name="Picture 4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340768"/>
            <a:ext cx="3895725" cy="531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9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211638" y="6021388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619250" y="2492375"/>
            <a:ext cx="5689600" cy="4152900"/>
            <a:chOff x="1020" y="1570"/>
            <a:chExt cx="3584" cy="2616"/>
          </a:xfrm>
        </p:grpSpPr>
        <p:sp>
          <p:nvSpPr>
            <p:cNvPr id="247814" name="Text Box 6"/>
            <p:cNvSpPr txBox="1">
              <a:spLocks noChangeArrowheads="1"/>
            </p:cNvSpPr>
            <p:nvPr/>
          </p:nvSpPr>
          <p:spPr bwMode="auto">
            <a:xfrm>
              <a:off x="1020" y="2976"/>
              <a:ext cx="635" cy="1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1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</a:t>
              </a:r>
            </a:p>
          </p:txBody>
        </p:sp>
        <p:sp>
          <p:nvSpPr>
            <p:cNvPr id="247815" name="Text Box 7"/>
            <p:cNvSpPr txBox="1">
              <a:spLocks noChangeArrowheads="1"/>
            </p:cNvSpPr>
            <p:nvPr/>
          </p:nvSpPr>
          <p:spPr bwMode="auto">
            <a:xfrm>
              <a:off x="3969" y="1570"/>
              <a:ext cx="635" cy="1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TW" sz="12000" dirty="0">
                  <a:solidFill>
                    <a:srgbClr val="66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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A6A3A0E-4534-4661-BB89-2A92EC2A337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547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8E80228-AD9E-4210-A7D7-49415DA4FDC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142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539433" y="964620"/>
            <a:ext cx="8131175" cy="650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36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data set has a larger dispersion?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4876800" y="42672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6172200" y="42672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1676400" y="30480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2514600" y="30480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>
            <a:off x="4495800" y="4572000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1905000" y="4495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2743200" y="4495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5105400" y="4479925"/>
            <a:ext cx="0" cy="244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6400800" y="4495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7" name="Text Box 21"/>
          <p:cNvSpPr txBox="1">
            <a:spLocks noChangeArrowheads="1"/>
          </p:cNvSpPr>
          <p:nvPr/>
        </p:nvSpPr>
        <p:spPr bwMode="auto">
          <a:xfrm>
            <a:off x="1743075" y="48006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</a:t>
            </a:r>
          </a:p>
        </p:txBody>
      </p:sp>
      <p:sp>
        <p:nvSpPr>
          <p:cNvPr id="60438" name="Text Box 22"/>
          <p:cNvSpPr txBox="1">
            <a:spLocks noChangeArrowheads="1"/>
          </p:cNvSpPr>
          <p:nvPr/>
        </p:nvSpPr>
        <p:spPr bwMode="auto">
          <a:xfrm>
            <a:off x="2571750" y="48006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3</a:t>
            </a:r>
          </a:p>
        </p:txBody>
      </p:sp>
      <p:sp>
        <p:nvSpPr>
          <p:cNvPr id="60439" name="Text Box 23"/>
          <p:cNvSpPr txBox="1">
            <a:spLocks noChangeArrowheads="1"/>
          </p:cNvSpPr>
          <p:nvPr/>
        </p:nvSpPr>
        <p:spPr bwMode="auto">
          <a:xfrm>
            <a:off x="4867275" y="48006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</a:t>
            </a:r>
          </a:p>
        </p:txBody>
      </p:sp>
      <p:sp>
        <p:nvSpPr>
          <p:cNvPr id="60440" name="Text Box 24"/>
          <p:cNvSpPr txBox="1">
            <a:spLocks noChangeArrowheads="1"/>
          </p:cNvSpPr>
          <p:nvPr/>
        </p:nvSpPr>
        <p:spPr bwMode="auto">
          <a:xfrm>
            <a:off x="5619750" y="48006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3</a:t>
            </a:r>
          </a:p>
        </p:txBody>
      </p:sp>
      <p:sp>
        <p:nvSpPr>
          <p:cNvPr id="60441" name="Line 25"/>
          <p:cNvSpPr>
            <a:spLocks noChangeShapeType="1"/>
          </p:cNvSpPr>
          <p:nvPr/>
        </p:nvSpPr>
        <p:spPr bwMode="auto">
          <a:xfrm>
            <a:off x="2322513" y="2306638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42" name="Text Box 26"/>
          <p:cNvSpPr txBox="1">
            <a:spLocks noChangeArrowheads="1"/>
          </p:cNvSpPr>
          <p:nvPr/>
        </p:nvSpPr>
        <p:spPr bwMode="auto">
          <a:xfrm>
            <a:off x="2190750" y="48006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2</a:t>
            </a:r>
          </a:p>
        </p:txBody>
      </p:sp>
      <p:sp>
        <p:nvSpPr>
          <p:cNvPr id="60443" name="Text Box 27"/>
          <p:cNvSpPr txBox="1">
            <a:spLocks noChangeArrowheads="1"/>
          </p:cNvSpPr>
          <p:nvPr/>
        </p:nvSpPr>
        <p:spPr bwMode="auto">
          <a:xfrm>
            <a:off x="6305550" y="4816475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5</a:t>
            </a:r>
          </a:p>
        </p:txBody>
      </p:sp>
      <p:sp>
        <p:nvSpPr>
          <p:cNvPr id="60444" name="Line 28"/>
          <p:cNvSpPr>
            <a:spLocks noChangeShapeType="1"/>
          </p:cNvSpPr>
          <p:nvPr/>
        </p:nvSpPr>
        <p:spPr bwMode="auto">
          <a:xfrm>
            <a:off x="5775325" y="447516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45" name="Text Box 29"/>
          <p:cNvSpPr txBox="1">
            <a:spLocks noChangeArrowheads="1"/>
          </p:cNvSpPr>
          <p:nvPr/>
        </p:nvSpPr>
        <p:spPr bwMode="auto">
          <a:xfrm>
            <a:off x="1143000" y="3946525"/>
            <a:ext cx="484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0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A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60446" name="Text Box 30"/>
          <p:cNvSpPr txBox="1">
            <a:spLocks noChangeArrowheads="1"/>
          </p:cNvSpPr>
          <p:nvPr/>
        </p:nvSpPr>
        <p:spPr bwMode="auto">
          <a:xfrm>
            <a:off x="4191000" y="3946525"/>
            <a:ext cx="484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0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B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4191000" y="2498725"/>
            <a:ext cx="3352800" cy="1997075"/>
            <a:chOff x="2640" y="1574"/>
            <a:chExt cx="2112" cy="1258"/>
          </a:xfrm>
        </p:grpSpPr>
        <p:sp>
          <p:nvSpPr>
            <p:cNvPr id="60447" name="Text Box 31"/>
            <p:cNvSpPr txBox="1">
              <a:spLocks noChangeArrowheads="1"/>
            </p:cNvSpPr>
            <p:nvPr/>
          </p:nvSpPr>
          <p:spPr bwMode="auto">
            <a:xfrm>
              <a:off x="2640" y="1574"/>
              <a:ext cx="1856" cy="8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2800">
                  <a:solidFill>
                    <a:schemeClr val="bg2"/>
                  </a:solidFill>
                </a:rPr>
                <a:t>Data set B</a:t>
              </a:r>
            </a:p>
            <a:p>
              <a:pPr>
                <a:defRPr/>
              </a:pPr>
              <a:r>
                <a:rPr lang="en-US" altLang="zh-TW" sz="2800">
                  <a:solidFill>
                    <a:schemeClr val="bg2"/>
                  </a:solidFill>
                </a:rPr>
                <a:t>is more dispersed</a:t>
              </a:r>
            </a:p>
            <a:p>
              <a:pPr>
                <a:defRPr/>
              </a:pPr>
              <a:r>
                <a:rPr lang="en-US" altLang="zh-TW" sz="2800">
                  <a:solidFill>
                    <a:schemeClr val="bg2"/>
                  </a:solidFill>
                </a:rPr>
                <a:t>around the mean</a:t>
              </a:r>
            </a:p>
          </p:txBody>
        </p:sp>
        <p:sp>
          <p:nvSpPr>
            <p:cNvPr id="60448" name="AutoShape 32"/>
            <p:cNvSpPr>
              <a:spLocks noChangeArrowheads="1"/>
            </p:cNvSpPr>
            <p:nvPr/>
          </p:nvSpPr>
          <p:spPr bwMode="auto">
            <a:xfrm>
              <a:off x="4320" y="1872"/>
              <a:ext cx="432" cy="960"/>
            </a:xfrm>
            <a:prstGeom prst="curvedLeftArrow">
              <a:avLst>
                <a:gd name="adj1" fmla="val 44444"/>
                <a:gd name="adj2" fmla="val 88889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60449" name="Text Box 33"/>
          <p:cNvSpPr txBox="1">
            <a:spLocks noChangeArrowheads="1"/>
          </p:cNvSpPr>
          <p:nvPr/>
        </p:nvSpPr>
        <p:spPr bwMode="auto">
          <a:xfrm>
            <a:off x="539750" y="1624013"/>
            <a:ext cx="8135938" cy="955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TW" sz="28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 us calculate the sum of squared deviations for both data sets</a:t>
            </a:r>
          </a:p>
        </p:txBody>
      </p:sp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251520" y="5286345"/>
            <a:ext cx="5838458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</a:t>
            </a:r>
            <a:r>
              <a:rPr lang="en-US" altLang="zh-TW" sz="2000" baseline="-25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en-US" altLang="zh-TW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= (1-2)</a:t>
            </a:r>
            <a:r>
              <a:rPr lang="en-US" altLang="zh-TW" sz="2000" baseline="30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r>
              <a:rPr lang="en-US" altLang="zh-TW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+…+(1-2)</a:t>
            </a:r>
            <a:r>
              <a:rPr lang="en-US" altLang="zh-TW" sz="2000" baseline="30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 </a:t>
            </a:r>
            <a:r>
              <a:rPr lang="en-US" altLang="zh-TW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+(3-2)</a:t>
            </a:r>
            <a:r>
              <a:rPr lang="en-US" altLang="zh-TW" sz="2000" baseline="30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 </a:t>
            </a:r>
            <a:r>
              <a:rPr lang="en-US" altLang="zh-TW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+</a:t>
            </a:r>
            <a:r>
              <a:rPr lang="en-US" altLang="zh-TW" sz="2000" baseline="-25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… </a:t>
            </a:r>
            <a:r>
              <a:rPr lang="en-US" altLang="zh-TW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+(3-2)</a:t>
            </a:r>
            <a:r>
              <a:rPr lang="en-US" altLang="zh-TW" sz="2000" baseline="30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r>
              <a:rPr lang="en-US" altLang="zh-TW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= 10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81000" y="6276945"/>
            <a:ext cx="3365024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</a:t>
            </a:r>
            <a:r>
              <a:rPr lang="en-US" altLang="zh-TW" sz="2000" baseline="-25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</a:t>
            </a:r>
            <a:r>
              <a:rPr lang="en-US" altLang="zh-TW" sz="2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= (1-3)</a:t>
            </a:r>
            <a:r>
              <a:rPr lang="en-US" altLang="zh-TW" sz="2000" baseline="30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r>
              <a:rPr lang="en-US" altLang="zh-TW" sz="2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+ (5-3)</a:t>
            </a:r>
            <a:r>
              <a:rPr lang="en-US" altLang="zh-TW" sz="2000" baseline="30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r>
              <a:rPr lang="en-US" altLang="zh-TW" sz="2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= 8</a:t>
            </a:r>
          </a:p>
        </p:txBody>
      </p:sp>
      <p:sp>
        <p:nvSpPr>
          <p:cNvPr id="60452" name="AutoShape 36"/>
          <p:cNvSpPr>
            <a:spLocks/>
          </p:cNvSpPr>
          <p:nvPr/>
        </p:nvSpPr>
        <p:spPr bwMode="auto">
          <a:xfrm rot="5400000">
            <a:off x="2190750" y="4933950"/>
            <a:ext cx="190500" cy="1676400"/>
          </a:xfrm>
          <a:prstGeom prst="leftBrace">
            <a:avLst>
              <a:gd name="adj1" fmla="val 7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53" name="Text Box 37"/>
          <p:cNvSpPr txBox="1">
            <a:spLocks noChangeArrowheads="1"/>
          </p:cNvSpPr>
          <p:nvPr/>
        </p:nvSpPr>
        <p:spPr bwMode="auto">
          <a:xfrm>
            <a:off x="1709429" y="5712768"/>
            <a:ext cx="11801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 times</a:t>
            </a:r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690629" y="5788968"/>
            <a:ext cx="11801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 times</a:t>
            </a:r>
          </a:p>
        </p:txBody>
      </p:sp>
      <p:sp>
        <p:nvSpPr>
          <p:cNvPr id="60455" name="AutoShape 39"/>
          <p:cNvSpPr>
            <a:spLocks/>
          </p:cNvSpPr>
          <p:nvPr/>
        </p:nvSpPr>
        <p:spPr bwMode="auto">
          <a:xfrm rot="5400000">
            <a:off x="4152900" y="4991100"/>
            <a:ext cx="228600" cy="1676400"/>
          </a:xfrm>
          <a:prstGeom prst="leftBrace">
            <a:avLst>
              <a:gd name="adj1" fmla="val 6111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56" name="Text Box 40"/>
          <p:cNvSpPr txBox="1">
            <a:spLocks noChangeArrowheads="1"/>
          </p:cNvSpPr>
          <p:nvPr/>
        </p:nvSpPr>
        <p:spPr bwMode="auto">
          <a:xfrm>
            <a:off x="3419475" y="2636838"/>
            <a:ext cx="5508625" cy="1809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 when calculated on “per observation” basis (variance), the data set dispersions are properly ranked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5943600" y="4719639"/>
            <a:ext cx="3048000" cy="2068513"/>
            <a:chOff x="3744" y="2973"/>
            <a:chExt cx="1920" cy="1303"/>
          </a:xfrm>
        </p:grpSpPr>
        <p:sp>
          <p:nvSpPr>
            <p:cNvPr id="105520" name="Rectangle 42"/>
            <p:cNvSpPr>
              <a:spLocks noChangeArrowheads="1"/>
            </p:cNvSpPr>
            <p:nvPr/>
          </p:nvSpPr>
          <p:spPr bwMode="auto">
            <a:xfrm>
              <a:off x="3744" y="2976"/>
              <a:ext cx="1920" cy="129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9" name="Text Box 43"/>
            <p:cNvSpPr txBox="1">
              <a:spLocks noChangeArrowheads="1"/>
            </p:cNvSpPr>
            <p:nvPr/>
          </p:nvSpPr>
          <p:spPr bwMode="auto">
            <a:xfrm>
              <a:off x="3908" y="2973"/>
              <a:ext cx="1748" cy="67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itchFamily="18" charset="2"/>
                </a:rPr>
                <a:t>s</a:t>
              </a:r>
              <a:r>
                <a:rPr lang="en-US" altLang="zh-TW" sz="3200" baseline="-25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A</a:t>
              </a:r>
              <a:r>
                <a:rPr lang="en-US" altLang="zh-TW" sz="3200" baseline="30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 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</a:t>
              </a:r>
              <a:r>
                <a:rPr lang="en-US" altLang="zh-TW" sz="3200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Sum</a:t>
              </a:r>
              <a:r>
                <a:rPr lang="en-US" altLang="zh-TW" sz="3200" baseline="-25000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en-US" altLang="zh-TW" sz="3200" i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>
                <a:defRPr/>
              </a:pP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10/10 = 1</a:t>
              </a:r>
            </a:p>
          </p:txBody>
        </p:sp>
        <p:sp>
          <p:nvSpPr>
            <p:cNvPr id="60460" name="Text Box 44"/>
            <p:cNvSpPr txBox="1">
              <a:spLocks noChangeArrowheads="1"/>
            </p:cNvSpPr>
            <p:nvPr/>
          </p:nvSpPr>
          <p:spPr bwMode="auto">
            <a:xfrm>
              <a:off x="3867" y="3597"/>
              <a:ext cx="1747" cy="67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itchFamily="18" charset="2"/>
                </a:rPr>
                <a:t>s</a:t>
              </a:r>
              <a:r>
                <a:rPr lang="en-US" altLang="zh-TW" sz="3200" baseline="-25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B</a:t>
              </a:r>
              <a:r>
                <a:rPr lang="en-US" altLang="zh-TW" sz="3200" baseline="30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</a:rPr>
                <a:t> 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</a:t>
              </a:r>
              <a:r>
                <a:rPr lang="en-US" altLang="zh-TW" sz="3200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Sum</a:t>
              </a:r>
              <a:r>
                <a:rPr lang="en-US" altLang="zh-TW" sz="3200" baseline="-25000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en-US" altLang="zh-TW" sz="3200" i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  <a:p>
              <a:pPr>
                <a:defRPr/>
              </a:pPr>
              <a:r>
                <a:rPr lang="en-US" altLang="zh-TW" sz="32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8/2 = 4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067944" y="5589240"/>
            <a:ext cx="1656184" cy="963960"/>
            <a:chOff x="2400" y="3408"/>
            <a:chExt cx="1152" cy="336"/>
          </a:xfrm>
        </p:grpSpPr>
        <p:sp>
          <p:nvSpPr>
            <p:cNvPr id="60462" name="Line 46"/>
            <p:cNvSpPr>
              <a:spLocks noChangeShapeType="1"/>
            </p:cNvSpPr>
            <p:nvPr/>
          </p:nvSpPr>
          <p:spPr bwMode="auto">
            <a:xfrm>
              <a:off x="2400" y="3744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0463" name="Line 47"/>
            <p:cNvSpPr>
              <a:spLocks noChangeShapeType="1"/>
            </p:cNvSpPr>
            <p:nvPr/>
          </p:nvSpPr>
          <p:spPr bwMode="auto">
            <a:xfrm flipH="1">
              <a:off x="3303" y="3408"/>
              <a:ext cx="249" cy="1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60464" name="Text Box 48"/>
          <p:cNvSpPr txBox="1">
            <a:spLocks noChangeArrowheads="1"/>
          </p:cNvSpPr>
          <p:nvPr/>
        </p:nvSpPr>
        <p:spPr bwMode="auto">
          <a:xfrm>
            <a:off x="5148064" y="5973146"/>
            <a:ext cx="373820" cy="84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zh-TW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!</a:t>
            </a:r>
            <a:endParaRPr lang="en-US" altLang="zh-TW" sz="54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60465" name="Rectangle 49"/>
          <p:cNvSpPr>
            <a:spLocks noGrp="1" noChangeArrowheads="1"/>
          </p:cNvSpPr>
          <p:nvPr>
            <p:ph type="title"/>
          </p:nvPr>
        </p:nvSpPr>
        <p:spPr>
          <a:xfrm>
            <a:off x="990600" y="260648"/>
            <a:ext cx="7715250" cy="5934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Examples</a:t>
            </a: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1676400" y="33528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676400" y="36576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676400" y="39624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1676400" y="42672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516188" y="3357563"/>
            <a:ext cx="457200" cy="3048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2514600" y="36576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2514600" y="39624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2514600" y="4267200"/>
            <a:ext cx="457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1066800" y="4572000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3" name="AutoShape 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474495" y="6349970"/>
            <a:ext cx="457200" cy="457200"/>
          </a:xfrm>
          <a:prstGeom prst="actionButtonReturn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81522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 autoUpdateAnimBg="0"/>
      <p:bldP spid="60449" grpId="0" animBg="1" autoUpdateAnimBg="0"/>
      <p:bldP spid="60450" grpId="0" animBg="1" autoUpdateAnimBg="0"/>
      <p:bldP spid="60451" grpId="0" animBg="1" autoUpdateAnimBg="0"/>
      <p:bldP spid="60452" grpId="0" animBg="1"/>
      <p:bldP spid="60453" grpId="0" autoUpdateAnimBg="0"/>
      <p:bldP spid="60454" grpId="0" autoUpdateAnimBg="0"/>
      <p:bldP spid="60455" grpId="0" animBg="1"/>
      <p:bldP spid="60456" grpId="0" animBg="1" autoUpdateAnimBg="0"/>
      <p:bldP spid="6046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DC40FE3-AAFF-460E-A85B-AA30889FA79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37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F1A0096-2A4B-43E1-9445-46C7D4A686C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496944" cy="5616624"/>
          </a:xfrm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altLang="zh-TW" dirty="0" smtClean="0"/>
              <a:t>Techniques to Describe </a:t>
            </a:r>
            <a:r>
              <a:rPr lang="en-US" altLang="zh-TW" dirty="0" smtClean="0"/>
              <a:t>a </a:t>
            </a:r>
            <a:r>
              <a:rPr lang="en-US" altLang="zh-TW" dirty="0" smtClean="0"/>
              <a:t>Set of Interval Data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TW" dirty="0" smtClean="0"/>
              <a:t>Describing Time-Series Data</a:t>
            </a:r>
          </a:p>
          <a:p>
            <a:pPr eaLnBrk="1" hangingPunct="1">
              <a:spcBef>
                <a:spcPts val="600"/>
              </a:spcBef>
              <a:buClr>
                <a:schemeClr val="accent2"/>
              </a:buClr>
              <a:buSzPct val="100000"/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Describing the Relationship between Two Interval Variables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TW" dirty="0" smtClean="0"/>
              <a:t>Art and Science of Graphical Presentations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C58FC07-AA48-49E4-8F30-A761AD659346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46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8681759-3F56-419D-ACEC-84B6A914D43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90872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Scatter Diagram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040" y="1700808"/>
            <a:ext cx="8229600" cy="41957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Show the </a:t>
            </a:r>
            <a:r>
              <a:rPr lang="en-US" altLang="zh-TW" b="1" dirty="0" smtClean="0">
                <a:solidFill>
                  <a:srgbClr val="FFFF00"/>
                </a:solidFill>
              </a:rPr>
              <a:t>relationships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between </a:t>
            </a:r>
            <a:r>
              <a:rPr lang="en-US" altLang="zh-TW" b="1" dirty="0" smtClean="0">
                <a:solidFill>
                  <a:schemeClr val="folHlink"/>
                </a:solidFill>
              </a:rPr>
              <a:t>two interval variables</a:t>
            </a:r>
            <a:r>
              <a:rPr lang="en-US" altLang="zh-TW" dirty="0" smtClean="0"/>
              <a:t>, e.g., linear vs. nonlinear, positive related vs. negative related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F9A16AE-B66F-44B0-BCE8-2FC87E6C5F9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57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2ED73F7-2F35-48B5-A749-C5CDFE20DDBD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54" y="1340768"/>
            <a:ext cx="8913242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A small business owner wants to assess the effects of </a:t>
            </a:r>
            <a:r>
              <a:rPr lang="en-US" altLang="zh-TW" b="1" dirty="0" smtClean="0">
                <a:solidFill>
                  <a:schemeClr val="accent2"/>
                </a:solidFill>
              </a:rPr>
              <a:t>advertising</a:t>
            </a:r>
            <a:r>
              <a:rPr lang="en-US" altLang="zh-TW" dirty="0" smtClean="0"/>
              <a:t> on </a:t>
            </a:r>
            <a:r>
              <a:rPr lang="en-US" altLang="zh-TW" b="1" dirty="0" smtClean="0">
                <a:solidFill>
                  <a:srgbClr val="FFFF00"/>
                </a:solidFill>
              </a:rPr>
              <a:t>sales levels</a:t>
            </a:r>
            <a:r>
              <a:rPr lang="en-US" altLang="zh-TW" dirty="0" smtClean="0"/>
              <a:t>. </a:t>
            </a:r>
            <a:r>
              <a:rPr lang="en-US" altLang="zh-TW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Paired observation data </a:t>
            </a:r>
            <a:r>
              <a:rPr lang="en-US" altLang="zh-TW" dirty="0" smtClean="0"/>
              <a:t>were collected.  </a:t>
            </a:r>
            <a:r>
              <a:rPr lang="en-US" altLang="zh-TW" b="1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Each pair </a:t>
            </a:r>
            <a:r>
              <a:rPr lang="en-US" altLang="zh-TW" dirty="0" smtClean="0"/>
              <a:t>consisted of monthly advertising expenditure and monthly sales levels.</a:t>
            </a:r>
            <a:endParaRPr lang="zh-TW" altLang="en-US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28B12E1-AEFB-4BD4-B0FD-010D076D1E8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26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4B757B5-5536-437F-A178-7ACFA901383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1905000" y="2514600"/>
          <a:ext cx="5791200" cy="375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51" name="工作表" r:id="rId3" imgW="2098440" imgH="2483640" progId="Excel.Sheet.8">
                  <p:embed/>
                </p:oleObj>
              </mc:Choice>
              <mc:Fallback>
                <p:oleObj name="工作表" r:id="rId3" imgW="2098440" imgH="248364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514600"/>
                        <a:ext cx="5791200" cy="3757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>
                        <a:outerShdw dist="74053" dir="19742175" algn="ctr" rotWithShape="0">
                          <a:schemeClr val="tx1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Rectangle 10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Data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351837" cy="83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All numbers here are in $1000s.</a:t>
            </a:r>
            <a:endParaRPr lang="zh-TW" altLang="en-US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546061"/>
            <a:ext cx="568863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0DA6B22-FD7F-44B4-AC22-24488A2B424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29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1516105-5ED1-494F-A7F7-3F4FD73028F9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19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4211960" y="1975941"/>
            <a:ext cx="4059766" cy="5847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Excel scatter diagram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923928" y="4581128"/>
            <a:ext cx="4876800" cy="519112"/>
            <a:chOff x="2688" y="2871"/>
            <a:chExt cx="3072" cy="327"/>
          </a:xfrm>
        </p:grpSpPr>
        <p:sp>
          <p:nvSpPr>
            <p:cNvPr id="31751" name="Line 7"/>
            <p:cNvSpPr>
              <a:spLocks noChangeShapeType="1"/>
            </p:cNvSpPr>
            <p:nvPr/>
          </p:nvSpPr>
          <p:spPr bwMode="auto">
            <a:xfrm>
              <a:off x="2688" y="3168"/>
              <a:ext cx="30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494" y="2871"/>
              <a:ext cx="22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Advertising Expenditure</a:t>
              </a:r>
              <a:endParaRPr kumimoji="0" lang="en-US" altLang="zh-TW" sz="1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63888" y="2060848"/>
            <a:ext cx="946150" cy="3028751"/>
            <a:chOff x="2486" y="1623"/>
            <a:chExt cx="596" cy="1545"/>
          </a:xfrm>
        </p:grpSpPr>
        <p:sp>
          <p:nvSpPr>
            <p:cNvPr id="31752" name="Line 8"/>
            <p:cNvSpPr>
              <a:spLocks noChangeShapeType="1"/>
            </p:cNvSpPr>
            <p:nvPr/>
          </p:nvSpPr>
          <p:spPr bwMode="auto">
            <a:xfrm flipV="1">
              <a:off x="2688" y="1920"/>
              <a:ext cx="0" cy="124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2486" y="1623"/>
              <a:ext cx="59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zh-TW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Sales</a:t>
              </a:r>
            </a:p>
          </p:txBody>
        </p:sp>
      </p:grpSp>
      <p:graphicFrame>
        <p:nvGraphicFramePr>
          <p:cNvPr id="31757" name="Object 13"/>
          <p:cNvGraphicFramePr>
            <a:graphicFrameLocks noChangeAspect="1"/>
          </p:cNvGraphicFramePr>
          <p:nvPr/>
        </p:nvGraphicFramePr>
        <p:xfrm>
          <a:off x="228600" y="2517775"/>
          <a:ext cx="2776538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6" name="工作表" r:id="rId4" imgW="2098440" imgH="2483640" progId="Excel.Sheet.8">
                  <p:embed/>
                </p:oleObj>
              </mc:Choice>
              <mc:Fallback>
                <p:oleObj name="工作表" r:id="rId4" imgW="2098440" imgH="2483640" progId="Excel.Shee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17775"/>
                        <a:ext cx="2776538" cy="328295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effectLst>
                        <a:outerShdw dist="74053" dir="19742175" algn="ctr" rotWithShape="0">
                          <a:schemeClr val="tx1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Text Box 14"/>
          <p:cNvSpPr txBox="1">
            <a:spLocks noChangeArrowheads="1"/>
          </p:cNvSpPr>
          <p:nvPr/>
        </p:nvSpPr>
        <p:spPr bwMode="auto">
          <a:xfrm rot="-822672">
            <a:off x="4109121" y="2238466"/>
            <a:ext cx="4029075" cy="831850"/>
          </a:xfrm>
          <a:prstGeom prst="rect">
            <a:avLst/>
          </a:prstGeom>
          <a:solidFill>
            <a:srgbClr val="E8D6B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Advertising expenditure and sales </a:t>
            </a:r>
          </a:p>
          <a:p>
            <a:pPr eaLnBrk="0" hangingPunct="0">
              <a:defRPr/>
            </a:pPr>
            <a:r>
              <a:rPr kumimoji="0"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have </a:t>
            </a:r>
            <a:r>
              <a:rPr kumimoji="0" lang="en-US" altLang="zh-TW" sz="24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“positive relationship”</a:t>
            </a:r>
            <a:endParaRPr kumimoji="0" lang="en-US" altLang="zh-TW" sz="2400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 rot="20627596">
            <a:off x="4565753" y="4037424"/>
            <a:ext cx="4190571" cy="830997"/>
          </a:xfrm>
          <a:prstGeom prst="rect">
            <a:avLst/>
          </a:prstGeom>
          <a:solidFill>
            <a:srgbClr val="E8D6B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Advertising expenditure and sales</a:t>
            </a:r>
          </a:p>
          <a:p>
            <a:pPr eaLnBrk="0" hangingPunct="0">
              <a:defRPr/>
            </a:pPr>
            <a: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appear to have </a:t>
            </a:r>
            <a:r>
              <a:rPr kumimoji="0" lang="en-US" altLang="zh-TW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“</a:t>
            </a:r>
            <a:r>
              <a:rPr kumimoji="0" lang="en-US" altLang="zh-TW" sz="24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linear” </a:t>
            </a:r>
            <a:r>
              <a:rPr kumimoji="0"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relationship</a:t>
            </a: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V="1">
            <a:off x="4860032" y="3140968"/>
            <a:ext cx="3098800" cy="8874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31762" name="Rectangle 18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15250" cy="130723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Scatter Diagram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539552" y="2852936"/>
            <a:ext cx="4104455" cy="1008112"/>
            <a:chOff x="539552" y="2852936"/>
            <a:chExt cx="4104455" cy="1008112"/>
          </a:xfrm>
        </p:grpSpPr>
        <p:sp>
          <p:nvSpPr>
            <p:cNvPr id="4" name="矩形 3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6" name="直線單箭頭接點 5"/>
            <p:cNvCxnSpPr>
              <a:stCxn id="4" idx="3"/>
            </p:cNvCxnSpPr>
            <p:nvPr/>
          </p:nvCxnSpPr>
          <p:spPr bwMode="auto">
            <a:xfrm>
              <a:off x="2699792" y="3032956"/>
              <a:ext cx="1944215" cy="8280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21" name="群組 20"/>
          <p:cNvGrpSpPr/>
          <p:nvPr/>
        </p:nvGrpSpPr>
        <p:grpSpPr>
          <a:xfrm>
            <a:off x="539552" y="3217066"/>
            <a:ext cx="5688632" cy="360040"/>
            <a:chOff x="539552" y="2852936"/>
            <a:chExt cx="5688632" cy="360040"/>
          </a:xfrm>
        </p:grpSpPr>
        <p:sp>
          <p:nvSpPr>
            <p:cNvPr id="22" name="矩形 21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23" name="直線單箭頭接點 22"/>
            <p:cNvCxnSpPr>
              <a:stCxn id="22" idx="3"/>
            </p:cNvCxnSpPr>
            <p:nvPr/>
          </p:nvCxnSpPr>
          <p:spPr bwMode="auto">
            <a:xfrm>
              <a:off x="2699792" y="3032956"/>
              <a:ext cx="3528392" cy="660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25" name="群組 24"/>
          <p:cNvGrpSpPr/>
          <p:nvPr/>
        </p:nvGrpSpPr>
        <p:grpSpPr>
          <a:xfrm>
            <a:off x="539552" y="3475130"/>
            <a:ext cx="7344816" cy="477785"/>
            <a:chOff x="539552" y="2735191"/>
            <a:chExt cx="7344816" cy="477785"/>
          </a:xfrm>
        </p:grpSpPr>
        <p:sp>
          <p:nvSpPr>
            <p:cNvPr id="26" name="矩形 25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27" name="直線單箭頭接點 26"/>
            <p:cNvCxnSpPr>
              <a:stCxn id="26" idx="3"/>
            </p:cNvCxnSpPr>
            <p:nvPr/>
          </p:nvCxnSpPr>
          <p:spPr bwMode="auto">
            <a:xfrm flipV="1">
              <a:off x="2699792" y="2735191"/>
              <a:ext cx="5184576" cy="2977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30" name="群組 29"/>
          <p:cNvGrpSpPr/>
          <p:nvPr/>
        </p:nvGrpSpPr>
        <p:grpSpPr>
          <a:xfrm>
            <a:off x="539552" y="3108170"/>
            <a:ext cx="6552728" cy="1210640"/>
            <a:chOff x="539552" y="2002336"/>
            <a:chExt cx="6552728" cy="1210640"/>
          </a:xfrm>
        </p:grpSpPr>
        <p:sp>
          <p:nvSpPr>
            <p:cNvPr id="31" name="矩形 30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32" name="直線單箭頭接點 31"/>
            <p:cNvCxnSpPr>
              <a:stCxn id="31" idx="3"/>
            </p:cNvCxnSpPr>
            <p:nvPr/>
          </p:nvCxnSpPr>
          <p:spPr bwMode="auto">
            <a:xfrm flipV="1">
              <a:off x="2699792" y="2002336"/>
              <a:ext cx="4392488" cy="103062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34" name="群組 33"/>
          <p:cNvGrpSpPr/>
          <p:nvPr/>
        </p:nvGrpSpPr>
        <p:grpSpPr>
          <a:xfrm>
            <a:off x="544474" y="3698189"/>
            <a:ext cx="4931856" cy="975312"/>
            <a:chOff x="539552" y="2237664"/>
            <a:chExt cx="4931856" cy="975312"/>
          </a:xfrm>
        </p:grpSpPr>
        <p:sp>
          <p:nvSpPr>
            <p:cNvPr id="35" name="矩形 34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36" name="直線單箭頭接點 35"/>
            <p:cNvCxnSpPr>
              <a:stCxn id="35" idx="3"/>
            </p:cNvCxnSpPr>
            <p:nvPr/>
          </p:nvCxnSpPr>
          <p:spPr bwMode="auto">
            <a:xfrm flipV="1">
              <a:off x="2699792" y="2237664"/>
              <a:ext cx="2771616" cy="7952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38" name="群組 37"/>
          <p:cNvGrpSpPr/>
          <p:nvPr/>
        </p:nvGrpSpPr>
        <p:grpSpPr>
          <a:xfrm>
            <a:off x="539210" y="3140968"/>
            <a:ext cx="7419622" cy="1866047"/>
            <a:chOff x="539552" y="1346929"/>
            <a:chExt cx="7419622" cy="1866047"/>
          </a:xfrm>
        </p:grpSpPr>
        <p:sp>
          <p:nvSpPr>
            <p:cNvPr id="39" name="矩形 38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40" name="直線單箭頭接點 39"/>
            <p:cNvCxnSpPr>
              <a:stCxn id="39" idx="3"/>
              <a:endCxn id="31760" idx="1"/>
            </p:cNvCxnSpPr>
            <p:nvPr/>
          </p:nvCxnSpPr>
          <p:spPr bwMode="auto">
            <a:xfrm flipV="1">
              <a:off x="2699792" y="1346929"/>
              <a:ext cx="5259382" cy="168602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42" name="群組 41"/>
          <p:cNvGrpSpPr/>
          <p:nvPr/>
        </p:nvGrpSpPr>
        <p:grpSpPr>
          <a:xfrm>
            <a:off x="539552" y="3739091"/>
            <a:ext cx="5822776" cy="1643733"/>
            <a:chOff x="539552" y="1569243"/>
            <a:chExt cx="5822776" cy="1643733"/>
          </a:xfrm>
        </p:grpSpPr>
        <p:sp>
          <p:nvSpPr>
            <p:cNvPr id="43" name="矩形 42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44" name="直線單箭頭接點 43"/>
            <p:cNvCxnSpPr>
              <a:stCxn id="43" idx="3"/>
            </p:cNvCxnSpPr>
            <p:nvPr/>
          </p:nvCxnSpPr>
          <p:spPr bwMode="auto">
            <a:xfrm flipV="1">
              <a:off x="2699792" y="1569243"/>
              <a:ext cx="3662536" cy="146371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46" name="群組 45"/>
          <p:cNvGrpSpPr/>
          <p:nvPr/>
        </p:nvGrpSpPr>
        <p:grpSpPr>
          <a:xfrm>
            <a:off x="544474" y="4149463"/>
            <a:ext cx="4931514" cy="1586734"/>
            <a:chOff x="539552" y="1626242"/>
            <a:chExt cx="4931514" cy="1586734"/>
          </a:xfrm>
        </p:grpSpPr>
        <p:sp>
          <p:nvSpPr>
            <p:cNvPr id="47" name="矩形 46"/>
            <p:cNvSpPr/>
            <p:nvPr/>
          </p:nvSpPr>
          <p:spPr bwMode="auto">
            <a:xfrm>
              <a:off x="539552" y="2852936"/>
              <a:ext cx="21602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cxnSp>
          <p:nvCxnSpPr>
            <p:cNvPr id="48" name="直線單箭頭接點 47"/>
            <p:cNvCxnSpPr>
              <a:stCxn id="47" idx="3"/>
            </p:cNvCxnSpPr>
            <p:nvPr/>
          </p:nvCxnSpPr>
          <p:spPr bwMode="auto">
            <a:xfrm flipV="1">
              <a:off x="2699792" y="1626242"/>
              <a:ext cx="2771274" cy="140671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 animBg="1" autoUpdateAnimBg="0"/>
      <p:bldP spid="31758" grpId="0" animBg="1" autoUpdateAnimBg="0"/>
      <p:bldP spid="31759" grpId="0" animBg="1" autoUpdateAnimBg="0"/>
      <p:bldP spid="317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DC40FE3-AAFF-460E-A85B-AA30889FA79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37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F1A0096-2A4B-43E1-9445-46C7D4A686C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</a:t>
            </a:fld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68760"/>
            <a:ext cx="8784976" cy="525658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Techniques to Describe  a Set of Interval Data</a:t>
            </a:r>
          </a:p>
          <a:p>
            <a:pPr eaLnBrk="1" hangingPunct="1">
              <a:buClr>
                <a:schemeClr val="accent2"/>
              </a:buClr>
              <a:buSzPct val="100000"/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Describing Time-Series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the Relationship between Two Interval Variables</a:t>
            </a:r>
            <a:endParaRPr lang="en-US" altLang="zh-TW" b="1" dirty="0" smtClean="0"/>
          </a:p>
          <a:p>
            <a:pPr eaLnBrk="1" hangingPunct="1">
              <a:defRPr/>
            </a:pPr>
            <a:r>
              <a:rPr lang="en-US" altLang="zh-TW" dirty="0" smtClean="0"/>
              <a:t>Art and Science of Graphical Presentations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1F0234B-F7A8-4D4B-9B4D-2267218606E5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67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2D2DEB7-17F5-4A21-9271-C47D0987CBF7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20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A real estate agent wants to study the relationship between </a:t>
            </a:r>
            <a:r>
              <a:rPr lang="en-US" altLang="zh-TW" b="1" dirty="0" smtClean="0">
                <a:solidFill>
                  <a:schemeClr val="accent2"/>
                </a:solidFill>
              </a:rPr>
              <a:t>house price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rgbClr val="FFFF00"/>
                </a:solidFill>
              </a:rPr>
              <a:t>house size</a:t>
            </a:r>
          </a:p>
          <a:p>
            <a:pPr eaLnBrk="1" hangingPunct="1">
              <a:defRPr/>
            </a:pPr>
            <a:r>
              <a:rPr lang="en-US" altLang="zh-TW" dirty="0" smtClean="0"/>
              <a:t>Use graphical technique to describe the relationship between size and price.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D9C34E-D360-49CB-9FFE-5F4CDF632FBC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776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C14FA36-545F-47FE-BE4D-F3FDDAFEA52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21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5715000" y="1981200"/>
            <a:ext cx="2409825" cy="4000500"/>
          </a:xfrm>
          <a:prstGeom prst="rect">
            <a:avLst/>
          </a:prstGeom>
          <a:solidFill>
            <a:srgbClr val="66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 u="sng">
                <a:effectLst>
                  <a:outerShdw blurRad="38100" dist="38100" dir="2700000" algn="tl">
                    <a:srgbClr val="000000"/>
                  </a:outerShdw>
                </a:effectLst>
              </a:rPr>
              <a:t>Size</a:t>
            </a: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    </a:t>
            </a:r>
            <a:r>
              <a:rPr kumimoji="0" lang="en-US" altLang="zh-TW" sz="3200" u="sng">
                <a:effectLst>
                  <a:outerShdw blurRad="38100" dist="38100" dir="2700000" algn="tl">
                    <a:srgbClr val="000000"/>
                  </a:outerShdw>
                </a:effectLst>
              </a:rPr>
              <a:t>Price</a:t>
            </a:r>
            <a:endParaRPr kumimoji="0" lang="en-US" altLang="zh-TW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23			    315</a:t>
            </a: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18			    229</a:t>
            </a: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26	     335</a:t>
            </a: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20       261</a:t>
            </a: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22	     234</a:t>
            </a: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……………..</a:t>
            </a:r>
          </a:p>
          <a:p>
            <a:pPr marL="746125" indent="-746125">
              <a:tabLst>
                <a:tab pos="808038" algn="l"/>
              </a:tabLst>
              <a:defRPr/>
            </a:pPr>
            <a:r>
              <a:rPr kumimoji="0"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……………..</a:t>
            </a:r>
          </a:p>
        </p:txBody>
      </p:sp>
      <p:sp>
        <p:nvSpPr>
          <p:cNvPr id="253957" name="Rectangle 5"/>
          <p:cNvSpPr>
            <a:spLocks noGrp="1" noChangeArrowheads="1"/>
          </p:cNvSpPr>
          <p:nvPr>
            <p:ph type="title"/>
          </p:nvPr>
        </p:nvSpPr>
        <p:spPr>
          <a:xfrm>
            <a:off x="745182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Data</a:t>
            </a:r>
          </a:p>
        </p:txBody>
      </p:sp>
      <p:sp>
        <p:nvSpPr>
          <p:cNvPr id="2539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9552" y="1524000"/>
            <a:ext cx="5111948" cy="442528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b="1" dirty="0" smtClean="0">
                <a:solidFill>
                  <a:schemeClr val="accent2"/>
                </a:solidFill>
              </a:rPr>
              <a:t>Twelve houses </a:t>
            </a:r>
            <a:r>
              <a:rPr lang="en-US" altLang="zh-TW" sz="4800" dirty="0" smtClean="0"/>
              <a:t>recently sold are sampled and there size and price recorded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E28AF91-73F9-4471-9ABE-43F231DAE41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AC9BAF2-D3B2-418D-92E0-1B76DC671DF8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22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6" y="1174723"/>
            <a:ext cx="8115481" cy="54896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06971"/>
            <a:ext cx="8696129" cy="4590505"/>
          </a:xfrm>
          <a:prstGeom prst="rect">
            <a:avLst/>
          </a:prstGeom>
        </p:spPr>
      </p:pic>
      <p:pic>
        <p:nvPicPr>
          <p:cNvPr id="1628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016" y="1504256"/>
            <a:ext cx="849824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77813"/>
            <a:ext cx="8704938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R Code for Scatter Diagram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42532" y="1600200"/>
            <a:ext cx="3115341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rJava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XLConnect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lmtest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tseries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snpar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library(MASS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3151081" y="1484783"/>
            <a:ext cx="5805377" cy="511901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err="1"/>
              <a:t>fileXls</a:t>
            </a:r>
            <a:r>
              <a:rPr lang="en-US" altLang="zh-TW" sz="2400" dirty="0"/>
              <a:t> = "house_price_example.xlsx"</a:t>
            </a:r>
          </a:p>
          <a:p>
            <a:pPr marL="0" indent="0">
              <a:buNone/>
            </a:pPr>
            <a:r>
              <a:rPr lang="en-US" altLang="zh-TW" sz="2400" dirty="0" err="1" smtClean="0"/>
              <a:t>house_data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&lt;- </a:t>
            </a:r>
            <a:r>
              <a:rPr lang="en-US" altLang="zh-TW" sz="2400" dirty="0" err="1"/>
              <a:t>loadWorkbook</a:t>
            </a:r>
            <a:r>
              <a:rPr lang="en-US" altLang="zh-TW" sz="2400" dirty="0"/>
              <a:t>(</a:t>
            </a:r>
            <a:r>
              <a:rPr lang="en-US" altLang="zh-TW" sz="2400" dirty="0" err="1"/>
              <a:t>fileXls</a:t>
            </a:r>
            <a:r>
              <a:rPr lang="en-US" altLang="zh-TW" sz="2400" dirty="0"/>
              <a:t>)</a:t>
            </a:r>
          </a:p>
          <a:p>
            <a:pPr marL="0" indent="0">
              <a:buNone/>
            </a:pPr>
            <a:r>
              <a:rPr lang="en-US" altLang="zh-TW" sz="2400" dirty="0" err="1"/>
              <a:t>house_price</a:t>
            </a:r>
            <a:r>
              <a:rPr lang="en-US" altLang="zh-TW" sz="2400" dirty="0"/>
              <a:t> &lt;- </a:t>
            </a:r>
            <a:r>
              <a:rPr lang="en-US" altLang="zh-TW" sz="2400" dirty="0" err="1"/>
              <a:t>readWorksheet</a:t>
            </a:r>
            <a:r>
              <a:rPr lang="en-US" altLang="zh-TW" sz="2400" dirty="0"/>
              <a:t>(house_data,1)</a:t>
            </a:r>
          </a:p>
          <a:p>
            <a:pPr marL="0" indent="0">
              <a:buNone/>
            </a:pPr>
            <a:r>
              <a:rPr lang="en-US" altLang="zh-TW" sz="2400" dirty="0" smtClean="0"/>
              <a:t>size </a:t>
            </a:r>
            <a:r>
              <a:rPr lang="en-US" altLang="zh-TW" sz="2400" dirty="0"/>
              <a:t>&lt;- </a:t>
            </a:r>
            <a:r>
              <a:rPr lang="en-US" altLang="zh-TW" sz="2400" dirty="0" err="1"/>
              <a:t>house_price$Size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price &lt;- </a:t>
            </a:r>
            <a:r>
              <a:rPr lang="en-US" altLang="zh-TW" sz="2400" dirty="0" err="1"/>
              <a:t>house_price$Price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n &lt;- length(price)</a:t>
            </a:r>
          </a:p>
          <a:p>
            <a:pPr marL="0" indent="0">
              <a:buNone/>
            </a:pPr>
            <a:r>
              <a:rPr lang="en-US" altLang="zh-TW" sz="2400" b="1" dirty="0" smtClean="0">
                <a:solidFill>
                  <a:schemeClr val="accent2"/>
                </a:solidFill>
              </a:rPr>
              <a:t>plot</a:t>
            </a:r>
            <a:r>
              <a:rPr lang="en-US" altLang="zh-TW" sz="2400" dirty="0" smtClean="0"/>
              <a:t>(size</a:t>
            </a:r>
            <a:r>
              <a:rPr lang="en-US" altLang="zh-TW" sz="2400" dirty="0"/>
              <a:t>, price, col = "blue", main = "Price against Size", </a:t>
            </a:r>
            <a:r>
              <a:rPr lang="en-US" altLang="zh-TW" sz="2400" dirty="0" err="1"/>
              <a:t>xlab</a:t>
            </a:r>
            <a:r>
              <a:rPr lang="en-US" altLang="zh-TW" sz="2400" dirty="0"/>
              <a:t> = "Size", </a:t>
            </a:r>
            <a:r>
              <a:rPr lang="en-US" altLang="zh-TW" sz="2400" dirty="0" err="1"/>
              <a:t>ylab</a:t>
            </a:r>
            <a:r>
              <a:rPr lang="en-US" altLang="zh-TW" sz="2400" dirty="0"/>
              <a:t> = "Price", </a:t>
            </a:r>
            <a:r>
              <a:rPr lang="en-US" altLang="zh-TW" sz="2400" dirty="0" err="1"/>
              <a:t>xlim</a:t>
            </a:r>
            <a:r>
              <a:rPr lang="en-US" altLang="zh-TW" sz="2400" dirty="0"/>
              <a:t>=range(0, size), </a:t>
            </a:r>
            <a:r>
              <a:rPr lang="en-US" altLang="zh-TW" sz="2400" dirty="0" err="1"/>
              <a:t>ylim</a:t>
            </a:r>
            <a:r>
              <a:rPr lang="en-US" altLang="zh-TW" sz="2400" dirty="0"/>
              <a:t>=range(0, price))</a:t>
            </a:r>
          </a:p>
          <a:p>
            <a:pPr marL="0" indent="0">
              <a:buNone/>
            </a:pPr>
            <a:r>
              <a:rPr lang="en-US" altLang="zh-TW" sz="2400" b="1" dirty="0" err="1">
                <a:solidFill>
                  <a:schemeClr val="accent2"/>
                </a:solidFill>
              </a:rPr>
              <a:t>abline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chemeClr val="accent2"/>
                </a:solidFill>
              </a:rPr>
              <a:t>lm</a:t>
            </a:r>
            <a:r>
              <a:rPr lang="en-US" altLang="zh-TW" sz="2400" dirty="0"/>
              <a:t>(price ~ size), col= "red")</a:t>
            </a:r>
            <a:endParaRPr lang="zh-TW" altLang="en-US" sz="24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C3F3-40FC-4348-94A8-F1019ECCBE49}" type="datetime1">
              <a:rPr lang="zh-TW" altLang="en-US" smtClean="0"/>
              <a:pPr/>
              <a:t>2017/9/27</a:t>
            </a:fld>
            <a:endParaRPr lang="en-US" altLang="zh-TW" smtClean="0"/>
          </a:p>
          <a:p>
            <a:r>
              <a:rPr lang="en-US" altLang="zh-TW" smtClean="0"/>
              <a:t>Statistics II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C949-03CB-4FDA-9FAB-32A480E22E59}" type="slidenum">
              <a:rPr lang="zh-TW" altLang="en-US" smtClean="0"/>
              <a:pPr/>
              <a:t>23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" y="1341213"/>
            <a:ext cx="8144726" cy="54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872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546742"/>
            <a:ext cx="5112568" cy="312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5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FA1218F-499A-4764-B229-6BAC1D194728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31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FEED70A-7C3B-42C0-9E14-85EC0BE4677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24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 flipV="1">
            <a:off x="2987824" y="3645024"/>
            <a:ext cx="39539" cy="2343026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TW" alt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3027363" y="5988050"/>
            <a:ext cx="419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TW" altLang="en-US"/>
          </a:p>
        </p:txBody>
      </p:sp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2627784" y="34290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400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Y</a:t>
            </a:r>
          </a:p>
        </p:txBody>
      </p:sp>
      <p:sp>
        <p:nvSpPr>
          <p:cNvPr id="251912" name="Text Box 8"/>
          <p:cNvSpPr txBox="1">
            <a:spLocks noChangeArrowheads="1"/>
          </p:cNvSpPr>
          <p:nvPr/>
        </p:nvSpPr>
        <p:spPr bwMode="auto">
          <a:xfrm>
            <a:off x="7126288" y="5765800"/>
            <a:ext cx="369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400" i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sp>
        <p:nvSpPr>
          <p:cNvPr id="251914" name="Line 10"/>
          <p:cNvSpPr>
            <a:spLocks noChangeShapeType="1"/>
          </p:cNvSpPr>
          <p:nvPr/>
        </p:nvSpPr>
        <p:spPr bwMode="auto">
          <a:xfrm flipV="1">
            <a:off x="4716016" y="4005064"/>
            <a:ext cx="1981200" cy="914400"/>
          </a:xfrm>
          <a:prstGeom prst="line">
            <a:avLst/>
          </a:prstGeom>
          <a:noFill/>
          <a:ln w="28575">
            <a:solidFill>
              <a:srgbClr val="FC3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/>
          <a:lstStyle/>
          <a:p>
            <a:pPr>
              <a:defRPr/>
            </a:pPr>
            <a:endParaRPr lang="zh-TW" altLang="en-US"/>
          </a:p>
        </p:txBody>
      </p:sp>
      <p:sp>
        <p:nvSpPr>
          <p:cNvPr id="251916" name="Rectangle 1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Scatter Diagram</a:t>
            </a:r>
          </a:p>
        </p:txBody>
      </p:sp>
      <p:sp>
        <p:nvSpPr>
          <p:cNvPr id="251917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533400" y="1268760"/>
            <a:ext cx="8415338" cy="244827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house size (variable </a:t>
            </a:r>
            <a:r>
              <a:rPr lang="en-US" altLang="zh-TW" sz="4800" i="1" dirty="0" smtClean="0">
                <a:latin typeface="Times New Roman" pitchFamily="18" charset="0"/>
              </a:rPr>
              <a:t>X</a:t>
            </a:r>
            <a:r>
              <a:rPr lang="en-US" altLang="zh-TW" sz="4800" dirty="0" smtClean="0"/>
              <a:t>) affects the house price (variable </a:t>
            </a:r>
            <a:r>
              <a:rPr lang="en-US" altLang="zh-TW" sz="4800" i="1" dirty="0" smtClean="0">
                <a:latin typeface="Times New Roman" pitchFamily="18" charset="0"/>
              </a:rPr>
              <a:t>Y</a:t>
            </a:r>
            <a:r>
              <a:rPr lang="en-US" altLang="zh-TW" sz="4800" dirty="0" smtClean="0"/>
              <a:t>)</a:t>
            </a:r>
          </a:p>
        </p:txBody>
      </p:sp>
      <p:sp>
        <p:nvSpPr>
          <p:cNvPr id="251913" name="Text Box 9"/>
          <p:cNvSpPr txBox="1">
            <a:spLocks noChangeArrowheads="1"/>
          </p:cNvSpPr>
          <p:nvPr/>
        </p:nvSpPr>
        <p:spPr bwMode="auto">
          <a:xfrm rot="-1499659">
            <a:off x="2643725" y="3264719"/>
            <a:ext cx="4898585" cy="954107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larger </a:t>
            </a: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house size,</a:t>
            </a:r>
          </a:p>
          <a:p>
            <a:pPr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higher </a:t>
            </a: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price (positive)</a:t>
            </a:r>
            <a:endParaRPr kumimoji="0" lang="en-US" altLang="zh-TW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 rot="-1499659">
            <a:off x="3970918" y="5160385"/>
            <a:ext cx="4203267" cy="523220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Linear relationship exists</a:t>
            </a:r>
            <a:endParaRPr kumimoji="0" lang="en-US" altLang="zh-TW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3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3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F2DFA5C-126C-4E89-A60B-C292B8579B97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437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BE4296A-4DF9-43F4-8CB8-E8D9ACB46068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06463" y="1684338"/>
            <a:ext cx="2209800" cy="1981200"/>
            <a:chOff x="624" y="720"/>
            <a:chExt cx="1392" cy="1248"/>
          </a:xfrm>
        </p:grpSpPr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798" name="Line 6"/>
            <p:cNvSpPr>
              <a:spLocks noChangeShapeType="1"/>
            </p:cNvSpPr>
            <p:nvPr/>
          </p:nvSpPr>
          <p:spPr bwMode="auto">
            <a:xfrm>
              <a:off x="624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graphicFrame>
        <p:nvGraphicFramePr>
          <p:cNvPr id="14338" name="Object 7"/>
          <p:cNvGraphicFramePr>
            <a:graphicFrameLocks noChangeAspect="1"/>
          </p:cNvGraphicFramePr>
          <p:nvPr/>
        </p:nvGraphicFramePr>
        <p:xfrm>
          <a:off x="2973388" y="3741738"/>
          <a:ext cx="31861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63" name="多媒體項目" r:id="rId3" imgW="1799640" imgH="417960" progId="">
                  <p:embed/>
                </p:oleObj>
              </mc:Choice>
              <mc:Fallback>
                <p:oleObj name="多媒體項目" r:id="rId3" imgW="1799640" imgH="41796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3741738"/>
                        <a:ext cx="3186112" cy="739775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3887788" y="1684338"/>
            <a:ext cx="2209800" cy="1981200"/>
            <a:chOff x="624" y="720"/>
            <a:chExt cx="1392" cy="1248"/>
          </a:xfrm>
        </p:grpSpPr>
        <p:sp>
          <p:nvSpPr>
            <p:cNvPr id="33815" name="Line 23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624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4192588" y="2827338"/>
            <a:ext cx="1981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697663" y="1684338"/>
            <a:ext cx="2209800" cy="1981200"/>
            <a:chOff x="624" y="720"/>
            <a:chExt cx="1392" cy="1248"/>
          </a:xfrm>
        </p:grpSpPr>
        <p:sp>
          <p:nvSpPr>
            <p:cNvPr id="33819" name="Line 27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820" name="Line 28"/>
            <p:cNvSpPr>
              <a:spLocks noChangeShapeType="1"/>
            </p:cNvSpPr>
            <p:nvPr/>
          </p:nvSpPr>
          <p:spPr bwMode="auto">
            <a:xfrm>
              <a:off x="624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33823" name="Text Box 31"/>
          <p:cNvSpPr txBox="1">
            <a:spLocks noChangeArrowheads="1"/>
          </p:cNvSpPr>
          <p:nvPr/>
        </p:nvSpPr>
        <p:spPr bwMode="auto">
          <a:xfrm>
            <a:off x="4040188" y="1506538"/>
            <a:ext cx="18742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No relationship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1210072" y="4616450"/>
            <a:ext cx="2209800" cy="1981200"/>
            <a:chOff x="624" y="720"/>
            <a:chExt cx="1392" cy="1248"/>
          </a:xfrm>
        </p:grpSpPr>
        <p:sp>
          <p:nvSpPr>
            <p:cNvPr id="33825" name="Line 33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826" name="Line 34"/>
            <p:cNvSpPr>
              <a:spLocks noChangeShapeType="1"/>
            </p:cNvSpPr>
            <p:nvPr/>
          </p:nvSpPr>
          <p:spPr bwMode="auto">
            <a:xfrm>
              <a:off x="624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1362472" y="4692650"/>
            <a:ext cx="1798637" cy="1493838"/>
            <a:chOff x="1392" y="2809"/>
            <a:chExt cx="1133" cy="941"/>
          </a:xfrm>
        </p:grpSpPr>
        <p:graphicFrame>
          <p:nvGraphicFramePr>
            <p:cNvPr id="14352" name="Object 35"/>
            <p:cNvGraphicFramePr>
              <a:graphicFrameLocks noChangeAspect="1"/>
            </p:cNvGraphicFramePr>
            <p:nvPr/>
          </p:nvGraphicFramePr>
          <p:xfrm>
            <a:off x="1488" y="2809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4" name="多媒體項目" r:id="rId5" imgW="4816080" imgH="4816440" progId="">
                    <p:embed/>
                  </p:oleObj>
                </mc:Choice>
                <mc:Fallback>
                  <p:oleObj name="多媒體項目" r:id="rId5" imgW="4816080" imgH="4816440" progId="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809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3" name="Object 36"/>
            <p:cNvGraphicFramePr>
              <a:graphicFrameLocks noChangeAspect="1"/>
            </p:cNvGraphicFramePr>
            <p:nvPr/>
          </p:nvGraphicFramePr>
          <p:xfrm>
            <a:off x="2256" y="3529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5" name="多媒體項目" r:id="rId7" imgW="4816080" imgH="4816440" progId="">
                    <p:embed/>
                  </p:oleObj>
                </mc:Choice>
                <mc:Fallback>
                  <p:oleObj name="多媒體項目" r:id="rId7" imgW="4816080" imgH="4816440" progId="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529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4" name="Object 37"/>
            <p:cNvGraphicFramePr>
              <a:graphicFrameLocks noChangeAspect="1"/>
            </p:cNvGraphicFramePr>
            <p:nvPr/>
          </p:nvGraphicFramePr>
          <p:xfrm>
            <a:off x="1488" y="3001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6" name="多媒體項目" r:id="rId8" imgW="4816080" imgH="4816440" progId="">
                    <p:embed/>
                  </p:oleObj>
                </mc:Choice>
                <mc:Fallback>
                  <p:oleObj name="多媒體項目" r:id="rId8" imgW="4816080" imgH="4816440" progId="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3001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5" name="Object 38"/>
            <p:cNvGraphicFramePr>
              <a:graphicFrameLocks noChangeAspect="1"/>
            </p:cNvGraphicFramePr>
            <p:nvPr/>
          </p:nvGraphicFramePr>
          <p:xfrm>
            <a:off x="2112" y="3577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7" name="多媒體項目" r:id="rId9" imgW="4816080" imgH="4816440" progId="">
                    <p:embed/>
                  </p:oleObj>
                </mc:Choice>
                <mc:Fallback>
                  <p:oleObj name="多媒體項目" r:id="rId9" imgW="4816080" imgH="4816440" progId="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577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6" name="Object 39"/>
            <p:cNvGraphicFramePr>
              <a:graphicFrameLocks noChangeAspect="1"/>
            </p:cNvGraphicFramePr>
            <p:nvPr/>
          </p:nvGraphicFramePr>
          <p:xfrm>
            <a:off x="1680" y="3385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8" name="多媒體項目" r:id="rId10" imgW="4816080" imgH="4816440" progId="">
                    <p:embed/>
                  </p:oleObj>
                </mc:Choice>
                <mc:Fallback>
                  <p:oleObj name="多媒體項目" r:id="rId10" imgW="4816080" imgH="4816440" progId="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385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7" name="Object 40"/>
            <p:cNvGraphicFramePr>
              <a:graphicFrameLocks noChangeAspect="1"/>
            </p:cNvGraphicFramePr>
            <p:nvPr/>
          </p:nvGraphicFramePr>
          <p:xfrm>
            <a:off x="1776" y="3337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69" name="多媒體項目" r:id="rId11" imgW="4816080" imgH="4816440" progId="">
                    <p:embed/>
                  </p:oleObj>
                </mc:Choice>
                <mc:Fallback>
                  <p:oleObj name="多媒體項目" r:id="rId11" imgW="4816080" imgH="4816440" progId="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337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8" name="Object 41"/>
            <p:cNvGraphicFramePr>
              <a:graphicFrameLocks noChangeAspect="1"/>
            </p:cNvGraphicFramePr>
            <p:nvPr/>
          </p:nvGraphicFramePr>
          <p:xfrm>
            <a:off x="1872" y="3481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0" name="多媒體項目" r:id="rId12" imgW="4816080" imgH="4816440" progId="">
                    <p:embed/>
                  </p:oleObj>
                </mc:Choice>
                <mc:Fallback>
                  <p:oleObj name="多媒體項目" r:id="rId12" imgW="4816080" imgH="4816440" progId="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481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9" name="Object 42"/>
            <p:cNvGraphicFramePr>
              <a:graphicFrameLocks noChangeAspect="1"/>
            </p:cNvGraphicFramePr>
            <p:nvPr/>
          </p:nvGraphicFramePr>
          <p:xfrm>
            <a:off x="1968" y="3433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1" name="多媒體項目" r:id="rId13" imgW="4816080" imgH="4816440" progId="">
                    <p:embed/>
                  </p:oleObj>
                </mc:Choice>
                <mc:Fallback>
                  <p:oleObj name="多媒體項目" r:id="rId13" imgW="4816080" imgH="4816440" progId="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3433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0" name="Object 43"/>
            <p:cNvGraphicFramePr>
              <a:graphicFrameLocks noChangeAspect="1"/>
            </p:cNvGraphicFramePr>
            <p:nvPr/>
          </p:nvGraphicFramePr>
          <p:xfrm>
            <a:off x="2352" y="3552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2" name="多媒體項目" r:id="rId14" imgW="4816080" imgH="4816440" progId="">
                    <p:embed/>
                  </p:oleObj>
                </mc:Choice>
                <mc:Fallback>
                  <p:oleObj name="多媒體項目" r:id="rId14" imgW="4816080" imgH="4816440" progId="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552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1" name="Object 44"/>
            <p:cNvGraphicFramePr>
              <a:graphicFrameLocks noChangeAspect="1"/>
            </p:cNvGraphicFramePr>
            <p:nvPr/>
          </p:nvGraphicFramePr>
          <p:xfrm>
            <a:off x="1392" y="3097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3" name="多媒體項目" r:id="rId15" imgW="4816080" imgH="4816440" progId="">
                    <p:embed/>
                  </p:oleObj>
                </mc:Choice>
                <mc:Fallback>
                  <p:oleObj name="多媒體項目" r:id="rId15" imgW="4816080" imgH="4816440" progId="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097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2" name="Object 45"/>
            <p:cNvGraphicFramePr>
              <a:graphicFrameLocks noChangeAspect="1"/>
            </p:cNvGraphicFramePr>
            <p:nvPr/>
          </p:nvGraphicFramePr>
          <p:xfrm>
            <a:off x="1584" y="3193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4" name="多媒體項目" r:id="rId16" imgW="4816080" imgH="4816440" progId="">
                    <p:embed/>
                  </p:oleObj>
                </mc:Choice>
                <mc:Fallback>
                  <p:oleObj name="多媒體項目" r:id="rId16" imgW="4816080" imgH="4816440" progId="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193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39" name="Text Box 47"/>
          <p:cNvSpPr txBox="1">
            <a:spLocks noChangeArrowheads="1"/>
          </p:cNvSpPr>
          <p:nvPr/>
        </p:nvSpPr>
        <p:spPr bwMode="auto">
          <a:xfrm>
            <a:off x="755576" y="3894147"/>
            <a:ext cx="25202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Negative nonlinear </a:t>
            </a:r>
          </a:p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relationship</a:t>
            </a:r>
          </a:p>
        </p:txBody>
      </p:sp>
      <p:sp>
        <p:nvSpPr>
          <p:cNvPr id="33840" name="Text Box 48"/>
          <p:cNvSpPr txBox="1">
            <a:spLocks noChangeArrowheads="1"/>
          </p:cNvSpPr>
          <p:nvPr/>
        </p:nvSpPr>
        <p:spPr bwMode="auto">
          <a:xfrm>
            <a:off x="3635896" y="4350583"/>
            <a:ext cx="273630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This is a possible </a:t>
            </a:r>
          </a:p>
          <a:p>
            <a:pPr eaLnBrk="0" hangingPunct="0"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relationship</a:t>
            </a:r>
            <a:r>
              <a:rPr kumimoji="0" lang="en-US" altLang="zh-TW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, but</a:t>
            </a:r>
            <a:endParaRPr kumimoji="0" lang="en-US" altLang="zh-TW" sz="2800" dirty="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  <a:p>
            <a:pPr eaLnBrk="0" hangingPunct="0"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doesn’t the next </a:t>
            </a:r>
          </a:p>
          <a:p>
            <a:pPr eaLnBrk="0" hangingPunct="0"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one appear to </a:t>
            </a:r>
          </a:p>
          <a:p>
            <a:pPr eaLnBrk="0" hangingPunct="0">
              <a:defRPr/>
            </a:pPr>
            <a:r>
              <a:rPr kumimoji="0" lang="en-US" altLang="zh-TW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fit the data better?</a:t>
            </a:r>
          </a:p>
        </p:txBody>
      </p:sp>
      <p:sp>
        <p:nvSpPr>
          <p:cNvPr id="33841" name="Freeform 49"/>
          <p:cNvSpPr>
            <a:spLocks/>
          </p:cNvSpPr>
          <p:nvPr/>
        </p:nvSpPr>
        <p:spPr bwMode="auto">
          <a:xfrm>
            <a:off x="6300192" y="5988050"/>
            <a:ext cx="152400" cy="3048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96" y="0"/>
              </a:cxn>
            </a:cxnLst>
            <a:rect l="0" t="0" r="r" b="b"/>
            <a:pathLst>
              <a:path w="96" h="192">
                <a:moveTo>
                  <a:pt x="0" y="192"/>
                </a:moveTo>
                <a:cubicBezTo>
                  <a:pt x="0" y="192"/>
                  <a:pt x="48" y="96"/>
                  <a:pt x="96" y="0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6452592" y="4540250"/>
            <a:ext cx="2209800" cy="1981200"/>
            <a:chOff x="624" y="720"/>
            <a:chExt cx="1392" cy="1248"/>
          </a:xfrm>
        </p:grpSpPr>
        <p:sp>
          <p:nvSpPr>
            <p:cNvPr id="33846" name="Line 54"/>
            <p:cNvSpPr>
              <a:spLocks noChangeShapeType="1"/>
            </p:cNvSpPr>
            <p:nvPr/>
          </p:nvSpPr>
          <p:spPr bwMode="auto">
            <a:xfrm flipV="1">
              <a:off x="624" y="720"/>
              <a:ext cx="0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847" name="Line 55"/>
            <p:cNvSpPr>
              <a:spLocks noChangeShapeType="1"/>
            </p:cNvSpPr>
            <p:nvPr/>
          </p:nvSpPr>
          <p:spPr bwMode="auto">
            <a:xfrm>
              <a:off x="624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9" name="Group 76"/>
          <p:cNvGrpSpPr>
            <a:grpSpLocks/>
          </p:cNvGrpSpPr>
          <p:nvPr/>
        </p:nvGrpSpPr>
        <p:grpSpPr bwMode="auto">
          <a:xfrm>
            <a:off x="6604992" y="5149850"/>
            <a:ext cx="2103437" cy="1036638"/>
            <a:chOff x="3744" y="3120"/>
            <a:chExt cx="1325" cy="653"/>
          </a:xfrm>
        </p:grpSpPr>
        <p:graphicFrame>
          <p:nvGraphicFramePr>
            <p:cNvPr id="14339" name="Object 56"/>
            <p:cNvGraphicFramePr>
              <a:graphicFrameLocks noChangeAspect="1"/>
            </p:cNvGraphicFramePr>
            <p:nvPr/>
          </p:nvGraphicFramePr>
          <p:xfrm>
            <a:off x="3744" y="3504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5" name="多媒體項目" r:id="rId17" imgW="4816080" imgH="4816440" progId="">
                    <p:embed/>
                  </p:oleObj>
                </mc:Choice>
                <mc:Fallback>
                  <p:oleObj name="多媒體項目" r:id="rId17" imgW="4816080" imgH="4816440" progId="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504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0" name="Object 57"/>
            <p:cNvGraphicFramePr>
              <a:graphicFrameLocks noChangeAspect="1"/>
            </p:cNvGraphicFramePr>
            <p:nvPr/>
          </p:nvGraphicFramePr>
          <p:xfrm>
            <a:off x="3840" y="3600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6" name="多媒體項目" r:id="rId18" imgW="4816080" imgH="4816440" progId="">
                    <p:embed/>
                  </p:oleObj>
                </mc:Choice>
                <mc:Fallback>
                  <p:oleObj name="多媒體項目" r:id="rId18" imgW="4816080" imgH="4816440" progId="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600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1" name="Object 58"/>
            <p:cNvGraphicFramePr>
              <a:graphicFrameLocks noChangeAspect="1"/>
            </p:cNvGraphicFramePr>
            <p:nvPr/>
          </p:nvGraphicFramePr>
          <p:xfrm>
            <a:off x="3936" y="3408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7" name="多媒體項目" r:id="rId19" imgW="4816080" imgH="4816440" progId="">
                    <p:embed/>
                  </p:oleObj>
                </mc:Choice>
                <mc:Fallback>
                  <p:oleObj name="多媒體項目" r:id="rId19" imgW="4816080" imgH="4816440" progId="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408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2" name="Object 59"/>
            <p:cNvGraphicFramePr>
              <a:graphicFrameLocks noChangeAspect="1"/>
            </p:cNvGraphicFramePr>
            <p:nvPr/>
          </p:nvGraphicFramePr>
          <p:xfrm>
            <a:off x="4032" y="3360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8" name="多媒體項目" r:id="rId20" imgW="4816080" imgH="4816440" progId="">
                    <p:embed/>
                  </p:oleObj>
                </mc:Choice>
                <mc:Fallback>
                  <p:oleObj name="多媒體項目" r:id="rId20" imgW="4816080" imgH="4816440" progId="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360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3" name="Object 60"/>
            <p:cNvGraphicFramePr>
              <a:graphicFrameLocks noChangeAspect="1"/>
            </p:cNvGraphicFramePr>
            <p:nvPr/>
          </p:nvGraphicFramePr>
          <p:xfrm>
            <a:off x="4032" y="3120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79" name="多媒體項目" r:id="rId21" imgW="4816080" imgH="4816440" progId="">
                    <p:embed/>
                  </p:oleObj>
                </mc:Choice>
                <mc:Fallback>
                  <p:oleObj name="多媒體項目" r:id="rId21" imgW="4816080" imgH="4816440" progId="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120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4" name="Object 61"/>
            <p:cNvGraphicFramePr>
              <a:graphicFrameLocks noChangeAspect="1"/>
            </p:cNvGraphicFramePr>
            <p:nvPr/>
          </p:nvGraphicFramePr>
          <p:xfrm>
            <a:off x="4272" y="3264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0" name="多媒體項目" r:id="rId22" imgW="4816080" imgH="4816440" progId="">
                    <p:embed/>
                  </p:oleObj>
                </mc:Choice>
                <mc:Fallback>
                  <p:oleObj name="多媒體項目" r:id="rId22" imgW="4816080" imgH="4816440" progId="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264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5" name="Object 62"/>
            <p:cNvGraphicFramePr>
              <a:graphicFrameLocks noChangeAspect="1"/>
            </p:cNvGraphicFramePr>
            <p:nvPr/>
          </p:nvGraphicFramePr>
          <p:xfrm>
            <a:off x="4416" y="3120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1" name="多媒體項目" r:id="rId23" imgW="4816080" imgH="4816440" progId="">
                    <p:embed/>
                  </p:oleObj>
                </mc:Choice>
                <mc:Fallback>
                  <p:oleObj name="多媒體項目" r:id="rId23" imgW="4816080" imgH="4816440" progId="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120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6" name="Object 63"/>
            <p:cNvGraphicFramePr>
              <a:graphicFrameLocks noChangeAspect="1"/>
            </p:cNvGraphicFramePr>
            <p:nvPr/>
          </p:nvGraphicFramePr>
          <p:xfrm>
            <a:off x="4560" y="3216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2" name="多媒體項目" r:id="rId24" imgW="4816080" imgH="4816440" progId="">
                    <p:embed/>
                  </p:oleObj>
                </mc:Choice>
                <mc:Fallback>
                  <p:oleObj name="多媒體項目" r:id="rId24" imgW="4816080" imgH="4816440" progId="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216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7" name="Object 64"/>
            <p:cNvGraphicFramePr>
              <a:graphicFrameLocks noChangeAspect="1"/>
            </p:cNvGraphicFramePr>
            <p:nvPr/>
          </p:nvGraphicFramePr>
          <p:xfrm>
            <a:off x="4608" y="3360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3" name="多媒體項目" r:id="rId25" imgW="4816080" imgH="4816440" progId="">
                    <p:embed/>
                  </p:oleObj>
                </mc:Choice>
                <mc:Fallback>
                  <p:oleObj name="多媒體項目" r:id="rId25" imgW="4816080" imgH="4816440" progId="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360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65"/>
            <p:cNvGraphicFramePr>
              <a:graphicFrameLocks noChangeAspect="1"/>
            </p:cNvGraphicFramePr>
            <p:nvPr/>
          </p:nvGraphicFramePr>
          <p:xfrm>
            <a:off x="4800" y="3312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4" name="多媒體項目" r:id="rId26" imgW="4816080" imgH="4816440" progId="">
                    <p:embed/>
                  </p:oleObj>
                </mc:Choice>
                <mc:Fallback>
                  <p:oleObj name="多媒體項目" r:id="rId26" imgW="4816080" imgH="4816440" progId="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312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9" name="Object 66"/>
            <p:cNvGraphicFramePr>
              <a:graphicFrameLocks noChangeAspect="1"/>
            </p:cNvGraphicFramePr>
            <p:nvPr/>
          </p:nvGraphicFramePr>
          <p:xfrm>
            <a:off x="4656" y="3216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5" name="多媒體項目" r:id="rId27" imgW="4816080" imgH="4816440" progId="">
                    <p:embed/>
                  </p:oleObj>
                </mc:Choice>
                <mc:Fallback>
                  <p:oleObj name="多媒體項目" r:id="rId27" imgW="4816080" imgH="4816440" progId="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216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0" name="Object 67"/>
            <p:cNvGraphicFramePr>
              <a:graphicFrameLocks noChangeAspect="1"/>
            </p:cNvGraphicFramePr>
            <p:nvPr/>
          </p:nvGraphicFramePr>
          <p:xfrm>
            <a:off x="4896" y="3456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6" name="多媒體項目" r:id="rId28" imgW="4816080" imgH="4816440" progId="">
                    <p:embed/>
                  </p:oleObj>
                </mc:Choice>
                <mc:Fallback>
                  <p:oleObj name="多媒體項目" r:id="rId28" imgW="4816080" imgH="4816440" progId="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3456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1" name="Object 68"/>
            <p:cNvGraphicFramePr>
              <a:graphicFrameLocks noChangeAspect="1"/>
            </p:cNvGraphicFramePr>
            <p:nvPr/>
          </p:nvGraphicFramePr>
          <p:xfrm>
            <a:off x="4896" y="3600"/>
            <a:ext cx="17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87" name="多媒體項目" r:id="rId29" imgW="4816080" imgH="4816440" progId="">
                    <p:embed/>
                  </p:oleObj>
                </mc:Choice>
                <mc:Fallback>
                  <p:oleObj name="多媒體項目" r:id="rId29" imgW="4816080" imgH="4816440" progId="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3600"/>
                          <a:ext cx="173" cy="173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61" name="Text Box 69"/>
          <p:cNvSpPr txBox="1">
            <a:spLocks noChangeArrowheads="1"/>
          </p:cNvSpPr>
          <p:nvPr/>
        </p:nvSpPr>
        <p:spPr bwMode="auto">
          <a:xfrm>
            <a:off x="6444209" y="4083050"/>
            <a:ext cx="25202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Nonlinear (concave) </a:t>
            </a:r>
          </a:p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relationship</a:t>
            </a:r>
          </a:p>
        </p:txBody>
      </p:sp>
      <p:sp>
        <p:nvSpPr>
          <p:cNvPr id="33862" name="Freeform 70"/>
          <p:cNvSpPr>
            <a:spLocks/>
          </p:cNvSpPr>
          <p:nvPr/>
        </p:nvSpPr>
        <p:spPr bwMode="auto">
          <a:xfrm>
            <a:off x="6757392" y="5378450"/>
            <a:ext cx="1905000" cy="685800"/>
          </a:xfrm>
          <a:custGeom>
            <a:avLst/>
            <a:gdLst/>
            <a:ahLst/>
            <a:cxnLst>
              <a:cxn ang="0">
                <a:pos x="0" y="432"/>
              </a:cxn>
              <a:cxn ang="0">
                <a:pos x="288" y="144"/>
              </a:cxn>
              <a:cxn ang="0">
                <a:pos x="624" y="0"/>
              </a:cxn>
              <a:cxn ang="0">
                <a:pos x="1056" y="144"/>
              </a:cxn>
              <a:cxn ang="0">
                <a:pos x="1200" y="432"/>
              </a:cxn>
            </a:cxnLst>
            <a:rect l="0" t="0" r="r" b="b"/>
            <a:pathLst>
              <a:path w="1200" h="432">
                <a:moveTo>
                  <a:pt x="0" y="432"/>
                </a:moveTo>
                <a:cubicBezTo>
                  <a:pt x="92" y="324"/>
                  <a:pt x="184" y="216"/>
                  <a:pt x="288" y="144"/>
                </a:cubicBezTo>
                <a:cubicBezTo>
                  <a:pt x="392" y="72"/>
                  <a:pt x="496" y="0"/>
                  <a:pt x="624" y="0"/>
                </a:cubicBezTo>
                <a:cubicBezTo>
                  <a:pt x="752" y="0"/>
                  <a:pt x="960" y="72"/>
                  <a:pt x="1056" y="144"/>
                </a:cubicBezTo>
                <a:cubicBezTo>
                  <a:pt x="1152" y="216"/>
                  <a:pt x="1176" y="324"/>
                  <a:pt x="1200" y="432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64" name="Line 72"/>
          <p:cNvSpPr>
            <a:spLocks noChangeShapeType="1"/>
          </p:cNvSpPr>
          <p:nvPr/>
        </p:nvSpPr>
        <p:spPr bwMode="auto">
          <a:xfrm>
            <a:off x="1435497" y="4762500"/>
            <a:ext cx="1676400" cy="1447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65" name="Freeform 73"/>
          <p:cNvSpPr>
            <a:spLocks/>
          </p:cNvSpPr>
          <p:nvPr/>
        </p:nvSpPr>
        <p:spPr bwMode="auto">
          <a:xfrm>
            <a:off x="1438672" y="4805363"/>
            <a:ext cx="1747837" cy="1327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2" y="432"/>
              </a:cxn>
              <a:cxn ang="0">
                <a:pos x="1101" y="836"/>
              </a:cxn>
            </a:cxnLst>
            <a:rect l="0" t="0" r="r" b="b"/>
            <a:pathLst>
              <a:path w="1101" h="836">
                <a:moveTo>
                  <a:pt x="0" y="0"/>
                </a:moveTo>
                <a:cubicBezTo>
                  <a:pt x="124" y="146"/>
                  <a:pt x="249" y="293"/>
                  <a:pt x="432" y="432"/>
                </a:cubicBezTo>
                <a:cubicBezTo>
                  <a:pt x="615" y="571"/>
                  <a:pt x="990" y="769"/>
                  <a:pt x="1101" y="8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66" name="Freeform 74"/>
          <p:cNvSpPr>
            <a:spLocks/>
          </p:cNvSpPr>
          <p:nvPr/>
        </p:nvSpPr>
        <p:spPr bwMode="auto">
          <a:xfrm>
            <a:off x="1514872" y="4805363"/>
            <a:ext cx="1828800" cy="128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4" y="528"/>
              </a:cxn>
              <a:cxn ang="0">
                <a:pos x="1152" y="810"/>
              </a:cxn>
            </a:cxnLst>
            <a:rect l="0" t="0" r="r" b="b"/>
            <a:pathLst>
              <a:path w="1152" h="810">
                <a:moveTo>
                  <a:pt x="0" y="0"/>
                </a:moveTo>
                <a:cubicBezTo>
                  <a:pt x="96" y="196"/>
                  <a:pt x="192" y="393"/>
                  <a:pt x="384" y="528"/>
                </a:cubicBezTo>
                <a:cubicBezTo>
                  <a:pt x="576" y="663"/>
                  <a:pt x="1024" y="765"/>
                  <a:pt x="1152" y="81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67" name="Freeform 75"/>
          <p:cNvSpPr>
            <a:spLocks/>
          </p:cNvSpPr>
          <p:nvPr/>
        </p:nvSpPr>
        <p:spPr bwMode="auto">
          <a:xfrm>
            <a:off x="1438672" y="4729163"/>
            <a:ext cx="1905000" cy="1295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4" y="624"/>
              </a:cxn>
              <a:cxn ang="0">
                <a:pos x="1200" y="816"/>
              </a:cxn>
            </a:cxnLst>
            <a:rect l="0" t="0" r="r" b="b"/>
            <a:pathLst>
              <a:path w="1200" h="816">
                <a:moveTo>
                  <a:pt x="0" y="0"/>
                </a:moveTo>
                <a:cubicBezTo>
                  <a:pt x="92" y="244"/>
                  <a:pt x="184" y="488"/>
                  <a:pt x="384" y="624"/>
                </a:cubicBezTo>
                <a:cubicBezTo>
                  <a:pt x="584" y="760"/>
                  <a:pt x="1064" y="784"/>
                  <a:pt x="1200" y="816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69" name="Rectangle 77"/>
          <p:cNvSpPr>
            <a:spLocks noGrp="1" noChangeArrowheads="1"/>
          </p:cNvSpPr>
          <p:nvPr>
            <p:ph type="title"/>
          </p:nvPr>
        </p:nvSpPr>
        <p:spPr>
          <a:xfrm>
            <a:off x="838200" y="260648"/>
            <a:ext cx="7715250" cy="104457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Typical Patterns</a:t>
            </a:r>
          </a:p>
        </p:txBody>
      </p:sp>
      <p:grpSp>
        <p:nvGrpSpPr>
          <p:cNvPr id="73" name="Group 32"/>
          <p:cNvGrpSpPr>
            <a:grpSpLocks/>
          </p:cNvGrpSpPr>
          <p:nvPr/>
        </p:nvGrpSpPr>
        <p:grpSpPr bwMode="auto">
          <a:xfrm rot="2097213">
            <a:off x="6745832" y="2159969"/>
            <a:ext cx="2204281" cy="666836"/>
            <a:chOff x="2352" y="960"/>
            <a:chExt cx="912" cy="480"/>
          </a:xfrm>
        </p:grpSpPr>
        <p:sp>
          <p:nvSpPr>
            <p:cNvPr id="74" name="Oval 33"/>
            <p:cNvSpPr>
              <a:spLocks noChangeArrowheads="1"/>
            </p:cNvSpPr>
            <p:nvPr/>
          </p:nvSpPr>
          <p:spPr bwMode="auto">
            <a:xfrm>
              <a:off x="2352" y="1248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5" name="Oval 34"/>
            <p:cNvSpPr>
              <a:spLocks noChangeArrowheads="1"/>
            </p:cNvSpPr>
            <p:nvPr/>
          </p:nvSpPr>
          <p:spPr bwMode="auto">
            <a:xfrm>
              <a:off x="2448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6" name="Oval 35"/>
            <p:cNvSpPr>
              <a:spLocks noChangeArrowheads="1"/>
            </p:cNvSpPr>
            <p:nvPr/>
          </p:nvSpPr>
          <p:spPr bwMode="auto">
            <a:xfrm>
              <a:off x="2592" y="120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7" name="Oval 36"/>
            <p:cNvSpPr>
              <a:spLocks noChangeArrowheads="1"/>
            </p:cNvSpPr>
            <p:nvPr/>
          </p:nvSpPr>
          <p:spPr bwMode="auto">
            <a:xfrm>
              <a:off x="3024" y="129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8" name="Oval 37"/>
            <p:cNvSpPr>
              <a:spLocks noChangeArrowheads="1"/>
            </p:cNvSpPr>
            <p:nvPr/>
          </p:nvSpPr>
          <p:spPr bwMode="auto">
            <a:xfrm>
              <a:off x="2832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9" name="Oval 38"/>
            <p:cNvSpPr>
              <a:spLocks noChangeArrowheads="1"/>
            </p:cNvSpPr>
            <p:nvPr/>
          </p:nvSpPr>
          <p:spPr bwMode="auto">
            <a:xfrm>
              <a:off x="2976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0" name="Oval 39"/>
            <p:cNvSpPr>
              <a:spLocks noChangeArrowheads="1"/>
            </p:cNvSpPr>
            <p:nvPr/>
          </p:nvSpPr>
          <p:spPr bwMode="auto">
            <a:xfrm>
              <a:off x="2784" y="129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1" name="Oval 40"/>
            <p:cNvSpPr>
              <a:spLocks noChangeArrowheads="1"/>
            </p:cNvSpPr>
            <p:nvPr/>
          </p:nvSpPr>
          <p:spPr bwMode="auto">
            <a:xfrm>
              <a:off x="2688" y="105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" name="Oval 41"/>
            <p:cNvSpPr>
              <a:spLocks noChangeArrowheads="1"/>
            </p:cNvSpPr>
            <p:nvPr/>
          </p:nvSpPr>
          <p:spPr bwMode="auto">
            <a:xfrm>
              <a:off x="3216" y="120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" name="Oval 42"/>
            <p:cNvSpPr>
              <a:spLocks noChangeArrowheads="1"/>
            </p:cNvSpPr>
            <p:nvPr/>
          </p:nvSpPr>
          <p:spPr bwMode="auto">
            <a:xfrm>
              <a:off x="2448" y="134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4" name="Oval 43"/>
            <p:cNvSpPr>
              <a:spLocks noChangeArrowheads="1"/>
            </p:cNvSpPr>
            <p:nvPr/>
          </p:nvSpPr>
          <p:spPr bwMode="auto">
            <a:xfrm>
              <a:off x="2928" y="134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5" name="Oval 44"/>
            <p:cNvSpPr>
              <a:spLocks noChangeArrowheads="1"/>
            </p:cNvSpPr>
            <p:nvPr/>
          </p:nvSpPr>
          <p:spPr bwMode="auto">
            <a:xfrm>
              <a:off x="2880" y="96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6" name="Oval 45"/>
            <p:cNvSpPr>
              <a:spLocks noChangeArrowheads="1"/>
            </p:cNvSpPr>
            <p:nvPr/>
          </p:nvSpPr>
          <p:spPr bwMode="auto">
            <a:xfrm>
              <a:off x="3120" y="105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87" name="Group 32"/>
          <p:cNvGrpSpPr>
            <a:grpSpLocks/>
          </p:cNvGrpSpPr>
          <p:nvPr/>
        </p:nvGrpSpPr>
        <p:grpSpPr bwMode="auto">
          <a:xfrm rot="19975539">
            <a:off x="834718" y="2170862"/>
            <a:ext cx="2204281" cy="666836"/>
            <a:chOff x="2352" y="960"/>
            <a:chExt cx="912" cy="480"/>
          </a:xfrm>
        </p:grpSpPr>
        <p:sp>
          <p:nvSpPr>
            <p:cNvPr id="88" name="Oval 33"/>
            <p:cNvSpPr>
              <a:spLocks noChangeArrowheads="1"/>
            </p:cNvSpPr>
            <p:nvPr/>
          </p:nvSpPr>
          <p:spPr bwMode="auto">
            <a:xfrm>
              <a:off x="2352" y="1248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9" name="Oval 34"/>
            <p:cNvSpPr>
              <a:spLocks noChangeArrowheads="1"/>
            </p:cNvSpPr>
            <p:nvPr/>
          </p:nvSpPr>
          <p:spPr bwMode="auto">
            <a:xfrm>
              <a:off x="2448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0" name="Oval 35"/>
            <p:cNvSpPr>
              <a:spLocks noChangeArrowheads="1"/>
            </p:cNvSpPr>
            <p:nvPr/>
          </p:nvSpPr>
          <p:spPr bwMode="auto">
            <a:xfrm>
              <a:off x="2592" y="120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1" name="Oval 36"/>
            <p:cNvSpPr>
              <a:spLocks noChangeArrowheads="1"/>
            </p:cNvSpPr>
            <p:nvPr/>
          </p:nvSpPr>
          <p:spPr bwMode="auto">
            <a:xfrm>
              <a:off x="3024" y="129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2" name="Oval 37"/>
            <p:cNvSpPr>
              <a:spLocks noChangeArrowheads="1"/>
            </p:cNvSpPr>
            <p:nvPr/>
          </p:nvSpPr>
          <p:spPr bwMode="auto">
            <a:xfrm>
              <a:off x="2832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3" name="Oval 38"/>
            <p:cNvSpPr>
              <a:spLocks noChangeArrowheads="1"/>
            </p:cNvSpPr>
            <p:nvPr/>
          </p:nvSpPr>
          <p:spPr bwMode="auto">
            <a:xfrm>
              <a:off x="2976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4" name="Oval 39"/>
            <p:cNvSpPr>
              <a:spLocks noChangeArrowheads="1"/>
            </p:cNvSpPr>
            <p:nvPr/>
          </p:nvSpPr>
          <p:spPr bwMode="auto">
            <a:xfrm>
              <a:off x="2784" y="129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5" name="Oval 40"/>
            <p:cNvSpPr>
              <a:spLocks noChangeArrowheads="1"/>
            </p:cNvSpPr>
            <p:nvPr/>
          </p:nvSpPr>
          <p:spPr bwMode="auto">
            <a:xfrm>
              <a:off x="2688" y="105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6" name="Oval 41"/>
            <p:cNvSpPr>
              <a:spLocks noChangeArrowheads="1"/>
            </p:cNvSpPr>
            <p:nvPr/>
          </p:nvSpPr>
          <p:spPr bwMode="auto">
            <a:xfrm>
              <a:off x="3216" y="120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7" name="Oval 42"/>
            <p:cNvSpPr>
              <a:spLocks noChangeArrowheads="1"/>
            </p:cNvSpPr>
            <p:nvPr/>
          </p:nvSpPr>
          <p:spPr bwMode="auto">
            <a:xfrm>
              <a:off x="2448" y="134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8" name="Oval 43"/>
            <p:cNvSpPr>
              <a:spLocks noChangeArrowheads="1"/>
            </p:cNvSpPr>
            <p:nvPr/>
          </p:nvSpPr>
          <p:spPr bwMode="auto">
            <a:xfrm>
              <a:off x="2928" y="134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9" name="Oval 44"/>
            <p:cNvSpPr>
              <a:spLocks noChangeArrowheads="1"/>
            </p:cNvSpPr>
            <p:nvPr/>
          </p:nvSpPr>
          <p:spPr bwMode="auto">
            <a:xfrm>
              <a:off x="2880" y="96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0" name="Oval 45"/>
            <p:cNvSpPr>
              <a:spLocks noChangeArrowheads="1"/>
            </p:cNvSpPr>
            <p:nvPr/>
          </p:nvSpPr>
          <p:spPr bwMode="auto">
            <a:xfrm>
              <a:off x="3120" y="105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sp>
        <p:nvSpPr>
          <p:cNvPr id="33811" name="Line 19"/>
          <p:cNvSpPr>
            <a:spLocks noChangeShapeType="1"/>
          </p:cNvSpPr>
          <p:nvPr/>
        </p:nvSpPr>
        <p:spPr bwMode="auto">
          <a:xfrm flipV="1">
            <a:off x="1068388" y="2065338"/>
            <a:ext cx="1752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971600" y="1196752"/>
            <a:ext cx="20812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Positive linear </a:t>
            </a:r>
          </a:p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relationship</a:t>
            </a:r>
          </a:p>
        </p:txBody>
      </p:sp>
      <p:sp>
        <p:nvSpPr>
          <p:cNvPr id="33821" name="Line 29"/>
          <p:cNvSpPr>
            <a:spLocks noChangeShapeType="1"/>
          </p:cNvSpPr>
          <p:nvPr/>
        </p:nvSpPr>
        <p:spPr bwMode="auto">
          <a:xfrm>
            <a:off x="6935788" y="1989138"/>
            <a:ext cx="1752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822" name="Text Box 30"/>
          <p:cNvSpPr txBox="1">
            <a:spLocks noChangeArrowheads="1"/>
          </p:cNvSpPr>
          <p:nvPr/>
        </p:nvSpPr>
        <p:spPr bwMode="auto">
          <a:xfrm>
            <a:off x="6880899" y="1157843"/>
            <a:ext cx="19447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Negative linear </a:t>
            </a:r>
          </a:p>
          <a:p>
            <a:pPr algn="ctr" eaLnBrk="0" hangingPunct="0">
              <a:defRPr/>
            </a:pPr>
            <a:r>
              <a:rPr kumimoji="0" lang="en-US" altLang="zh-TW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relationship</a:t>
            </a:r>
          </a:p>
        </p:txBody>
      </p:sp>
      <p:grpSp>
        <p:nvGrpSpPr>
          <p:cNvPr id="101" name="Group 32"/>
          <p:cNvGrpSpPr>
            <a:grpSpLocks/>
          </p:cNvGrpSpPr>
          <p:nvPr/>
        </p:nvGrpSpPr>
        <p:grpSpPr bwMode="auto">
          <a:xfrm>
            <a:off x="4003537" y="2434769"/>
            <a:ext cx="2204281" cy="666836"/>
            <a:chOff x="2352" y="960"/>
            <a:chExt cx="912" cy="480"/>
          </a:xfrm>
        </p:grpSpPr>
        <p:sp>
          <p:nvSpPr>
            <p:cNvPr id="102" name="Oval 33"/>
            <p:cNvSpPr>
              <a:spLocks noChangeArrowheads="1"/>
            </p:cNvSpPr>
            <p:nvPr/>
          </p:nvSpPr>
          <p:spPr bwMode="auto">
            <a:xfrm>
              <a:off x="2352" y="1248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3" name="Oval 34"/>
            <p:cNvSpPr>
              <a:spLocks noChangeArrowheads="1"/>
            </p:cNvSpPr>
            <p:nvPr/>
          </p:nvSpPr>
          <p:spPr bwMode="auto">
            <a:xfrm>
              <a:off x="2448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4" name="Oval 35"/>
            <p:cNvSpPr>
              <a:spLocks noChangeArrowheads="1"/>
            </p:cNvSpPr>
            <p:nvPr/>
          </p:nvSpPr>
          <p:spPr bwMode="auto">
            <a:xfrm>
              <a:off x="2592" y="120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5" name="Oval 36"/>
            <p:cNvSpPr>
              <a:spLocks noChangeArrowheads="1"/>
            </p:cNvSpPr>
            <p:nvPr/>
          </p:nvSpPr>
          <p:spPr bwMode="auto">
            <a:xfrm>
              <a:off x="3024" y="129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6" name="Oval 37"/>
            <p:cNvSpPr>
              <a:spLocks noChangeArrowheads="1"/>
            </p:cNvSpPr>
            <p:nvPr/>
          </p:nvSpPr>
          <p:spPr bwMode="auto">
            <a:xfrm>
              <a:off x="2832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7" name="Oval 38"/>
            <p:cNvSpPr>
              <a:spLocks noChangeArrowheads="1"/>
            </p:cNvSpPr>
            <p:nvPr/>
          </p:nvSpPr>
          <p:spPr bwMode="auto">
            <a:xfrm>
              <a:off x="2976" y="110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8" name="Oval 39"/>
            <p:cNvSpPr>
              <a:spLocks noChangeArrowheads="1"/>
            </p:cNvSpPr>
            <p:nvPr/>
          </p:nvSpPr>
          <p:spPr bwMode="auto">
            <a:xfrm>
              <a:off x="2784" y="129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9" name="Oval 40"/>
            <p:cNvSpPr>
              <a:spLocks noChangeArrowheads="1"/>
            </p:cNvSpPr>
            <p:nvPr/>
          </p:nvSpPr>
          <p:spPr bwMode="auto">
            <a:xfrm>
              <a:off x="2688" y="105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0" name="Oval 41"/>
            <p:cNvSpPr>
              <a:spLocks noChangeArrowheads="1"/>
            </p:cNvSpPr>
            <p:nvPr/>
          </p:nvSpPr>
          <p:spPr bwMode="auto">
            <a:xfrm>
              <a:off x="3216" y="120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1" name="Oval 42"/>
            <p:cNvSpPr>
              <a:spLocks noChangeArrowheads="1"/>
            </p:cNvSpPr>
            <p:nvPr/>
          </p:nvSpPr>
          <p:spPr bwMode="auto">
            <a:xfrm>
              <a:off x="2448" y="134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2" name="Oval 43"/>
            <p:cNvSpPr>
              <a:spLocks noChangeArrowheads="1"/>
            </p:cNvSpPr>
            <p:nvPr/>
          </p:nvSpPr>
          <p:spPr bwMode="auto">
            <a:xfrm>
              <a:off x="2928" y="1344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3" name="Oval 44"/>
            <p:cNvSpPr>
              <a:spLocks noChangeArrowheads="1"/>
            </p:cNvSpPr>
            <p:nvPr/>
          </p:nvSpPr>
          <p:spPr bwMode="auto">
            <a:xfrm>
              <a:off x="2880" y="960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4" name="Oval 45"/>
            <p:cNvSpPr>
              <a:spLocks noChangeArrowheads="1"/>
            </p:cNvSpPr>
            <p:nvPr/>
          </p:nvSpPr>
          <p:spPr bwMode="auto">
            <a:xfrm>
              <a:off x="3120" y="1056"/>
              <a:ext cx="48" cy="96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3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38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"/>
                            </p:stCondLst>
                            <p:childTnLst>
                              <p:par>
                                <p:cTn id="8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3" grpId="0" autoUpdateAnimBg="0"/>
      <p:bldP spid="33839" grpId="0"/>
      <p:bldP spid="33840" grpId="0" autoUpdateAnimBg="0"/>
      <p:bldP spid="33861" grpId="0"/>
      <p:bldP spid="33811" grpId="0" animBg="1"/>
      <p:bldP spid="33812" grpId="0"/>
      <p:bldP spid="3382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B2554D5-D6A9-4E0F-ABE0-59052B2332A9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59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7DCDC02-AB09-44E9-A4E4-733BCC2FEB9F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26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Summary</a:t>
            </a:r>
          </a:p>
        </p:txBody>
      </p:sp>
      <p:graphicFrame>
        <p:nvGraphicFramePr>
          <p:cNvPr id="296984" name="Group 24"/>
          <p:cNvGraphicFramePr>
            <a:graphicFrameLocks noGrp="1"/>
          </p:cNvGraphicFramePr>
          <p:nvPr/>
        </p:nvGraphicFramePr>
        <p:xfrm>
          <a:off x="395288" y="1534880"/>
          <a:ext cx="8458200" cy="4918456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819400"/>
                <a:gridCol w="2819400"/>
                <a:gridCol w="2819400"/>
              </a:tblGrid>
              <a:tr h="1041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Interval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Data</a:t>
                      </a: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Nominal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Data</a:t>
                      </a: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Single Set of Data</a:t>
                      </a:r>
                      <a:endParaRPr kumimoji="1" lang="en-US" altLang="zh-TW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Histogram, </a:t>
                      </a:r>
                      <a:r>
                        <a:rPr kumimoji="1" lang="en-US" altLang="zh-TW" sz="3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Ogive</a:t>
                      </a: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, or Stem-and-Leaf Display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Frequency and Relative Frequency Tables, Bar and Pie Charts</a:t>
                      </a:r>
                      <a:endParaRPr kumimoji="1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Relationship Between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Two Variables</a:t>
                      </a: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Scatter Diagram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Line Chart</a:t>
                      </a:r>
                      <a:endParaRPr kumimoji="1" lang="en-US" altLang="zh-TW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Contingency Table, Bar Charts</a:t>
                      </a:r>
                      <a:endParaRPr kumimoji="1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DC40FE3-AAFF-460E-A85B-AA30889FA792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37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F1A0096-2A4B-43E1-9445-46C7D4A686CE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1012" y="1340768"/>
            <a:ext cx="8339460" cy="525658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Techniques to Describe  a Set of Interval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Time-Series Data</a:t>
            </a:r>
          </a:p>
          <a:p>
            <a:pPr eaLnBrk="1" hangingPunct="1">
              <a:defRPr/>
            </a:pPr>
            <a:r>
              <a:rPr lang="en-US" altLang="zh-TW" dirty="0" smtClean="0"/>
              <a:t>Describing the Relationship between Two Interval Variables</a:t>
            </a:r>
            <a:endParaRPr lang="en-US" altLang="zh-TW" b="1" dirty="0" smtClean="0"/>
          </a:p>
          <a:p>
            <a:pPr eaLnBrk="1" hangingPunct="1">
              <a:buClr>
                <a:schemeClr val="accent2"/>
              </a:buClr>
              <a:buSzPct val="100000"/>
              <a:buFont typeface="Wingdings" pitchFamily="2" charset="2"/>
              <a:buChar char="þ"/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Art and Science of Graphical Presentations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日期版面配置區 2"/>
          <p:cNvSpPr>
            <a:spLocks noGrp="1"/>
          </p:cNvSpPr>
          <p:nvPr>
            <p:ph type="dt" sz="quarter" idx="10"/>
          </p:nvPr>
        </p:nvSpPr>
        <p:spPr>
          <a:xfrm>
            <a:off x="0" y="6385993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5A6265A-E2A6-470E-9D91-5310C450A04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12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388426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B4A8543-6468-4AF1-B7CE-F72D53A064D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127" name="Rectangle 124"/>
          <p:cNvSpPr>
            <a:spLocks noChangeArrowheads="1"/>
          </p:cNvSpPr>
          <p:nvPr/>
        </p:nvSpPr>
        <p:spPr bwMode="auto">
          <a:xfrm>
            <a:off x="539874" y="1700808"/>
            <a:ext cx="8424614" cy="504056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867525" y="29200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86" name="點陣圖影像" r:id="rId3" imgW="447900" imgH="352480" progId="PBrush">
                  <p:embed/>
                </p:oleObj>
              </mc:Choice>
              <mc:Fallback>
                <p:oleObj name="點陣圖影像" r:id="rId3" imgW="447900" imgH="35248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29200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28" name="Group 4"/>
          <p:cNvGrpSpPr>
            <a:grpSpLocks/>
          </p:cNvGrpSpPr>
          <p:nvPr/>
        </p:nvGrpSpPr>
        <p:grpSpPr bwMode="auto">
          <a:xfrm>
            <a:off x="6629400" y="3068960"/>
            <a:ext cx="1687016" cy="3717032"/>
            <a:chOff x="2110" y="670"/>
            <a:chExt cx="1930" cy="3402"/>
          </a:xfrm>
        </p:grpSpPr>
        <p:sp>
          <p:nvSpPr>
            <p:cNvPr id="3131" name="Freeform 5"/>
            <p:cNvSpPr>
              <a:spLocks/>
            </p:cNvSpPr>
            <p:nvPr/>
          </p:nvSpPr>
          <p:spPr bwMode="auto">
            <a:xfrm>
              <a:off x="2254" y="785"/>
              <a:ext cx="1605" cy="1040"/>
            </a:xfrm>
            <a:custGeom>
              <a:avLst/>
              <a:gdLst>
                <a:gd name="T0" fmla="*/ 205 w 1605"/>
                <a:gd name="T1" fmla="*/ 257 h 1040"/>
                <a:gd name="T2" fmla="*/ 1083 w 1605"/>
                <a:gd name="T3" fmla="*/ 171 h 1040"/>
                <a:gd name="T4" fmla="*/ 1481 w 1605"/>
                <a:gd name="T5" fmla="*/ 3 h 1040"/>
                <a:gd name="T6" fmla="*/ 619 w 1605"/>
                <a:gd name="T7" fmla="*/ 81 h 1040"/>
                <a:gd name="T8" fmla="*/ 14 w 1605"/>
                <a:gd name="T9" fmla="*/ 388 h 1040"/>
                <a:gd name="T10" fmla="*/ 256 w 1605"/>
                <a:gd name="T11" fmla="*/ 318 h 1040"/>
                <a:gd name="T12" fmla="*/ 146 w 1605"/>
                <a:gd name="T13" fmla="*/ 235 h 1040"/>
                <a:gd name="T14" fmla="*/ 229 w 1605"/>
                <a:gd name="T15" fmla="*/ 340 h 1040"/>
                <a:gd name="T16" fmla="*/ 1327 w 1605"/>
                <a:gd name="T17" fmla="*/ 239 h 1040"/>
                <a:gd name="T18" fmla="*/ 1554 w 1605"/>
                <a:gd name="T19" fmla="*/ 122 h 1040"/>
                <a:gd name="T20" fmla="*/ 1400 w 1605"/>
                <a:gd name="T21" fmla="*/ 125 h 1040"/>
                <a:gd name="T22" fmla="*/ 1466 w 1605"/>
                <a:gd name="T23" fmla="*/ 257 h 1040"/>
                <a:gd name="T24" fmla="*/ 522 w 1605"/>
                <a:gd name="T25" fmla="*/ 300 h 1040"/>
                <a:gd name="T26" fmla="*/ 2 w 1605"/>
                <a:gd name="T27" fmla="*/ 425 h 1040"/>
                <a:gd name="T28" fmla="*/ 639 w 1605"/>
                <a:gd name="T29" fmla="*/ 459 h 1040"/>
                <a:gd name="T30" fmla="*/ 1525 w 1605"/>
                <a:gd name="T31" fmla="*/ 327 h 1040"/>
                <a:gd name="T32" fmla="*/ 187 w 1605"/>
                <a:gd name="T33" fmla="*/ 466 h 1040"/>
                <a:gd name="T34" fmla="*/ 187 w 1605"/>
                <a:gd name="T35" fmla="*/ 454 h 1040"/>
                <a:gd name="T36" fmla="*/ 109 w 1605"/>
                <a:gd name="T37" fmla="*/ 596 h 1040"/>
                <a:gd name="T38" fmla="*/ 134 w 1605"/>
                <a:gd name="T39" fmla="*/ 1006 h 1040"/>
                <a:gd name="T40" fmla="*/ 1005 w 1605"/>
                <a:gd name="T41" fmla="*/ 987 h 1040"/>
                <a:gd name="T42" fmla="*/ 1530 w 1605"/>
                <a:gd name="T43" fmla="*/ 838 h 1040"/>
                <a:gd name="T44" fmla="*/ 1493 w 1605"/>
                <a:gd name="T45" fmla="*/ 442 h 1040"/>
                <a:gd name="T46" fmla="*/ 595 w 1605"/>
                <a:gd name="T47" fmla="*/ 486 h 1040"/>
                <a:gd name="T48" fmla="*/ 124 w 1605"/>
                <a:gd name="T49" fmla="*/ 647 h 1040"/>
                <a:gd name="T50" fmla="*/ 1242 w 1605"/>
                <a:gd name="T51" fmla="*/ 562 h 1040"/>
                <a:gd name="T52" fmla="*/ 61 w 1605"/>
                <a:gd name="T53" fmla="*/ 728 h 1040"/>
                <a:gd name="T54" fmla="*/ 861 w 1605"/>
                <a:gd name="T55" fmla="*/ 762 h 1040"/>
                <a:gd name="T56" fmla="*/ 978 w 1605"/>
                <a:gd name="T57" fmla="*/ 698 h 1040"/>
                <a:gd name="T58" fmla="*/ 90 w 1605"/>
                <a:gd name="T59" fmla="*/ 816 h 1040"/>
                <a:gd name="T60" fmla="*/ 1359 w 1605"/>
                <a:gd name="T61" fmla="*/ 847 h 1040"/>
                <a:gd name="T62" fmla="*/ 851 w 1605"/>
                <a:gd name="T63" fmla="*/ 847 h 1040"/>
                <a:gd name="T64" fmla="*/ 156 w 1605"/>
                <a:gd name="T65" fmla="*/ 947 h 1040"/>
                <a:gd name="T66" fmla="*/ 1444 w 1605"/>
                <a:gd name="T67" fmla="*/ 896 h 1040"/>
                <a:gd name="T68" fmla="*/ 1178 w 1605"/>
                <a:gd name="T69" fmla="*/ 757 h 1040"/>
                <a:gd name="T70" fmla="*/ 612 w 1605"/>
                <a:gd name="T71" fmla="*/ 835 h 1040"/>
                <a:gd name="T72" fmla="*/ 1559 w 1605"/>
                <a:gd name="T73" fmla="*/ 723 h 1040"/>
                <a:gd name="T74" fmla="*/ 800 w 1605"/>
                <a:gd name="T75" fmla="*/ 667 h 1040"/>
                <a:gd name="T76" fmla="*/ 719 w 1605"/>
                <a:gd name="T77" fmla="*/ 694 h 1040"/>
                <a:gd name="T78" fmla="*/ 1522 w 1605"/>
                <a:gd name="T79" fmla="*/ 537 h 1040"/>
                <a:gd name="T80" fmla="*/ 280 w 1605"/>
                <a:gd name="T81" fmla="*/ 611 h 1040"/>
                <a:gd name="T82" fmla="*/ 1432 w 1605"/>
                <a:gd name="T83" fmla="*/ 557 h 1040"/>
                <a:gd name="T84" fmla="*/ 1473 w 1605"/>
                <a:gd name="T85" fmla="*/ 928 h 1040"/>
                <a:gd name="T86" fmla="*/ 456 w 1605"/>
                <a:gd name="T87" fmla="*/ 906 h 1040"/>
                <a:gd name="T88" fmla="*/ 236 w 1605"/>
                <a:gd name="T89" fmla="*/ 669 h 1040"/>
                <a:gd name="T90" fmla="*/ 180 w 1605"/>
                <a:gd name="T91" fmla="*/ 571 h 1040"/>
                <a:gd name="T92" fmla="*/ 1588 w 1605"/>
                <a:gd name="T93" fmla="*/ 401 h 1040"/>
                <a:gd name="T94" fmla="*/ 1041 w 1605"/>
                <a:gd name="T95" fmla="*/ 342 h 1040"/>
                <a:gd name="T96" fmla="*/ 161 w 1605"/>
                <a:gd name="T97" fmla="*/ 449 h 1040"/>
                <a:gd name="T98" fmla="*/ 1254 w 1605"/>
                <a:gd name="T99" fmla="*/ 332 h 1040"/>
                <a:gd name="T100" fmla="*/ 1551 w 1605"/>
                <a:gd name="T101" fmla="*/ 217 h 1040"/>
                <a:gd name="T102" fmla="*/ 1505 w 1605"/>
                <a:gd name="T103" fmla="*/ 159 h 1040"/>
                <a:gd name="T104" fmla="*/ 1373 w 1605"/>
                <a:gd name="T105" fmla="*/ 95 h 1040"/>
                <a:gd name="T106" fmla="*/ 1456 w 1605"/>
                <a:gd name="T107" fmla="*/ 205 h 1040"/>
                <a:gd name="T108" fmla="*/ 837 w 1605"/>
                <a:gd name="T109" fmla="*/ 193 h 1040"/>
                <a:gd name="T110" fmla="*/ 207 w 1605"/>
                <a:gd name="T111" fmla="*/ 230 h 1040"/>
                <a:gd name="T112" fmla="*/ 290 w 1605"/>
                <a:gd name="T113" fmla="*/ 242 h 1040"/>
                <a:gd name="T114" fmla="*/ 1469 w 1605"/>
                <a:gd name="T115" fmla="*/ 105 h 1040"/>
                <a:gd name="T116" fmla="*/ 1454 w 1605"/>
                <a:gd name="T117" fmla="*/ 0 h 1040"/>
                <a:gd name="T118" fmla="*/ 624 w 1605"/>
                <a:gd name="T119" fmla="*/ 112 h 1040"/>
                <a:gd name="T120" fmla="*/ 195 w 1605"/>
                <a:gd name="T121" fmla="*/ 156 h 1040"/>
                <a:gd name="T122" fmla="*/ 68 w 1605"/>
                <a:gd name="T123" fmla="*/ 171 h 10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05"/>
                <a:gd name="T187" fmla="*/ 0 h 1040"/>
                <a:gd name="T188" fmla="*/ 1605 w 1605"/>
                <a:gd name="T189" fmla="*/ 1040 h 10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05" h="1040">
                  <a:moveTo>
                    <a:pt x="43" y="247"/>
                  </a:moveTo>
                  <a:lnTo>
                    <a:pt x="48" y="252"/>
                  </a:lnTo>
                  <a:lnTo>
                    <a:pt x="53" y="254"/>
                  </a:lnTo>
                  <a:lnTo>
                    <a:pt x="58" y="259"/>
                  </a:lnTo>
                  <a:lnTo>
                    <a:pt x="63" y="264"/>
                  </a:lnTo>
                  <a:lnTo>
                    <a:pt x="68" y="266"/>
                  </a:lnTo>
                  <a:lnTo>
                    <a:pt x="73" y="269"/>
                  </a:lnTo>
                  <a:lnTo>
                    <a:pt x="78" y="274"/>
                  </a:lnTo>
                  <a:lnTo>
                    <a:pt x="82" y="278"/>
                  </a:lnTo>
                  <a:lnTo>
                    <a:pt x="73" y="278"/>
                  </a:lnTo>
                  <a:lnTo>
                    <a:pt x="75" y="278"/>
                  </a:lnTo>
                  <a:lnTo>
                    <a:pt x="82" y="281"/>
                  </a:lnTo>
                  <a:lnTo>
                    <a:pt x="85" y="283"/>
                  </a:lnTo>
                  <a:lnTo>
                    <a:pt x="92" y="283"/>
                  </a:lnTo>
                  <a:lnTo>
                    <a:pt x="97" y="283"/>
                  </a:lnTo>
                  <a:lnTo>
                    <a:pt x="102" y="283"/>
                  </a:lnTo>
                  <a:lnTo>
                    <a:pt x="107" y="281"/>
                  </a:lnTo>
                  <a:lnTo>
                    <a:pt x="112" y="281"/>
                  </a:lnTo>
                  <a:lnTo>
                    <a:pt x="131" y="274"/>
                  </a:lnTo>
                  <a:lnTo>
                    <a:pt x="151" y="269"/>
                  </a:lnTo>
                  <a:lnTo>
                    <a:pt x="168" y="264"/>
                  </a:lnTo>
                  <a:lnTo>
                    <a:pt x="187" y="261"/>
                  </a:lnTo>
                  <a:lnTo>
                    <a:pt x="205" y="257"/>
                  </a:lnTo>
                  <a:lnTo>
                    <a:pt x="224" y="254"/>
                  </a:lnTo>
                  <a:lnTo>
                    <a:pt x="241" y="252"/>
                  </a:lnTo>
                  <a:lnTo>
                    <a:pt x="261" y="249"/>
                  </a:lnTo>
                  <a:lnTo>
                    <a:pt x="287" y="247"/>
                  </a:lnTo>
                  <a:lnTo>
                    <a:pt x="314" y="244"/>
                  </a:lnTo>
                  <a:lnTo>
                    <a:pt x="341" y="239"/>
                  </a:lnTo>
                  <a:lnTo>
                    <a:pt x="366" y="237"/>
                  </a:lnTo>
                  <a:lnTo>
                    <a:pt x="392" y="232"/>
                  </a:lnTo>
                  <a:lnTo>
                    <a:pt x="419" y="230"/>
                  </a:lnTo>
                  <a:lnTo>
                    <a:pt x="446" y="227"/>
                  </a:lnTo>
                  <a:lnTo>
                    <a:pt x="473" y="225"/>
                  </a:lnTo>
                  <a:lnTo>
                    <a:pt x="514" y="222"/>
                  </a:lnTo>
                  <a:lnTo>
                    <a:pt x="556" y="220"/>
                  </a:lnTo>
                  <a:lnTo>
                    <a:pt x="597" y="215"/>
                  </a:lnTo>
                  <a:lnTo>
                    <a:pt x="639" y="213"/>
                  </a:lnTo>
                  <a:lnTo>
                    <a:pt x="680" y="210"/>
                  </a:lnTo>
                  <a:lnTo>
                    <a:pt x="722" y="208"/>
                  </a:lnTo>
                  <a:lnTo>
                    <a:pt x="763" y="208"/>
                  </a:lnTo>
                  <a:lnTo>
                    <a:pt x="807" y="210"/>
                  </a:lnTo>
                  <a:lnTo>
                    <a:pt x="876" y="198"/>
                  </a:lnTo>
                  <a:lnTo>
                    <a:pt x="944" y="188"/>
                  </a:lnTo>
                  <a:lnTo>
                    <a:pt x="1012" y="178"/>
                  </a:lnTo>
                  <a:lnTo>
                    <a:pt x="1083" y="171"/>
                  </a:lnTo>
                  <a:lnTo>
                    <a:pt x="1151" y="161"/>
                  </a:lnTo>
                  <a:lnTo>
                    <a:pt x="1222" y="152"/>
                  </a:lnTo>
                  <a:lnTo>
                    <a:pt x="1290" y="139"/>
                  </a:lnTo>
                  <a:lnTo>
                    <a:pt x="1364" y="130"/>
                  </a:lnTo>
                  <a:lnTo>
                    <a:pt x="1373" y="127"/>
                  </a:lnTo>
                  <a:lnTo>
                    <a:pt x="1386" y="122"/>
                  </a:lnTo>
                  <a:lnTo>
                    <a:pt x="1398" y="120"/>
                  </a:lnTo>
                  <a:lnTo>
                    <a:pt x="1408" y="115"/>
                  </a:lnTo>
                  <a:lnTo>
                    <a:pt x="1417" y="112"/>
                  </a:lnTo>
                  <a:lnTo>
                    <a:pt x="1429" y="108"/>
                  </a:lnTo>
                  <a:lnTo>
                    <a:pt x="1442" y="103"/>
                  </a:lnTo>
                  <a:lnTo>
                    <a:pt x="1454" y="100"/>
                  </a:lnTo>
                  <a:lnTo>
                    <a:pt x="1459" y="100"/>
                  </a:lnTo>
                  <a:lnTo>
                    <a:pt x="1464" y="100"/>
                  </a:lnTo>
                  <a:lnTo>
                    <a:pt x="1469" y="100"/>
                  </a:lnTo>
                  <a:lnTo>
                    <a:pt x="1473" y="103"/>
                  </a:lnTo>
                  <a:lnTo>
                    <a:pt x="1478" y="103"/>
                  </a:lnTo>
                  <a:lnTo>
                    <a:pt x="1483" y="103"/>
                  </a:lnTo>
                  <a:lnTo>
                    <a:pt x="1488" y="100"/>
                  </a:lnTo>
                  <a:lnTo>
                    <a:pt x="1495" y="100"/>
                  </a:lnTo>
                  <a:lnTo>
                    <a:pt x="1500" y="100"/>
                  </a:lnTo>
                  <a:lnTo>
                    <a:pt x="1495" y="3"/>
                  </a:lnTo>
                  <a:lnTo>
                    <a:pt x="1481" y="3"/>
                  </a:lnTo>
                  <a:lnTo>
                    <a:pt x="1449" y="5"/>
                  </a:lnTo>
                  <a:lnTo>
                    <a:pt x="1420" y="5"/>
                  </a:lnTo>
                  <a:lnTo>
                    <a:pt x="1388" y="5"/>
                  </a:lnTo>
                  <a:lnTo>
                    <a:pt x="1359" y="7"/>
                  </a:lnTo>
                  <a:lnTo>
                    <a:pt x="1327" y="7"/>
                  </a:lnTo>
                  <a:lnTo>
                    <a:pt x="1295" y="7"/>
                  </a:lnTo>
                  <a:lnTo>
                    <a:pt x="1266" y="7"/>
                  </a:lnTo>
                  <a:lnTo>
                    <a:pt x="1234" y="10"/>
                  </a:lnTo>
                  <a:lnTo>
                    <a:pt x="1185" y="12"/>
                  </a:lnTo>
                  <a:lnTo>
                    <a:pt x="1139" y="20"/>
                  </a:lnTo>
                  <a:lnTo>
                    <a:pt x="1093" y="25"/>
                  </a:lnTo>
                  <a:lnTo>
                    <a:pt x="1049" y="32"/>
                  </a:lnTo>
                  <a:lnTo>
                    <a:pt x="1000" y="39"/>
                  </a:lnTo>
                  <a:lnTo>
                    <a:pt x="954" y="47"/>
                  </a:lnTo>
                  <a:lnTo>
                    <a:pt x="907" y="54"/>
                  </a:lnTo>
                  <a:lnTo>
                    <a:pt x="861" y="64"/>
                  </a:lnTo>
                  <a:lnTo>
                    <a:pt x="827" y="66"/>
                  </a:lnTo>
                  <a:lnTo>
                    <a:pt x="790" y="71"/>
                  </a:lnTo>
                  <a:lnTo>
                    <a:pt x="756" y="73"/>
                  </a:lnTo>
                  <a:lnTo>
                    <a:pt x="722" y="76"/>
                  </a:lnTo>
                  <a:lnTo>
                    <a:pt x="688" y="78"/>
                  </a:lnTo>
                  <a:lnTo>
                    <a:pt x="654" y="81"/>
                  </a:lnTo>
                  <a:lnTo>
                    <a:pt x="619" y="81"/>
                  </a:lnTo>
                  <a:lnTo>
                    <a:pt x="583" y="83"/>
                  </a:lnTo>
                  <a:lnTo>
                    <a:pt x="539" y="88"/>
                  </a:lnTo>
                  <a:lnTo>
                    <a:pt x="495" y="93"/>
                  </a:lnTo>
                  <a:lnTo>
                    <a:pt x="451" y="103"/>
                  </a:lnTo>
                  <a:lnTo>
                    <a:pt x="407" y="112"/>
                  </a:lnTo>
                  <a:lnTo>
                    <a:pt x="363" y="122"/>
                  </a:lnTo>
                  <a:lnTo>
                    <a:pt x="319" y="134"/>
                  </a:lnTo>
                  <a:lnTo>
                    <a:pt x="273" y="144"/>
                  </a:lnTo>
                  <a:lnTo>
                    <a:pt x="229" y="154"/>
                  </a:lnTo>
                  <a:lnTo>
                    <a:pt x="192" y="161"/>
                  </a:lnTo>
                  <a:lnTo>
                    <a:pt x="158" y="174"/>
                  </a:lnTo>
                  <a:lnTo>
                    <a:pt x="126" y="188"/>
                  </a:lnTo>
                  <a:lnTo>
                    <a:pt x="100" y="210"/>
                  </a:lnTo>
                  <a:lnTo>
                    <a:pt x="75" y="232"/>
                  </a:lnTo>
                  <a:lnTo>
                    <a:pt x="53" y="259"/>
                  </a:lnTo>
                  <a:lnTo>
                    <a:pt x="36" y="288"/>
                  </a:lnTo>
                  <a:lnTo>
                    <a:pt x="26" y="322"/>
                  </a:lnTo>
                  <a:lnTo>
                    <a:pt x="14" y="342"/>
                  </a:lnTo>
                  <a:lnTo>
                    <a:pt x="12" y="352"/>
                  </a:lnTo>
                  <a:lnTo>
                    <a:pt x="9" y="362"/>
                  </a:lnTo>
                  <a:lnTo>
                    <a:pt x="9" y="371"/>
                  </a:lnTo>
                  <a:lnTo>
                    <a:pt x="12" y="381"/>
                  </a:lnTo>
                  <a:lnTo>
                    <a:pt x="14" y="388"/>
                  </a:lnTo>
                  <a:lnTo>
                    <a:pt x="19" y="398"/>
                  </a:lnTo>
                  <a:lnTo>
                    <a:pt x="26" y="405"/>
                  </a:lnTo>
                  <a:lnTo>
                    <a:pt x="34" y="410"/>
                  </a:lnTo>
                  <a:lnTo>
                    <a:pt x="39" y="413"/>
                  </a:lnTo>
                  <a:lnTo>
                    <a:pt x="43" y="415"/>
                  </a:lnTo>
                  <a:lnTo>
                    <a:pt x="46" y="418"/>
                  </a:lnTo>
                  <a:lnTo>
                    <a:pt x="51" y="420"/>
                  </a:lnTo>
                  <a:lnTo>
                    <a:pt x="56" y="423"/>
                  </a:lnTo>
                  <a:lnTo>
                    <a:pt x="61" y="423"/>
                  </a:lnTo>
                  <a:lnTo>
                    <a:pt x="63" y="423"/>
                  </a:lnTo>
                  <a:lnTo>
                    <a:pt x="68" y="423"/>
                  </a:lnTo>
                  <a:lnTo>
                    <a:pt x="73" y="423"/>
                  </a:lnTo>
                  <a:lnTo>
                    <a:pt x="95" y="420"/>
                  </a:lnTo>
                  <a:lnTo>
                    <a:pt x="114" y="410"/>
                  </a:lnTo>
                  <a:lnTo>
                    <a:pt x="136" y="398"/>
                  </a:lnTo>
                  <a:lnTo>
                    <a:pt x="156" y="386"/>
                  </a:lnTo>
                  <a:lnTo>
                    <a:pt x="175" y="374"/>
                  </a:lnTo>
                  <a:lnTo>
                    <a:pt x="195" y="359"/>
                  </a:lnTo>
                  <a:lnTo>
                    <a:pt x="214" y="347"/>
                  </a:lnTo>
                  <a:lnTo>
                    <a:pt x="231" y="332"/>
                  </a:lnTo>
                  <a:lnTo>
                    <a:pt x="251" y="318"/>
                  </a:lnTo>
                  <a:lnTo>
                    <a:pt x="248" y="320"/>
                  </a:lnTo>
                  <a:lnTo>
                    <a:pt x="256" y="318"/>
                  </a:lnTo>
                  <a:lnTo>
                    <a:pt x="261" y="313"/>
                  </a:lnTo>
                  <a:lnTo>
                    <a:pt x="268" y="308"/>
                  </a:lnTo>
                  <a:lnTo>
                    <a:pt x="273" y="300"/>
                  </a:lnTo>
                  <a:lnTo>
                    <a:pt x="275" y="296"/>
                  </a:lnTo>
                  <a:lnTo>
                    <a:pt x="278" y="288"/>
                  </a:lnTo>
                  <a:lnTo>
                    <a:pt x="278" y="281"/>
                  </a:lnTo>
                  <a:lnTo>
                    <a:pt x="278" y="274"/>
                  </a:lnTo>
                  <a:lnTo>
                    <a:pt x="278" y="261"/>
                  </a:lnTo>
                  <a:lnTo>
                    <a:pt x="273" y="254"/>
                  </a:lnTo>
                  <a:lnTo>
                    <a:pt x="268" y="244"/>
                  </a:lnTo>
                  <a:lnTo>
                    <a:pt x="261" y="237"/>
                  </a:lnTo>
                  <a:lnTo>
                    <a:pt x="253" y="232"/>
                  </a:lnTo>
                  <a:lnTo>
                    <a:pt x="246" y="227"/>
                  </a:lnTo>
                  <a:lnTo>
                    <a:pt x="236" y="225"/>
                  </a:lnTo>
                  <a:lnTo>
                    <a:pt x="226" y="225"/>
                  </a:lnTo>
                  <a:lnTo>
                    <a:pt x="200" y="227"/>
                  </a:lnTo>
                  <a:lnTo>
                    <a:pt x="192" y="227"/>
                  </a:lnTo>
                  <a:lnTo>
                    <a:pt x="185" y="227"/>
                  </a:lnTo>
                  <a:lnTo>
                    <a:pt x="178" y="227"/>
                  </a:lnTo>
                  <a:lnTo>
                    <a:pt x="170" y="230"/>
                  </a:lnTo>
                  <a:lnTo>
                    <a:pt x="163" y="232"/>
                  </a:lnTo>
                  <a:lnTo>
                    <a:pt x="156" y="232"/>
                  </a:lnTo>
                  <a:lnTo>
                    <a:pt x="146" y="235"/>
                  </a:lnTo>
                  <a:lnTo>
                    <a:pt x="141" y="235"/>
                  </a:lnTo>
                  <a:lnTo>
                    <a:pt x="124" y="237"/>
                  </a:lnTo>
                  <a:lnTo>
                    <a:pt x="114" y="237"/>
                  </a:lnTo>
                  <a:lnTo>
                    <a:pt x="107" y="239"/>
                  </a:lnTo>
                  <a:lnTo>
                    <a:pt x="100" y="244"/>
                  </a:lnTo>
                  <a:lnTo>
                    <a:pt x="92" y="252"/>
                  </a:lnTo>
                  <a:lnTo>
                    <a:pt x="87" y="259"/>
                  </a:lnTo>
                  <a:lnTo>
                    <a:pt x="82" y="266"/>
                  </a:lnTo>
                  <a:lnTo>
                    <a:pt x="80" y="276"/>
                  </a:lnTo>
                  <a:lnTo>
                    <a:pt x="80" y="286"/>
                  </a:lnTo>
                  <a:lnTo>
                    <a:pt x="80" y="296"/>
                  </a:lnTo>
                  <a:lnTo>
                    <a:pt x="82" y="305"/>
                  </a:lnTo>
                  <a:lnTo>
                    <a:pt x="87" y="313"/>
                  </a:lnTo>
                  <a:lnTo>
                    <a:pt x="95" y="320"/>
                  </a:lnTo>
                  <a:lnTo>
                    <a:pt x="102" y="327"/>
                  </a:lnTo>
                  <a:lnTo>
                    <a:pt x="109" y="332"/>
                  </a:lnTo>
                  <a:lnTo>
                    <a:pt x="119" y="335"/>
                  </a:lnTo>
                  <a:lnTo>
                    <a:pt x="131" y="337"/>
                  </a:lnTo>
                  <a:lnTo>
                    <a:pt x="146" y="340"/>
                  </a:lnTo>
                  <a:lnTo>
                    <a:pt x="165" y="340"/>
                  </a:lnTo>
                  <a:lnTo>
                    <a:pt x="187" y="340"/>
                  </a:lnTo>
                  <a:lnTo>
                    <a:pt x="207" y="340"/>
                  </a:lnTo>
                  <a:lnTo>
                    <a:pt x="229" y="340"/>
                  </a:lnTo>
                  <a:lnTo>
                    <a:pt x="248" y="340"/>
                  </a:lnTo>
                  <a:lnTo>
                    <a:pt x="270" y="340"/>
                  </a:lnTo>
                  <a:lnTo>
                    <a:pt x="290" y="337"/>
                  </a:lnTo>
                  <a:lnTo>
                    <a:pt x="312" y="337"/>
                  </a:lnTo>
                  <a:lnTo>
                    <a:pt x="370" y="330"/>
                  </a:lnTo>
                  <a:lnTo>
                    <a:pt x="429" y="325"/>
                  </a:lnTo>
                  <a:lnTo>
                    <a:pt x="488" y="322"/>
                  </a:lnTo>
                  <a:lnTo>
                    <a:pt x="546" y="320"/>
                  </a:lnTo>
                  <a:lnTo>
                    <a:pt x="605" y="315"/>
                  </a:lnTo>
                  <a:lnTo>
                    <a:pt x="663" y="313"/>
                  </a:lnTo>
                  <a:lnTo>
                    <a:pt x="722" y="308"/>
                  </a:lnTo>
                  <a:lnTo>
                    <a:pt x="783" y="300"/>
                  </a:lnTo>
                  <a:lnTo>
                    <a:pt x="837" y="293"/>
                  </a:lnTo>
                  <a:lnTo>
                    <a:pt x="890" y="286"/>
                  </a:lnTo>
                  <a:lnTo>
                    <a:pt x="944" y="278"/>
                  </a:lnTo>
                  <a:lnTo>
                    <a:pt x="998" y="271"/>
                  </a:lnTo>
                  <a:lnTo>
                    <a:pt x="1049" y="264"/>
                  </a:lnTo>
                  <a:lnTo>
                    <a:pt x="1103" y="259"/>
                  </a:lnTo>
                  <a:lnTo>
                    <a:pt x="1154" y="252"/>
                  </a:lnTo>
                  <a:lnTo>
                    <a:pt x="1210" y="247"/>
                  </a:lnTo>
                  <a:lnTo>
                    <a:pt x="1249" y="244"/>
                  </a:lnTo>
                  <a:lnTo>
                    <a:pt x="1288" y="242"/>
                  </a:lnTo>
                  <a:lnTo>
                    <a:pt x="1327" y="239"/>
                  </a:lnTo>
                  <a:lnTo>
                    <a:pt x="1366" y="237"/>
                  </a:lnTo>
                  <a:lnTo>
                    <a:pt x="1405" y="235"/>
                  </a:lnTo>
                  <a:lnTo>
                    <a:pt x="1444" y="235"/>
                  </a:lnTo>
                  <a:lnTo>
                    <a:pt x="1483" y="232"/>
                  </a:lnTo>
                  <a:lnTo>
                    <a:pt x="1525" y="230"/>
                  </a:lnTo>
                  <a:lnTo>
                    <a:pt x="1539" y="227"/>
                  </a:lnTo>
                  <a:lnTo>
                    <a:pt x="1547" y="225"/>
                  </a:lnTo>
                  <a:lnTo>
                    <a:pt x="1556" y="222"/>
                  </a:lnTo>
                  <a:lnTo>
                    <a:pt x="1561" y="220"/>
                  </a:lnTo>
                  <a:lnTo>
                    <a:pt x="1569" y="215"/>
                  </a:lnTo>
                  <a:lnTo>
                    <a:pt x="1573" y="208"/>
                  </a:lnTo>
                  <a:lnTo>
                    <a:pt x="1578" y="203"/>
                  </a:lnTo>
                  <a:lnTo>
                    <a:pt x="1581" y="195"/>
                  </a:lnTo>
                  <a:lnTo>
                    <a:pt x="1586" y="188"/>
                  </a:lnTo>
                  <a:lnTo>
                    <a:pt x="1588" y="183"/>
                  </a:lnTo>
                  <a:lnTo>
                    <a:pt x="1588" y="174"/>
                  </a:lnTo>
                  <a:lnTo>
                    <a:pt x="1588" y="164"/>
                  </a:lnTo>
                  <a:lnTo>
                    <a:pt x="1586" y="154"/>
                  </a:lnTo>
                  <a:lnTo>
                    <a:pt x="1581" y="147"/>
                  </a:lnTo>
                  <a:lnTo>
                    <a:pt x="1576" y="137"/>
                  </a:lnTo>
                  <a:lnTo>
                    <a:pt x="1571" y="132"/>
                  </a:lnTo>
                  <a:lnTo>
                    <a:pt x="1564" y="125"/>
                  </a:lnTo>
                  <a:lnTo>
                    <a:pt x="1554" y="122"/>
                  </a:lnTo>
                  <a:lnTo>
                    <a:pt x="1527" y="115"/>
                  </a:lnTo>
                  <a:lnTo>
                    <a:pt x="1508" y="110"/>
                  </a:lnTo>
                  <a:lnTo>
                    <a:pt x="1488" y="108"/>
                  </a:lnTo>
                  <a:lnTo>
                    <a:pt x="1469" y="105"/>
                  </a:lnTo>
                  <a:lnTo>
                    <a:pt x="1449" y="103"/>
                  </a:lnTo>
                  <a:lnTo>
                    <a:pt x="1432" y="103"/>
                  </a:lnTo>
                  <a:lnTo>
                    <a:pt x="1412" y="103"/>
                  </a:lnTo>
                  <a:lnTo>
                    <a:pt x="1393" y="105"/>
                  </a:lnTo>
                  <a:lnTo>
                    <a:pt x="1376" y="112"/>
                  </a:lnTo>
                  <a:lnTo>
                    <a:pt x="1359" y="117"/>
                  </a:lnTo>
                  <a:lnTo>
                    <a:pt x="1410" y="200"/>
                  </a:lnTo>
                  <a:lnTo>
                    <a:pt x="1427" y="186"/>
                  </a:lnTo>
                  <a:lnTo>
                    <a:pt x="1429" y="181"/>
                  </a:lnTo>
                  <a:lnTo>
                    <a:pt x="1434" y="178"/>
                  </a:lnTo>
                  <a:lnTo>
                    <a:pt x="1437" y="174"/>
                  </a:lnTo>
                  <a:lnTo>
                    <a:pt x="1442" y="174"/>
                  </a:lnTo>
                  <a:lnTo>
                    <a:pt x="1444" y="171"/>
                  </a:lnTo>
                  <a:lnTo>
                    <a:pt x="1449" y="169"/>
                  </a:lnTo>
                  <a:lnTo>
                    <a:pt x="1451" y="166"/>
                  </a:lnTo>
                  <a:lnTo>
                    <a:pt x="1456" y="164"/>
                  </a:lnTo>
                  <a:lnTo>
                    <a:pt x="1469" y="159"/>
                  </a:lnTo>
                  <a:lnTo>
                    <a:pt x="1403" y="142"/>
                  </a:lnTo>
                  <a:lnTo>
                    <a:pt x="1400" y="125"/>
                  </a:lnTo>
                  <a:lnTo>
                    <a:pt x="1403" y="137"/>
                  </a:lnTo>
                  <a:lnTo>
                    <a:pt x="1403" y="149"/>
                  </a:lnTo>
                  <a:lnTo>
                    <a:pt x="1403" y="164"/>
                  </a:lnTo>
                  <a:lnTo>
                    <a:pt x="1405" y="176"/>
                  </a:lnTo>
                  <a:lnTo>
                    <a:pt x="1408" y="188"/>
                  </a:lnTo>
                  <a:lnTo>
                    <a:pt x="1412" y="200"/>
                  </a:lnTo>
                  <a:lnTo>
                    <a:pt x="1415" y="213"/>
                  </a:lnTo>
                  <a:lnTo>
                    <a:pt x="1422" y="225"/>
                  </a:lnTo>
                  <a:lnTo>
                    <a:pt x="1425" y="230"/>
                  </a:lnTo>
                  <a:lnTo>
                    <a:pt x="1427" y="235"/>
                  </a:lnTo>
                  <a:lnTo>
                    <a:pt x="1429" y="242"/>
                  </a:lnTo>
                  <a:lnTo>
                    <a:pt x="1434" y="247"/>
                  </a:lnTo>
                  <a:lnTo>
                    <a:pt x="1439" y="249"/>
                  </a:lnTo>
                  <a:lnTo>
                    <a:pt x="1444" y="254"/>
                  </a:lnTo>
                  <a:lnTo>
                    <a:pt x="1451" y="257"/>
                  </a:lnTo>
                  <a:lnTo>
                    <a:pt x="1456" y="259"/>
                  </a:lnTo>
                  <a:lnTo>
                    <a:pt x="1464" y="259"/>
                  </a:lnTo>
                  <a:lnTo>
                    <a:pt x="1478" y="264"/>
                  </a:lnTo>
                  <a:lnTo>
                    <a:pt x="1483" y="264"/>
                  </a:lnTo>
                  <a:lnTo>
                    <a:pt x="1486" y="264"/>
                  </a:lnTo>
                  <a:lnTo>
                    <a:pt x="1495" y="264"/>
                  </a:lnTo>
                  <a:lnTo>
                    <a:pt x="1459" y="247"/>
                  </a:lnTo>
                  <a:lnTo>
                    <a:pt x="1466" y="257"/>
                  </a:lnTo>
                  <a:lnTo>
                    <a:pt x="1451" y="222"/>
                  </a:lnTo>
                  <a:lnTo>
                    <a:pt x="1451" y="232"/>
                  </a:lnTo>
                  <a:lnTo>
                    <a:pt x="1459" y="208"/>
                  </a:lnTo>
                  <a:lnTo>
                    <a:pt x="1454" y="217"/>
                  </a:lnTo>
                  <a:lnTo>
                    <a:pt x="1483" y="193"/>
                  </a:lnTo>
                  <a:lnTo>
                    <a:pt x="1466" y="200"/>
                  </a:lnTo>
                  <a:lnTo>
                    <a:pt x="1410" y="203"/>
                  </a:lnTo>
                  <a:lnTo>
                    <a:pt x="1354" y="210"/>
                  </a:lnTo>
                  <a:lnTo>
                    <a:pt x="1300" y="220"/>
                  </a:lnTo>
                  <a:lnTo>
                    <a:pt x="1246" y="230"/>
                  </a:lnTo>
                  <a:lnTo>
                    <a:pt x="1190" y="237"/>
                  </a:lnTo>
                  <a:lnTo>
                    <a:pt x="1134" y="247"/>
                  </a:lnTo>
                  <a:lnTo>
                    <a:pt x="1078" y="252"/>
                  </a:lnTo>
                  <a:lnTo>
                    <a:pt x="1022" y="254"/>
                  </a:lnTo>
                  <a:lnTo>
                    <a:pt x="963" y="257"/>
                  </a:lnTo>
                  <a:lnTo>
                    <a:pt x="905" y="261"/>
                  </a:lnTo>
                  <a:lnTo>
                    <a:pt x="849" y="269"/>
                  </a:lnTo>
                  <a:lnTo>
                    <a:pt x="790" y="276"/>
                  </a:lnTo>
                  <a:lnTo>
                    <a:pt x="732" y="283"/>
                  </a:lnTo>
                  <a:lnTo>
                    <a:pt x="675" y="291"/>
                  </a:lnTo>
                  <a:lnTo>
                    <a:pt x="617" y="296"/>
                  </a:lnTo>
                  <a:lnTo>
                    <a:pt x="558" y="300"/>
                  </a:lnTo>
                  <a:lnTo>
                    <a:pt x="522" y="300"/>
                  </a:lnTo>
                  <a:lnTo>
                    <a:pt x="485" y="303"/>
                  </a:lnTo>
                  <a:lnTo>
                    <a:pt x="449" y="303"/>
                  </a:lnTo>
                  <a:lnTo>
                    <a:pt x="412" y="303"/>
                  </a:lnTo>
                  <a:lnTo>
                    <a:pt x="373" y="303"/>
                  </a:lnTo>
                  <a:lnTo>
                    <a:pt x="336" y="305"/>
                  </a:lnTo>
                  <a:lnTo>
                    <a:pt x="297" y="305"/>
                  </a:lnTo>
                  <a:lnTo>
                    <a:pt x="261" y="310"/>
                  </a:lnTo>
                  <a:lnTo>
                    <a:pt x="231" y="315"/>
                  </a:lnTo>
                  <a:lnTo>
                    <a:pt x="207" y="322"/>
                  </a:lnTo>
                  <a:lnTo>
                    <a:pt x="180" y="332"/>
                  </a:lnTo>
                  <a:lnTo>
                    <a:pt x="153" y="342"/>
                  </a:lnTo>
                  <a:lnTo>
                    <a:pt x="129" y="354"/>
                  </a:lnTo>
                  <a:lnTo>
                    <a:pt x="102" y="366"/>
                  </a:lnTo>
                  <a:lnTo>
                    <a:pt x="78" y="376"/>
                  </a:lnTo>
                  <a:lnTo>
                    <a:pt x="51" y="386"/>
                  </a:lnTo>
                  <a:lnTo>
                    <a:pt x="34" y="391"/>
                  </a:lnTo>
                  <a:lnTo>
                    <a:pt x="26" y="393"/>
                  </a:lnTo>
                  <a:lnTo>
                    <a:pt x="21" y="398"/>
                  </a:lnTo>
                  <a:lnTo>
                    <a:pt x="17" y="401"/>
                  </a:lnTo>
                  <a:lnTo>
                    <a:pt x="12" y="408"/>
                  </a:lnTo>
                  <a:lnTo>
                    <a:pt x="7" y="413"/>
                  </a:lnTo>
                  <a:lnTo>
                    <a:pt x="4" y="420"/>
                  </a:lnTo>
                  <a:lnTo>
                    <a:pt x="2" y="425"/>
                  </a:lnTo>
                  <a:lnTo>
                    <a:pt x="2" y="435"/>
                  </a:lnTo>
                  <a:lnTo>
                    <a:pt x="0" y="445"/>
                  </a:lnTo>
                  <a:lnTo>
                    <a:pt x="2" y="454"/>
                  </a:lnTo>
                  <a:lnTo>
                    <a:pt x="4" y="462"/>
                  </a:lnTo>
                  <a:lnTo>
                    <a:pt x="9" y="471"/>
                  </a:lnTo>
                  <a:lnTo>
                    <a:pt x="17" y="476"/>
                  </a:lnTo>
                  <a:lnTo>
                    <a:pt x="26" y="484"/>
                  </a:lnTo>
                  <a:lnTo>
                    <a:pt x="34" y="486"/>
                  </a:lnTo>
                  <a:lnTo>
                    <a:pt x="43" y="491"/>
                  </a:lnTo>
                  <a:lnTo>
                    <a:pt x="61" y="493"/>
                  </a:lnTo>
                  <a:lnTo>
                    <a:pt x="100" y="493"/>
                  </a:lnTo>
                  <a:lnTo>
                    <a:pt x="139" y="493"/>
                  </a:lnTo>
                  <a:lnTo>
                    <a:pt x="178" y="491"/>
                  </a:lnTo>
                  <a:lnTo>
                    <a:pt x="217" y="486"/>
                  </a:lnTo>
                  <a:lnTo>
                    <a:pt x="256" y="484"/>
                  </a:lnTo>
                  <a:lnTo>
                    <a:pt x="295" y="479"/>
                  </a:lnTo>
                  <a:lnTo>
                    <a:pt x="334" y="474"/>
                  </a:lnTo>
                  <a:lnTo>
                    <a:pt x="373" y="471"/>
                  </a:lnTo>
                  <a:lnTo>
                    <a:pt x="424" y="466"/>
                  </a:lnTo>
                  <a:lnTo>
                    <a:pt x="478" y="464"/>
                  </a:lnTo>
                  <a:lnTo>
                    <a:pt x="531" y="462"/>
                  </a:lnTo>
                  <a:lnTo>
                    <a:pt x="585" y="462"/>
                  </a:lnTo>
                  <a:lnTo>
                    <a:pt x="639" y="459"/>
                  </a:lnTo>
                  <a:lnTo>
                    <a:pt x="693" y="459"/>
                  </a:lnTo>
                  <a:lnTo>
                    <a:pt x="746" y="457"/>
                  </a:lnTo>
                  <a:lnTo>
                    <a:pt x="800" y="454"/>
                  </a:lnTo>
                  <a:lnTo>
                    <a:pt x="846" y="452"/>
                  </a:lnTo>
                  <a:lnTo>
                    <a:pt x="890" y="449"/>
                  </a:lnTo>
                  <a:lnTo>
                    <a:pt x="934" y="449"/>
                  </a:lnTo>
                  <a:lnTo>
                    <a:pt x="980" y="447"/>
                  </a:lnTo>
                  <a:lnTo>
                    <a:pt x="1024" y="445"/>
                  </a:lnTo>
                  <a:lnTo>
                    <a:pt x="1071" y="440"/>
                  </a:lnTo>
                  <a:lnTo>
                    <a:pt x="1115" y="435"/>
                  </a:lnTo>
                  <a:lnTo>
                    <a:pt x="1161" y="432"/>
                  </a:lnTo>
                  <a:lnTo>
                    <a:pt x="1207" y="425"/>
                  </a:lnTo>
                  <a:lnTo>
                    <a:pt x="1256" y="423"/>
                  </a:lnTo>
                  <a:lnTo>
                    <a:pt x="1305" y="418"/>
                  </a:lnTo>
                  <a:lnTo>
                    <a:pt x="1351" y="415"/>
                  </a:lnTo>
                  <a:lnTo>
                    <a:pt x="1400" y="410"/>
                  </a:lnTo>
                  <a:lnTo>
                    <a:pt x="1449" y="410"/>
                  </a:lnTo>
                  <a:lnTo>
                    <a:pt x="1495" y="410"/>
                  </a:lnTo>
                  <a:lnTo>
                    <a:pt x="1544" y="410"/>
                  </a:lnTo>
                  <a:lnTo>
                    <a:pt x="1554" y="410"/>
                  </a:lnTo>
                  <a:lnTo>
                    <a:pt x="1510" y="337"/>
                  </a:lnTo>
                  <a:lnTo>
                    <a:pt x="1505" y="349"/>
                  </a:lnTo>
                  <a:lnTo>
                    <a:pt x="1525" y="327"/>
                  </a:lnTo>
                  <a:lnTo>
                    <a:pt x="1517" y="330"/>
                  </a:lnTo>
                  <a:lnTo>
                    <a:pt x="1444" y="357"/>
                  </a:lnTo>
                  <a:lnTo>
                    <a:pt x="1368" y="376"/>
                  </a:lnTo>
                  <a:lnTo>
                    <a:pt x="1293" y="391"/>
                  </a:lnTo>
                  <a:lnTo>
                    <a:pt x="1217" y="398"/>
                  </a:lnTo>
                  <a:lnTo>
                    <a:pt x="1139" y="403"/>
                  </a:lnTo>
                  <a:lnTo>
                    <a:pt x="1063" y="408"/>
                  </a:lnTo>
                  <a:lnTo>
                    <a:pt x="985" y="413"/>
                  </a:lnTo>
                  <a:lnTo>
                    <a:pt x="910" y="420"/>
                  </a:lnTo>
                  <a:lnTo>
                    <a:pt x="824" y="425"/>
                  </a:lnTo>
                  <a:lnTo>
                    <a:pt x="741" y="432"/>
                  </a:lnTo>
                  <a:lnTo>
                    <a:pt x="658" y="437"/>
                  </a:lnTo>
                  <a:lnTo>
                    <a:pt x="575" y="442"/>
                  </a:lnTo>
                  <a:lnTo>
                    <a:pt x="492" y="445"/>
                  </a:lnTo>
                  <a:lnTo>
                    <a:pt x="409" y="449"/>
                  </a:lnTo>
                  <a:lnTo>
                    <a:pt x="327" y="452"/>
                  </a:lnTo>
                  <a:lnTo>
                    <a:pt x="244" y="459"/>
                  </a:lnTo>
                  <a:lnTo>
                    <a:pt x="234" y="459"/>
                  </a:lnTo>
                  <a:lnTo>
                    <a:pt x="224" y="462"/>
                  </a:lnTo>
                  <a:lnTo>
                    <a:pt x="214" y="462"/>
                  </a:lnTo>
                  <a:lnTo>
                    <a:pt x="207" y="464"/>
                  </a:lnTo>
                  <a:lnTo>
                    <a:pt x="197" y="464"/>
                  </a:lnTo>
                  <a:lnTo>
                    <a:pt x="187" y="466"/>
                  </a:lnTo>
                  <a:lnTo>
                    <a:pt x="178" y="469"/>
                  </a:lnTo>
                  <a:lnTo>
                    <a:pt x="170" y="471"/>
                  </a:lnTo>
                  <a:lnTo>
                    <a:pt x="195" y="474"/>
                  </a:lnTo>
                  <a:lnTo>
                    <a:pt x="222" y="532"/>
                  </a:lnTo>
                  <a:lnTo>
                    <a:pt x="219" y="525"/>
                  </a:lnTo>
                  <a:lnTo>
                    <a:pt x="217" y="518"/>
                  </a:lnTo>
                  <a:lnTo>
                    <a:pt x="214" y="510"/>
                  </a:lnTo>
                  <a:lnTo>
                    <a:pt x="212" y="503"/>
                  </a:lnTo>
                  <a:lnTo>
                    <a:pt x="209" y="493"/>
                  </a:lnTo>
                  <a:lnTo>
                    <a:pt x="207" y="486"/>
                  </a:lnTo>
                  <a:lnTo>
                    <a:pt x="205" y="479"/>
                  </a:lnTo>
                  <a:lnTo>
                    <a:pt x="205" y="471"/>
                  </a:lnTo>
                  <a:lnTo>
                    <a:pt x="224" y="508"/>
                  </a:lnTo>
                  <a:lnTo>
                    <a:pt x="224" y="503"/>
                  </a:lnTo>
                  <a:lnTo>
                    <a:pt x="224" y="501"/>
                  </a:lnTo>
                  <a:lnTo>
                    <a:pt x="224" y="496"/>
                  </a:lnTo>
                  <a:lnTo>
                    <a:pt x="224" y="493"/>
                  </a:lnTo>
                  <a:lnTo>
                    <a:pt x="222" y="486"/>
                  </a:lnTo>
                  <a:lnTo>
                    <a:pt x="219" y="479"/>
                  </a:lnTo>
                  <a:lnTo>
                    <a:pt x="212" y="471"/>
                  </a:lnTo>
                  <a:lnTo>
                    <a:pt x="205" y="464"/>
                  </a:lnTo>
                  <a:lnTo>
                    <a:pt x="197" y="459"/>
                  </a:lnTo>
                  <a:lnTo>
                    <a:pt x="187" y="454"/>
                  </a:lnTo>
                  <a:lnTo>
                    <a:pt x="178" y="452"/>
                  </a:lnTo>
                  <a:lnTo>
                    <a:pt x="168" y="452"/>
                  </a:lnTo>
                  <a:lnTo>
                    <a:pt x="158" y="454"/>
                  </a:lnTo>
                  <a:lnTo>
                    <a:pt x="151" y="459"/>
                  </a:lnTo>
                  <a:lnTo>
                    <a:pt x="136" y="466"/>
                  </a:lnTo>
                  <a:lnTo>
                    <a:pt x="131" y="469"/>
                  </a:lnTo>
                  <a:lnTo>
                    <a:pt x="126" y="471"/>
                  </a:lnTo>
                  <a:lnTo>
                    <a:pt x="124" y="474"/>
                  </a:lnTo>
                  <a:lnTo>
                    <a:pt x="119" y="474"/>
                  </a:lnTo>
                  <a:lnTo>
                    <a:pt x="122" y="474"/>
                  </a:lnTo>
                  <a:lnTo>
                    <a:pt x="112" y="476"/>
                  </a:lnTo>
                  <a:lnTo>
                    <a:pt x="104" y="481"/>
                  </a:lnTo>
                  <a:lnTo>
                    <a:pt x="97" y="486"/>
                  </a:lnTo>
                  <a:lnTo>
                    <a:pt x="92" y="493"/>
                  </a:lnTo>
                  <a:lnTo>
                    <a:pt x="87" y="503"/>
                  </a:lnTo>
                  <a:lnTo>
                    <a:pt x="85" y="510"/>
                  </a:lnTo>
                  <a:lnTo>
                    <a:pt x="85" y="520"/>
                  </a:lnTo>
                  <a:lnTo>
                    <a:pt x="85" y="530"/>
                  </a:lnTo>
                  <a:lnTo>
                    <a:pt x="87" y="547"/>
                  </a:lnTo>
                  <a:lnTo>
                    <a:pt x="92" y="559"/>
                  </a:lnTo>
                  <a:lnTo>
                    <a:pt x="97" y="571"/>
                  </a:lnTo>
                  <a:lnTo>
                    <a:pt x="102" y="584"/>
                  </a:lnTo>
                  <a:lnTo>
                    <a:pt x="109" y="596"/>
                  </a:lnTo>
                  <a:lnTo>
                    <a:pt x="114" y="608"/>
                  </a:lnTo>
                  <a:lnTo>
                    <a:pt x="122" y="618"/>
                  </a:lnTo>
                  <a:lnTo>
                    <a:pt x="126" y="630"/>
                  </a:lnTo>
                  <a:lnTo>
                    <a:pt x="131" y="645"/>
                  </a:lnTo>
                  <a:lnTo>
                    <a:pt x="136" y="672"/>
                  </a:lnTo>
                  <a:lnTo>
                    <a:pt x="139" y="701"/>
                  </a:lnTo>
                  <a:lnTo>
                    <a:pt x="136" y="730"/>
                  </a:lnTo>
                  <a:lnTo>
                    <a:pt x="134" y="759"/>
                  </a:lnTo>
                  <a:lnTo>
                    <a:pt x="129" y="789"/>
                  </a:lnTo>
                  <a:lnTo>
                    <a:pt x="126" y="818"/>
                  </a:lnTo>
                  <a:lnTo>
                    <a:pt x="124" y="847"/>
                  </a:lnTo>
                  <a:lnTo>
                    <a:pt x="124" y="877"/>
                  </a:lnTo>
                  <a:lnTo>
                    <a:pt x="126" y="889"/>
                  </a:lnTo>
                  <a:lnTo>
                    <a:pt x="126" y="901"/>
                  </a:lnTo>
                  <a:lnTo>
                    <a:pt x="129" y="911"/>
                  </a:lnTo>
                  <a:lnTo>
                    <a:pt x="129" y="923"/>
                  </a:lnTo>
                  <a:lnTo>
                    <a:pt x="131" y="935"/>
                  </a:lnTo>
                  <a:lnTo>
                    <a:pt x="131" y="947"/>
                  </a:lnTo>
                  <a:lnTo>
                    <a:pt x="131" y="960"/>
                  </a:lnTo>
                  <a:lnTo>
                    <a:pt x="131" y="972"/>
                  </a:lnTo>
                  <a:lnTo>
                    <a:pt x="131" y="989"/>
                  </a:lnTo>
                  <a:lnTo>
                    <a:pt x="131" y="996"/>
                  </a:lnTo>
                  <a:lnTo>
                    <a:pt x="134" y="1006"/>
                  </a:lnTo>
                  <a:lnTo>
                    <a:pt x="136" y="1011"/>
                  </a:lnTo>
                  <a:lnTo>
                    <a:pt x="141" y="1018"/>
                  </a:lnTo>
                  <a:lnTo>
                    <a:pt x="146" y="1023"/>
                  </a:lnTo>
                  <a:lnTo>
                    <a:pt x="153" y="1031"/>
                  </a:lnTo>
                  <a:lnTo>
                    <a:pt x="161" y="1033"/>
                  </a:lnTo>
                  <a:lnTo>
                    <a:pt x="170" y="1038"/>
                  </a:lnTo>
                  <a:lnTo>
                    <a:pt x="197" y="1040"/>
                  </a:lnTo>
                  <a:lnTo>
                    <a:pt x="236" y="1028"/>
                  </a:lnTo>
                  <a:lnTo>
                    <a:pt x="278" y="1018"/>
                  </a:lnTo>
                  <a:lnTo>
                    <a:pt x="317" y="1011"/>
                  </a:lnTo>
                  <a:lnTo>
                    <a:pt x="358" y="1006"/>
                  </a:lnTo>
                  <a:lnTo>
                    <a:pt x="397" y="1004"/>
                  </a:lnTo>
                  <a:lnTo>
                    <a:pt x="439" y="1004"/>
                  </a:lnTo>
                  <a:lnTo>
                    <a:pt x="480" y="1006"/>
                  </a:lnTo>
                  <a:lnTo>
                    <a:pt x="524" y="1009"/>
                  </a:lnTo>
                  <a:lnTo>
                    <a:pt x="583" y="1013"/>
                  </a:lnTo>
                  <a:lnTo>
                    <a:pt x="644" y="1016"/>
                  </a:lnTo>
                  <a:lnTo>
                    <a:pt x="702" y="1016"/>
                  </a:lnTo>
                  <a:lnTo>
                    <a:pt x="763" y="1013"/>
                  </a:lnTo>
                  <a:lnTo>
                    <a:pt x="822" y="1009"/>
                  </a:lnTo>
                  <a:lnTo>
                    <a:pt x="883" y="1004"/>
                  </a:lnTo>
                  <a:lnTo>
                    <a:pt x="944" y="996"/>
                  </a:lnTo>
                  <a:lnTo>
                    <a:pt x="1005" y="987"/>
                  </a:lnTo>
                  <a:lnTo>
                    <a:pt x="1068" y="979"/>
                  </a:lnTo>
                  <a:lnTo>
                    <a:pt x="1132" y="972"/>
                  </a:lnTo>
                  <a:lnTo>
                    <a:pt x="1195" y="967"/>
                  </a:lnTo>
                  <a:lnTo>
                    <a:pt x="1259" y="965"/>
                  </a:lnTo>
                  <a:lnTo>
                    <a:pt x="1320" y="957"/>
                  </a:lnTo>
                  <a:lnTo>
                    <a:pt x="1383" y="952"/>
                  </a:lnTo>
                  <a:lnTo>
                    <a:pt x="1444" y="945"/>
                  </a:lnTo>
                  <a:lnTo>
                    <a:pt x="1508" y="933"/>
                  </a:lnTo>
                  <a:lnTo>
                    <a:pt x="1517" y="935"/>
                  </a:lnTo>
                  <a:lnTo>
                    <a:pt x="1525" y="933"/>
                  </a:lnTo>
                  <a:lnTo>
                    <a:pt x="1532" y="928"/>
                  </a:lnTo>
                  <a:lnTo>
                    <a:pt x="1539" y="923"/>
                  </a:lnTo>
                  <a:lnTo>
                    <a:pt x="1547" y="918"/>
                  </a:lnTo>
                  <a:lnTo>
                    <a:pt x="1551" y="911"/>
                  </a:lnTo>
                  <a:lnTo>
                    <a:pt x="1554" y="904"/>
                  </a:lnTo>
                  <a:lnTo>
                    <a:pt x="1559" y="894"/>
                  </a:lnTo>
                  <a:lnTo>
                    <a:pt x="1559" y="886"/>
                  </a:lnTo>
                  <a:lnTo>
                    <a:pt x="1559" y="874"/>
                  </a:lnTo>
                  <a:lnTo>
                    <a:pt x="1556" y="864"/>
                  </a:lnTo>
                  <a:lnTo>
                    <a:pt x="1551" y="857"/>
                  </a:lnTo>
                  <a:lnTo>
                    <a:pt x="1544" y="850"/>
                  </a:lnTo>
                  <a:lnTo>
                    <a:pt x="1537" y="843"/>
                  </a:lnTo>
                  <a:lnTo>
                    <a:pt x="1530" y="838"/>
                  </a:lnTo>
                  <a:lnTo>
                    <a:pt x="1520" y="835"/>
                  </a:lnTo>
                  <a:lnTo>
                    <a:pt x="1510" y="835"/>
                  </a:lnTo>
                  <a:lnTo>
                    <a:pt x="1498" y="835"/>
                  </a:lnTo>
                  <a:lnTo>
                    <a:pt x="1539" y="857"/>
                  </a:lnTo>
                  <a:lnTo>
                    <a:pt x="1534" y="850"/>
                  </a:lnTo>
                  <a:lnTo>
                    <a:pt x="1542" y="877"/>
                  </a:lnTo>
                  <a:lnTo>
                    <a:pt x="1542" y="864"/>
                  </a:lnTo>
                  <a:lnTo>
                    <a:pt x="1539" y="821"/>
                  </a:lnTo>
                  <a:lnTo>
                    <a:pt x="1539" y="774"/>
                  </a:lnTo>
                  <a:lnTo>
                    <a:pt x="1542" y="730"/>
                  </a:lnTo>
                  <a:lnTo>
                    <a:pt x="1542" y="686"/>
                  </a:lnTo>
                  <a:lnTo>
                    <a:pt x="1542" y="640"/>
                  </a:lnTo>
                  <a:lnTo>
                    <a:pt x="1539" y="596"/>
                  </a:lnTo>
                  <a:lnTo>
                    <a:pt x="1532" y="550"/>
                  </a:lnTo>
                  <a:lnTo>
                    <a:pt x="1522" y="508"/>
                  </a:lnTo>
                  <a:lnTo>
                    <a:pt x="1522" y="484"/>
                  </a:lnTo>
                  <a:lnTo>
                    <a:pt x="1522" y="481"/>
                  </a:lnTo>
                  <a:lnTo>
                    <a:pt x="1522" y="479"/>
                  </a:lnTo>
                  <a:lnTo>
                    <a:pt x="1517" y="469"/>
                  </a:lnTo>
                  <a:lnTo>
                    <a:pt x="1515" y="462"/>
                  </a:lnTo>
                  <a:lnTo>
                    <a:pt x="1508" y="452"/>
                  </a:lnTo>
                  <a:lnTo>
                    <a:pt x="1500" y="447"/>
                  </a:lnTo>
                  <a:lnTo>
                    <a:pt x="1493" y="442"/>
                  </a:lnTo>
                  <a:lnTo>
                    <a:pt x="1483" y="437"/>
                  </a:lnTo>
                  <a:lnTo>
                    <a:pt x="1473" y="435"/>
                  </a:lnTo>
                  <a:lnTo>
                    <a:pt x="1464" y="437"/>
                  </a:lnTo>
                  <a:lnTo>
                    <a:pt x="1432" y="445"/>
                  </a:lnTo>
                  <a:lnTo>
                    <a:pt x="1398" y="452"/>
                  </a:lnTo>
                  <a:lnTo>
                    <a:pt x="1366" y="454"/>
                  </a:lnTo>
                  <a:lnTo>
                    <a:pt x="1332" y="459"/>
                  </a:lnTo>
                  <a:lnTo>
                    <a:pt x="1300" y="459"/>
                  </a:lnTo>
                  <a:lnTo>
                    <a:pt x="1266" y="462"/>
                  </a:lnTo>
                  <a:lnTo>
                    <a:pt x="1232" y="462"/>
                  </a:lnTo>
                  <a:lnTo>
                    <a:pt x="1198" y="464"/>
                  </a:lnTo>
                  <a:lnTo>
                    <a:pt x="1164" y="466"/>
                  </a:lnTo>
                  <a:lnTo>
                    <a:pt x="1124" y="469"/>
                  </a:lnTo>
                  <a:lnTo>
                    <a:pt x="1083" y="471"/>
                  </a:lnTo>
                  <a:lnTo>
                    <a:pt x="1044" y="471"/>
                  </a:lnTo>
                  <a:lnTo>
                    <a:pt x="1005" y="471"/>
                  </a:lnTo>
                  <a:lnTo>
                    <a:pt x="966" y="471"/>
                  </a:lnTo>
                  <a:lnTo>
                    <a:pt x="924" y="471"/>
                  </a:lnTo>
                  <a:lnTo>
                    <a:pt x="885" y="471"/>
                  </a:lnTo>
                  <a:lnTo>
                    <a:pt x="846" y="474"/>
                  </a:lnTo>
                  <a:lnTo>
                    <a:pt x="761" y="481"/>
                  </a:lnTo>
                  <a:lnTo>
                    <a:pt x="678" y="484"/>
                  </a:lnTo>
                  <a:lnTo>
                    <a:pt x="595" y="486"/>
                  </a:lnTo>
                  <a:lnTo>
                    <a:pt x="512" y="488"/>
                  </a:lnTo>
                  <a:lnTo>
                    <a:pt x="429" y="493"/>
                  </a:lnTo>
                  <a:lnTo>
                    <a:pt x="346" y="501"/>
                  </a:lnTo>
                  <a:lnTo>
                    <a:pt x="263" y="513"/>
                  </a:lnTo>
                  <a:lnTo>
                    <a:pt x="178" y="530"/>
                  </a:lnTo>
                  <a:lnTo>
                    <a:pt x="170" y="530"/>
                  </a:lnTo>
                  <a:lnTo>
                    <a:pt x="163" y="532"/>
                  </a:lnTo>
                  <a:lnTo>
                    <a:pt x="156" y="535"/>
                  </a:lnTo>
                  <a:lnTo>
                    <a:pt x="151" y="540"/>
                  </a:lnTo>
                  <a:lnTo>
                    <a:pt x="144" y="545"/>
                  </a:lnTo>
                  <a:lnTo>
                    <a:pt x="139" y="550"/>
                  </a:lnTo>
                  <a:lnTo>
                    <a:pt x="134" y="554"/>
                  </a:lnTo>
                  <a:lnTo>
                    <a:pt x="126" y="559"/>
                  </a:lnTo>
                  <a:lnTo>
                    <a:pt x="114" y="576"/>
                  </a:lnTo>
                  <a:lnTo>
                    <a:pt x="112" y="576"/>
                  </a:lnTo>
                  <a:lnTo>
                    <a:pt x="107" y="584"/>
                  </a:lnTo>
                  <a:lnTo>
                    <a:pt x="104" y="596"/>
                  </a:lnTo>
                  <a:lnTo>
                    <a:pt x="102" y="606"/>
                  </a:lnTo>
                  <a:lnTo>
                    <a:pt x="104" y="615"/>
                  </a:lnTo>
                  <a:lnTo>
                    <a:pt x="107" y="623"/>
                  </a:lnTo>
                  <a:lnTo>
                    <a:pt x="112" y="633"/>
                  </a:lnTo>
                  <a:lnTo>
                    <a:pt x="117" y="640"/>
                  </a:lnTo>
                  <a:lnTo>
                    <a:pt x="124" y="647"/>
                  </a:lnTo>
                  <a:lnTo>
                    <a:pt x="156" y="662"/>
                  </a:lnTo>
                  <a:lnTo>
                    <a:pt x="217" y="664"/>
                  </a:lnTo>
                  <a:lnTo>
                    <a:pt x="275" y="667"/>
                  </a:lnTo>
                  <a:lnTo>
                    <a:pt x="336" y="664"/>
                  </a:lnTo>
                  <a:lnTo>
                    <a:pt x="397" y="662"/>
                  </a:lnTo>
                  <a:lnTo>
                    <a:pt x="458" y="659"/>
                  </a:lnTo>
                  <a:lnTo>
                    <a:pt x="519" y="654"/>
                  </a:lnTo>
                  <a:lnTo>
                    <a:pt x="578" y="650"/>
                  </a:lnTo>
                  <a:lnTo>
                    <a:pt x="639" y="647"/>
                  </a:lnTo>
                  <a:lnTo>
                    <a:pt x="746" y="637"/>
                  </a:lnTo>
                  <a:lnTo>
                    <a:pt x="851" y="630"/>
                  </a:lnTo>
                  <a:lnTo>
                    <a:pt x="959" y="625"/>
                  </a:lnTo>
                  <a:lnTo>
                    <a:pt x="1063" y="623"/>
                  </a:lnTo>
                  <a:lnTo>
                    <a:pt x="1171" y="620"/>
                  </a:lnTo>
                  <a:lnTo>
                    <a:pt x="1276" y="623"/>
                  </a:lnTo>
                  <a:lnTo>
                    <a:pt x="1383" y="628"/>
                  </a:lnTo>
                  <a:lnTo>
                    <a:pt x="1488" y="633"/>
                  </a:lnTo>
                  <a:lnTo>
                    <a:pt x="1508" y="635"/>
                  </a:lnTo>
                  <a:lnTo>
                    <a:pt x="1473" y="547"/>
                  </a:lnTo>
                  <a:lnTo>
                    <a:pt x="1476" y="547"/>
                  </a:lnTo>
                  <a:lnTo>
                    <a:pt x="1398" y="554"/>
                  </a:lnTo>
                  <a:lnTo>
                    <a:pt x="1320" y="559"/>
                  </a:lnTo>
                  <a:lnTo>
                    <a:pt x="1242" y="562"/>
                  </a:lnTo>
                  <a:lnTo>
                    <a:pt x="1164" y="564"/>
                  </a:lnTo>
                  <a:lnTo>
                    <a:pt x="1085" y="564"/>
                  </a:lnTo>
                  <a:lnTo>
                    <a:pt x="1007" y="567"/>
                  </a:lnTo>
                  <a:lnTo>
                    <a:pt x="927" y="571"/>
                  </a:lnTo>
                  <a:lnTo>
                    <a:pt x="849" y="581"/>
                  </a:lnTo>
                  <a:lnTo>
                    <a:pt x="754" y="591"/>
                  </a:lnTo>
                  <a:lnTo>
                    <a:pt x="658" y="598"/>
                  </a:lnTo>
                  <a:lnTo>
                    <a:pt x="563" y="603"/>
                  </a:lnTo>
                  <a:lnTo>
                    <a:pt x="470" y="611"/>
                  </a:lnTo>
                  <a:lnTo>
                    <a:pt x="375" y="618"/>
                  </a:lnTo>
                  <a:lnTo>
                    <a:pt x="283" y="630"/>
                  </a:lnTo>
                  <a:lnTo>
                    <a:pt x="192" y="650"/>
                  </a:lnTo>
                  <a:lnTo>
                    <a:pt x="102" y="676"/>
                  </a:lnTo>
                  <a:lnTo>
                    <a:pt x="87" y="684"/>
                  </a:lnTo>
                  <a:lnTo>
                    <a:pt x="82" y="686"/>
                  </a:lnTo>
                  <a:lnTo>
                    <a:pt x="78" y="689"/>
                  </a:lnTo>
                  <a:lnTo>
                    <a:pt x="73" y="694"/>
                  </a:lnTo>
                  <a:lnTo>
                    <a:pt x="70" y="698"/>
                  </a:lnTo>
                  <a:lnTo>
                    <a:pt x="68" y="701"/>
                  </a:lnTo>
                  <a:lnTo>
                    <a:pt x="65" y="708"/>
                  </a:lnTo>
                  <a:lnTo>
                    <a:pt x="63" y="711"/>
                  </a:lnTo>
                  <a:lnTo>
                    <a:pt x="63" y="718"/>
                  </a:lnTo>
                  <a:lnTo>
                    <a:pt x="61" y="728"/>
                  </a:lnTo>
                  <a:lnTo>
                    <a:pt x="61" y="738"/>
                  </a:lnTo>
                  <a:lnTo>
                    <a:pt x="63" y="745"/>
                  </a:lnTo>
                  <a:lnTo>
                    <a:pt x="70" y="755"/>
                  </a:lnTo>
                  <a:lnTo>
                    <a:pt x="75" y="762"/>
                  </a:lnTo>
                  <a:lnTo>
                    <a:pt x="82" y="769"/>
                  </a:lnTo>
                  <a:lnTo>
                    <a:pt x="92" y="774"/>
                  </a:lnTo>
                  <a:lnTo>
                    <a:pt x="102" y="777"/>
                  </a:lnTo>
                  <a:lnTo>
                    <a:pt x="131" y="781"/>
                  </a:lnTo>
                  <a:lnTo>
                    <a:pt x="173" y="784"/>
                  </a:lnTo>
                  <a:lnTo>
                    <a:pt x="217" y="786"/>
                  </a:lnTo>
                  <a:lnTo>
                    <a:pt x="261" y="789"/>
                  </a:lnTo>
                  <a:lnTo>
                    <a:pt x="305" y="791"/>
                  </a:lnTo>
                  <a:lnTo>
                    <a:pt x="348" y="791"/>
                  </a:lnTo>
                  <a:lnTo>
                    <a:pt x="392" y="794"/>
                  </a:lnTo>
                  <a:lnTo>
                    <a:pt x="436" y="794"/>
                  </a:lnTo>
                  <a:lnTo>
                    <a:pt x="480" y="791"/>
                  </a:lnTo>
                  <a:lnTo>
                    <a:pt x="536" y="789"/>
                  </a:lnTo>
                  <a:lnTo>
                    <a:pt x="590" y="784"/>
                  </a:lnTo>
                  <a:lnTo>
                    <a:pt x="644" y="779"/>
                  </a:lnTo>
                  <a:lnTo>
                    <a:pt x="697" y="777"/>
                  </a:lnTo>
                  <a:lnTo>
                    <a:pt x="754" y="772"/>
                  </a:lnTo>
                  <a:lnTo>
                    <a:pt x="807" y="767"/>
                  </a:lnTo>
                  <a:lnTo>
                    <a:pt x="861" y="762"/>
                  </a:lnTo>
                  <a:lnTo>
                    <a:pt x="917" y="759"/>
                  </a:lnTo>
                  <a:lnTo>
                    <a:pt x="988" y="755"/>
                  </a:lnTo>
                  <a:lnTo>
                    <a:pt x="1061" y="752"/>
                  </a:lnTo>
                  <a:lnTo>
                    <a:pt x="1132" y="750"/>
                  </a:lnTo>
                  <a:lnTo>
                    <a:pt x="1205" y="747"/>
                  </a:lnTo>
                  <a:lnTo>
                    <a:pt x="1276" y="745"/>
                  </a:lnTo>
                  <a:lnTo>
                    <a:pt x="1349" y="745"/>
                  </a:lnTo>
                  <a:lnTo>
                    <a:pt x="1420" y="745"/>
                  </a:lnTo>
                  <a:lnTo>
                    <a:pt x="1490" y="747"/>
                  </a:lnTo>
                  <a:lnTo>
                    <a:pt x="1515" y="747"/>
                  </a:lnTo>
                  <a:lnTo>
                    <a:pt x="1486" y="654"/>
                  </a:lnTo>
                  <a:lnTo>
                    <a:pt x="1486" y="657"/>
                  </a:lnTo>
                  <a:lnTo>
                    <a:pt x="1439" y="659"/>
                  </a:lnTo>
                  <a:lnTo>
                    <a:pt x="1390" y="664"/>
                  </a:lnTo>
                  <a:lnTo>
                    <a:pt x="1344" y="667"/>
                  </a:lnTo>
                  <a:lnTo>
                    <a:pt x="1298" y="667"/>
                  </a:lnTo>
                  <a:lnTo>
                    <a:pt x="1249" y="669"/>
                  </a:lnTo>
                  <a:lnTo>
                    <a:pt x="1200" y="672"/>
                  </a:lnTo>
                  <a:lnTo>
                    <a:pt x="1154" y="676"/>
                  </a:lnTo>
                  <a:lnTo>
                    <a:pt x="1105" y="681"/>
                  </a:lnTo>
                  <a:lnTo>
                    <a:pt x="1063" y="686"/>
                  </a:lnTo>
                  <a:lnTo>
                    <a:pt x="1020" y="691"/>
                  </a:lnTo>
                  <a:lnTo>
                    <a:pt x="978" y="698"/>
                  </a:lnTo>
                  <a:lnTo>
                    <a:pt x="937" y="703"/>
                  </a:lnTo>
                  <a:lnTo>
                    <a:pt x="895" y="708"/>
                  </a:lnTo>
                  <a:lnTo>
                    <a:pt x="854" y="716"/>
                  </a:lnTo>
                  <a:lnTo>
                    <a:pt x="812" y="720"/>
                  </a:lnTo>
                  <a:lnTo>
                    <a:pt x="771" y="728"/>
                  </a:lnTo>
                  <a:lnTo>
                    <a:pt x="727" y="730"/>
                  </a:lnTo>
                  <a:lnTo>
                    <a:pt x="683" y="733"/>
                  </a:lnTo>
                  <a:lnTo>
                    <a:pt x="636" y="733"/>
                  </a:lnTo>
                  <a:lnTo>
                    <a:pt x="592" y="735"/>
                  </a:lnTo>
                  <a:lnTo>
                    <a:pt x="549" y="735"/>
                  </a:lnTo>
                  <a:lnTo>
                    <a:pt x="505" y="735"/>
                  </a:lnTo>
                  <a:lnTo>
                    <a:pt x="461" y="738"/>
                  </a:lnTo>
                  <a:lnTo>
                    <a:pt x="417" y="745"/>
                  </a:lnTo>
                  <a:lnTo>
                    <a:pt x="378" y="750"/>
                  </a:lnTo>
                  <a:lnTo>
                    <a:pt x="339" y="757"/>
                  </a:lnTo>
                  <a:lnTo>
                    <a:pt x="300" y="764"/>
                  </a:lnTo>
                  <a:lnTo>
                    <a:pt x="263" y="774"/>
                  </a:lnTo>
                  <a:lnTo>
                    <a:pt x="226" y="784"/>
                  </a:lnTo>
                  <a:lnTo>
                    <a:pt x="187" y="796"/>
                  </a:lnTo>
                  <a:lnTo>
                    <a:pt x="151" y="806"/>
                  </a:lnTo>
                  <a:lnTo>
                    <a:pt x="112" y="816"/>
                  </a:lnTo>
                  <a:lnTo>
                    <a:pt x="100" y="816"/>
                  </a:lnTo>
                  <a:lnTo>
                    <a:pt x="90" y="816"/>
                  </a:lnTo>
                  <a:lnTo>
                    <a:pt x="82" y="821"/>
                  </a:lnTo>
                  <a:lnTo>
                    <a:pt x="73" y="823"/>
                  </a:lnTo>
                  <a:lnTo>
                    <a:pt x="68" y="830"/>
                  </a:lnTo>
                  <a:lnTo>
                    <a:pt x="61" y="838"/>
                  </a:lnTo>
                  <a:lnTo>
                    <a:pt x="58" y="845"/>
                  </a:lnTo>
                  <a:lnTo>
                    <a:pt x="56" y="855"/>
                  </a:lnTo>
                  <a:lnTo>
                    <a:pt x="53" y="864"/>
                  </a:lnTo>
                  <a:lnTo>
                    <a:pt x="53" y="874"/>
                  </a:lnTo>
                  <a:lnTo>
                    <a:pt x="56" y="884"/>
                  </a:lnTo>
                  <a:lnTo>
                    <a:pt x="61" y="894"/>
                  </a:lnTo>
                  <a:lnTo>
                    <a:pt x="68" y="901"/>
                  </a:lnTo>
                  <a:lnTo>
                    <a:pt x="73" y="906"/>
                  </a:lnTo>
                  <a:lnTo>
                    <a:pt x="82" y="911"/>
                  </a:lnTo>
                  <a:lnTo>
                    <a:pt x="92" y="916"/>
                  </a:lnTo>
                  <a:lnTo>
                    <a:pt x="102" y="916"/>
                  </a:lnTo>
                  <a:lnTo>
                    <a:pt x="119" y="916"/>
                  </a:lnTo>
                  <a:lnTo>
                    <a:pt x="297" y="908"/>
                  </a:lnTo>
                  <a:lnTo>
                    <a:pt x="473" y="899"/>
                  </a:lnTo>
                  <a:lnTo>
                    <a:pt x="651" y="889"/>
                  </a:lnTo>
                  <a:lnTo>
                    <a:pt x="827" y="879"/>
                  </a:lnTo>
                  <a:lnTo>
                    <a:pt x="1005" y="869"/>
                  </a:lnTo>
                  <a:lnTo>
                    <a:pt x="1181" y="857"/>
                  </a:lnTo>
                  <a:lnTo>
                    <a:pt x="1359" y="847"/>
                  </a:lnTo>
                  <a:lnTo>
                    <a:pt x="1534" y="835"/>
                  </a:lnTo>
                  <a:lnTo>
                    <a:pt x="1542" y="835"/>
                  </a:lnTo>
                  <a:lnTo>
                    <a:pt x="1490" y="769"/>
                  </a:lnTo>
                  <a:lnTo>
                    <a:pt x="1495" y="772"/>
                  </a:lnTo>
                  <a:lnTo>
                    <a:pt x="1490" y="779"/>
                  </a:lnTo>
                  <a:lnTo>
                    <a:pt x="1486" y="784"/>
                  </a:lnTo>
                  <a:lnTo>
                    <a:pt x="1478" y="789"/>
                  </a:lnTo>
                  <a:lnTo>
                    <a:pt x="1471" y="791"/>
                  </a:lnTo>
                  <a:lnTo>
                    <a:pt x="1464" y="794"/>
                  </a:lnTo>
                  <a:lnTo>
                    <a:pt x="1454" y="794"/>
                  </a:lnTo>
                  <a:lnTo>
                    <a:pt x="1447" y="794"/>
                  </a:lnTo>
                  <a:lnTo>
                    <a:pt x="1439" y="794"/>
                  </a:lnTo>
                  <a:lnTo>
                    <a:pt x="1383" y="794"/>
                  </a:lnTo>
                  <a:lnTo>
                    <a:pt x="1327" y="796"/>
                  </a:lnTo>
                  <a:lnTo>
                    <a:pt x="1273" y="801"/>
                  </a:lnTo>
                  <a:lnTo>
                    <a:pt x="1220" y="808"/>
                  </a:lnTo>
                  <a:lnTo>
                    <a:pt x="1166" y="816"/>
                  </a:lnTo>
                  <a:lnTo>
                    <a:pt x="1112" y="825"/>
                  </a:lnTo>
                  <a:lnTo>
                    <a:pt x="1056" y="833"/>
                  </a:lnTo>
                  <a:lnTo>
                    <a:pt x="1002" y="840"/>
                  </a:lnTo>
                  <a:lnTo>
                    <a:pt x="951" y="845"/>
                  </a:lnTo>
                  <a:lnTo>
                    <a:pt x="900" y="847"/>
                  </a:lnTo>
                  <a:lnTo>
                    <a:pt x="851" y="847"/>
                  </a:lnTo>
                  <a:lnTo>
                    <a:pt x="800" y="847"/>
                  </a:lnTo>
                  <a:lnTo>
                    <a:pt x="749" y="847"/>
                  </a:lnTo>
                  <a:lnTo>
                    <a:pt x="697" y="847"/>
                  </a:lnTo>
                  <a:lnTo>
                    <a:pt x="646" y="850"/>
                  </a:lnTo>
                  <a:lnTo>
                    <a:pt x="597" y="852"/>
                  </a:lnTo>
                  <a:lnTo>
                    <a:pt x="546" y="855"/>
                  </a:lnTo>
                  <a:lnTo>
                    <a:pt x="495" y="857"/>
                  </a:lnTo>
                  <a:lnTo>
                    <a:pt x="446" y="860"/>
                  </a:lnTo>
                  <a:lnTo>
                    <a:pt x="395" y="860"/>
                  </a:lnTo>
                  <a:lnTo>
                    <a:pt x="346" y="862"/>
                  </a:lnTo>
                  <a:lnTo>
                    <a:pt x="295" y="864"/>
                  </a:lnTo>
                  <a:lnTo>
                    <a:pt x="246" y="867"/>
                  </a:lnTo>
                  <a:lnTo>
                    <a:pt x="195" y="877"/>
                  </a:lnTo>
                  <a:lnTo>
                    <a:pt x="185" y="877"/>
                  </a:lnTo>
                  <a:lnTo>
                    <a:pt x="175" y="879"/>
                  </a:lnTo>
                  <a:lnTo>
                    <a:pt x="168" y="886"/>
                  </a:lnTo>
                  <a:lnTo>
                    <a:pt x="161" y="891"/>
                  </a:lnTo>
                  <a:lnTo>
                    <a:pt x="156" y="899"/>
                  </a:lnTo>
                  <a:lnTo>
                    <a:pt x="151" y="908"/>
                  </a:lnTo>
                  <a:lnTo>
                    <a:pt x="151" y="918"/>
                  </a:lnTo>
                  <a:lnTo>
                    <a:pt x="151" y="928"/>
                  </a:lnTo>
                  <a:lnTo>
                    <a:pt x="151" y="938"/>
                  </a:lnTo>
                  <a:lnTo>
                    <a:pt x="156" y="947"/>
                  </a:lnTo>
                  <a:lnTo>
                    <a:pt x="161" y="955"/>
                  </a:lnTo>
                  <a:lnTo>
                    <a:pt x="168" y="965"/>
                  </a:lnTo>
                  <a:lnTo>
                    <a:pt x="175" y="969"/>
                  </a:lnTo>
                  <a:lnTo>
                    <a:pt x="183" y="974"/>
                  </a:lnTo>
                  <a:lnTo>
                    <a:pt x="192" y="977"/>
                  </a:lnTo>
                  <a:lnTo>
                    <a:pt x="205" y="977"/>
                  </a:lnTo>
                  <a:lnTo>
                    <a:pt x="305" y="967"/>
                  </a:lnTo>
                  <a:lnTo>
                    <a:pt x="405" y="960"/>
                  </a:lnTo>
                  <a:lnTo>
                    <a:pt x="507" y="955"/>
                  </a:lnTo>
                  <a:lnTo>
                    <a:pt x="610" y="952"/>
                  </a:lnTo>
                  <a:lnTo>
                    <a:pt x="710" y="950"/>
                  </a:lnTo>
                  <a:lnTo>
                    <a:pt x="812" y="947"/>
                  </a:lnTo>
                  <a:lnTo>
                    <a:pt x="915" y="945"/>
                  </a:lnTo>
                  <a:lnTo>
                    <a:pt x="1017" y="943"/>
                  </a:lnTo>
                  <a:lnTo>
                    <a:pt x="1068" y="935"/>
                  </a:lnTo>
                  <a:lnTo>
                    <a:pt x="1117" y="926"/>
                  </a:lnTo>
                  <a:lnTo>
                    <a:pt x="1168" y="916"/>
                  </a:lnTo>
                  <a:lnTo>
                    <a:pt x="1217" y="908"/>
                  </a:lnTo>
                  <a:lnTo>
                    <a:pt x="1268" y="901"/>
                  </a:lnTo>
                  <a:lnTo>
                    <a:pt x="1320" y="896"/>
                  </a:lnTo>
                  <a:lnTo>
                    <a:pt x="1371" y="896"/>
                  </a:lnTo>
                  <a:lnTo>
                    <a:pt x="1425" y="896"/>
                  </a:lnTo>
                  <a:lnTo>
                    <a:pt x="1444" y="896"/>
                  </a:lnTo>
                  <a:lnTo>
                    <a:pt x="1466" y="894"/>
                  </a:lnTo>
                  <a:lnTo>
                    <a:pt x="1488" y="889"/>
                  </a:lnTo>
                  <a:lnTo>
                    <a:pt x="1510" y="884"/>
                  </a:lnTo>
                  <a:lnTo>
                    <a:pt x="1530" y="874"/>
                  </a:lnTo>
                  <a:lnTo>
                    <a:pt x="1549" y="862"/>
                  </a:lnTo>
                  <a:lnTo>
                    <a:pt x="1566" y="843"/>
                  </a:lnTo>
                  <a:lnTo>
                    <a:pt x="1581" y="823"/>
                  </a:lnTo>
                  <a:lnTo>
                    <a:pt x="1591" y="801"/>
                  </a:lnTo>
                  <a:lnTo>
                    <a:pt x="1591" y="796"/>
                  </a:lnTo>
                  <a:lnTo>
                    <a:pt x="1591" y="791"/>
                  </a:lnTo>
                  <a:lnTo>
                    <a:pt x="1591" y="789"/>
                  </a:lnTo>
                  <a:lnTo>
                    <a:pt x="1593" y="784"/>
                  </a:lnTo>
                  <a:lnTo>
                    <a:pt x="1591" y="774"/>
                  </a:lnTo>
                  <a:lnTo>
                    <a:pt x="1586" y="764"/>
                  </a:lnTo>
                  <a:lnTo>
                    <a:pt x="1581" y="755"/>
                  </a:lnTo>
                  <a:lnTo>
                    <a:pt x="1573" y="750"/>
                  </a:lnTo>
                  <a:lnTo>
                    <a:pt x="1566" y="742"/>
                  </a:lnTo>
                  <a:lnTo>
                    <a:pt x="1559" y="738"/>
                  </a:lnTo>
                  <a:lnTo>
                    <a:pt x="1549" y="735"/>
                  </a:lnTo>
                  <a:lnTo>
                    <a:pt x="1539" y="735"/>
                  </a:lnTo>
                  <a:lnTo>
                    <a:pt x="1525" y="735"/>
                  </a:lnTo>
                  <a:lnTo>
                    <a:pt x="1351" y="745"/>
                  </a:lnTo>
                  <a:lnTo>
                    <a:pt x="1178" y="757"/>
                  </a:lnTo>
                  <a:lnTo>
                    <a:pt x="1005" y="767"/>
                  </a:lnTo>
                  <a:lnTo>
                    <a:pt x="834" y="779"/>
                  </a:lnTo>
                  <a:lnTo>
                    <a:pt x="661" y="786"/>
                  </a:lnTo>
                  <a:lnTo>
                    <a:pt x="488" y="796"/>
                  </a:lnTo>
                  <a:lnTo>
                    <a:pt x="314" y="806"/>
                  </a:lnTo>
                  <a:lnTo>
                    <a:pt x="144" y="816"/>
                  </a:lnTo>
                  <a:lnTo>
                    <a:pt x="104" y="816"/>
                  </a:lnTo>
                  <a:lnTo>
                    <a:pt x="107" y="916"/>
                  </a:lnTo>
                  <a:lnTo>
                    <a:pt x="122" y="913"/>
                  </a:lnTo>
                  <a:lnTo>
                    <a:pt x="153" y="908"/>
                  </a:lnTo>
                  <a:lnTo>
                    <a:pt x="183" y="901"/>
                  </a:lnTo>
                  <a:lnTo>
                    <a:pt x="214" y="894"/>
                  </a:lnTo>
                  <a:lnTo>
                    <a:pt x="244" y="884"/>
                  </a:lnTo>
                  <a:lnTo>
                    <a:pt x="273" y="877"/>
                  </a:lnTo>
                  <a:lnTo>
                    <a:pt x="305" y="867"/>
                  </a:lnTo>
                  <a:lnTo>
                    <a:pt x="334" y="860"/>
                  </a:lnTo>
                  <a:lnTo>
                    <a:pt x="368" y="852"/>
                  </a:lnTo>
                  <a:lnTo>
                    <a:pt x="407" y="845"/>
                  </a:lnTo>
                  <a:lnTo>
                    <a:pt x="449" y="840"/>
                  </a:lnTo>
                  <a:lnTo>
                    <a:pt x="490" y="838"/>
                  </a:lnTo>
                  <a:lnTo>
                    <a:pt x="531" y="835"/>
                  </a:lnTo>
                  <a:lnTo>
                    <a:pt x="571" y="835"/>
                  </a:lnTo>
                  <a:lnTo>
                    <a:pt x="612" y="835"/>
                  </a:lnTo>
                  <a:lnTo>
                    <a:pt x="651" y="833"/>
                  </a:lnTo>
                  <a:lnTo>
                    <a:pt x="693" y="833"/>
                  </a:lnTo>
                  <a:lnTo>
                    <a:pt x="744" y="828"/>
                  </a:lnTo>
                  <a:lnTo>
                    <a:pt x="797" y="823"/>
                  </a:lnTo>
                  <a:lnTo>
                    <a:pt x="849" y="818"/>
                  </a:lnTo>
                  <a:lnTo>
                    <a:pt x="902" y="813"/>
                  </a:lnTo>
                  <a:lnTo>
                    <a:pt x="954" y="803"/>
                  </a:lnTo>
                  <a:lnTo>
                    <a:pt x="1005" y="796"/>
                  </a:lnTo>
                  <a:lnTo>
                    <a:pt x="1059" y="789"/>
                  </a:lnTo>
                  <a:lnTo>
                    <a:pt x="1110" y="781"/>
                  </a:lnTo>
                  <a:lnTo>
                    <a:pt x="1159" y="777"/>
                  </a:lnTo>
                  <a:lnTo>
                    <a:pt x="1205" y="772"/>
                  </a:lnTo>
                  <a:lnTo>
                    <a:pt x="1254" y="769"/>
                  </a:lnTo>
                  <a:lnTo>
                    <a:pt x="1303" y="769"/>
                  </a:lnTo>
                  <a:lnTo>
                    <a:pt x="1349" y="767"/>
                  </a:lnTo>
                  <a:lnTo>
                    <a:pt x="1395" y="764"/>
                  </a:lnTo>
                  <a:lnTo>
                    <a:pt x="1444" y="762"/>
                  </a:lnTo>
                  <a:lnTo>
                    <a:pt x="1490" y="759"/>
                  </a:lnTo>
                  <a:lnTo>
                    <a:pt x="1539" y="742"/>
                  </a:lnTo>
                  <a:lnTo>
                    <a:pt x="1544" y="738"/>
                  </a:lnTo>
                  <a:lnTo>
                    <a:pt x="1549" y="733"/>
                  </a:lnTo>
                  <a:lnTo>
                    <a:pt x="1554" y="728"/>
                  </a:lnTo>
                  <a:lnTo>
                    <a:pt x="1559" y="723"/>
                  </a:lnTo>
                  <a:lnTo>
                    <a:pt x="1561" y="716"/>
                  </a:lnTo>
                  <a:lnTo>
                    <a:pt x="1564" y="708"/>
                  </a:lnTo>
                  <a:lnTo>
                    <a:pt x="1564" y="703"/>
                  </a:lnTo>
                  <a:lnTo>
                    <a:pt x="1564" y="696"/>
                  </a:lnTo>
                  <a:lnTo>
                    <a:pt x="1564" y="686"/>
                  </a:lnTo>
                  <a:lnTo>
                    <a:pt x="1561" y="676"/>
                  </a:lnTo>
                  <a:lnTo>
                    <a:pt x="1556" y="667"/>
                  </a:lnTo>
                  <a:lnTo>
                    <a:pt x="1549" y="659"/>
                  </a:lnTo>
                  <a:lnTo>
                    <a:pt x="1542" y="654"/>
                  </a:lnTo>
                  <a:lnTo>
                    <a:pt x="1534" y="650"/>
                  </a:lnTo>
                  <a:lnTo>
                    <a:pt x="1525" y="647"/>
                  </a:lnTo>
                  <a:lnTo>
                    <a:pt x="1515" y="647"/>
                  </a:lnTo>
                  <a:lnTo>
                    <a:pt x="1490" y="647"/>
                  </a:lnTo>
                  <a:lnTo>
                    <a:pt x="1417" y="645"/>
                  </a:lnTo>
                  <a:lnTo>
                    <a:pt x="1347" y="645"/>
                  </a:lnTo>
                  <a:lnTo>
                    <a:pt x="1273" y="645"/>
                  </a:lnTo>
                  <a:lnTo>
                    <a:pt x="1200" y="647"/>
                  </a:lnTo>
                  <a:lnTo>
                    <a:pt x="1127" y="650"/>
                  </a:lnTo>
                  <a:lnTo>
                    <a:pt x="1054" y="652"/>
                  </a:lnTo>
                  <a:lnTo>
                    <a:pt x="980" y="654"/>
                  </a:lnTo>
                  <a:lnTo>
                    <a:pt x="907" y="659"/>
                  </a:lnTo>
                  <a:lnTo>
                    <a:pt x="854" y="662"/>
                  </a:lnTo>
                  <a:lnTo>
                    <a:pt x="800" y="667"/>
                  </a:lnTo>
                  <a:lnTo>
                    <a:pt x="746" y="669"/>
                  </a:lnTo>
                  <a:lnTo>
                    <a:pt x="695" y="674"/>
                  </a:lnTo>
                  <a:lnTo>
                    <a:pt x="641" y="679"/>
                  </a:lnTo>
                  <a:lnTo>
                    <a:pt x="588" y="684"/>
                  </a:lnTo>
                  <a:lnTo>
                    <a:pt x="534" y="689"/>
                  </a:lnTo>
                  <a:lnTo>
                    <a:pt x="480" y="691"/>
                  </a:lnTo>
                  <a:lnTo>
                    <a:pt x="439" y="694"/>
                  </a:lnTo>
                  <a:lnTo>
                    <a:pt x="400" y="694"/>
                  </a:lnTo>
                  <a:lnTo>
                    <a:pt x="358" y="691"/>
                  </a:lnTo>
                  <a:lnTo>
                    <a:pt x="319" y="691"/>
                  </a:lnTo>
                  <a:lnTo>
                    <a:pt x="278" y="689"/>
                  </a:lnTo>
                  <a:lnTo>
                    <a:pt x="239" y="686"/>
                  </a:lnTo>
                  <a:lnTo>
                    <a:pt x="197" y="686"/>
                  </a:lnTo>
                  <a:lnTo>
                    <a:pt x="158" y="686"/>
                  </a:lnTo>
                  <a:lnTo>
                    <a:pt x="122" y="679"/>
                  </a:lnTo>
                  <a:lnTo>
                    <a:pt x="136" y="772"/>
                  </a:lnTo>
                  <a:lnTo>
                    <a:pt x="151" y="764"/>
                  </a:lnTo>
                  <a:lnTo>
                    <a:pt x="244" y="742"/>
                  </a:lnTo>
                  <a:lnTo>
                    <a:pt x="339" y="728"/>
                  </a:lnTo>
                  <a:lnTo>
                    <a:pt x="434" y="716"/>
                  </a:lnTo>
                  <a:lnTo>
                    <a:pt x="529" y="708"/>
                  </a:lnTo>
                  <a:lnTo>
                    <a:pt x="624" y="701"/>
                  </a:lnTo>
                  <a:lnTo>
                    <a:pt x="719" y="694"/>
                  </a:lnTo>
                  <a:lnTo>
                    <a:pt x="815" y="686"/>
                  </a:lnTo>
                  <a:lnTo>
                    <a:pt x="912" y="676"/>
                  </a:lnTo>
                  <a:lnTo>
                    <a:pt x="988" y="669"/>
                  </a:lnTo>
                  <a:lnTo>
                    <a:pt x="1063" y="667"/>
                  </a:lnTo>
                  <a:lnTo>
                    <a:pt x="1139" y="664"/>
                  </a:lnTo>
                  <a:lnTo>
                    <a:pt x="1217" y="664"/>
                  </a:lnTo>
                  <a:lnTo>
                    <a:pt x="1293" y="662"/>
                  </a:lnTo>
                  <a:lnTo>
                    <a:pt x="1368" y="659"/>
                  </a:lnTo>
                  <a:lnTo>
                    <a:pt x="1444" y="650"/>
                  </a:lnTo>
                  <a:lnTo>
                    <a:pt x="1520" y="637"/>
                  </a:lnTo>
                  <a:lnTo>
                    <a:pt x="1539" y="623"/>
                  </a:lnTo>
                  <a:lnTo>
                    <a:pt x="1544" y="618"/>
                  </a:lnTo>
                  <a:lnTo>
                    <a:pt x="1549" y="613"/>
                  </a:lnTo>
                  <a:lnTo>
                    <a:pt x="1551" y="608"/>
                  </a:lnTo>
                  <a:lnTo>
                    <a:pt x="1554" y="601"/>
                  </a:lnTo>
                  <a:lnTo>
                    <a:pt x="1556" y="591"/>
                  </a:lnTo>
                  <a:lnTo>
                    <a:pt x="1556" y="581"/>
                  </a:lnTo>
                  <a:lnTo>
                    <a:pt x="1556" y="571"/>
                  </a:lnTo>
                  <a:lnTo>
                    <a:pt x="1551" y="562"/>
                  </a:lnTo>
                  <a:lnTo>
                    <a:pt x="1547" y="554"/>
                  </a:lnTo>
                  <a:lnTo>
                    <a:pt x="1539" y="547"/>
                  </a:lnTo>
                  <a:lnTo>
                    <a:pt x="1530" y="542"/>
                  </a:lnTo>
                  <a:lnTo>
                    <a:pt x="1522" y="537"/>
                  </a:lnTo>
                  <a:lnTo>
                    <a:pt x="1498" y="532"/>
                  </a:lnTo>
                  <a:lnTo>
                    <a:pt x="1442" y="530"/>
                  </a:lnTo>
                  <a:lnTo>
                    <a:pt x="1383" y="528"/>
                  </a:lnTo>
                  <a:lnTo>
                    <a:pt x="1325" y="525"/>
                  </a:lnTo>
                  <a:lnTo>
                    <a:pt x="1268" y="523"/>
                  </a:lnTo>
                  <a:lnTo>
                    <a:pt x="1210" y="520"/>
                  </a:lnTo>
                  <a:lnTo>
                    <a:pt x="1151" y="518"/>
                  </a:lnTo>
                  <a:lnTo>
                    <a:pt x="1093" y="518"/>
                  </a:lnTo>
                  <a:lnTo>
                    <a:pt x="1037" y="520"/>
                  </a:lnTo>
                  <a:lnTo>
                    <a:pt x="932" y="525"/>
                  </a:lnTo>
                  <a:lnTo>
                    <a:pt x="827" y="532"/>
                  </a:lnTo>
                  <a:lnTo>
                    <a:pt x="722" y="540"/>
                  </a:lnTo>
                  <a:lnTo>
                    <a:pt x="619" y="547"/>
                  </a:lnTo>
                  <a:lnTo>
                    <a:pt x="514" y="554"/>
                  </a:lnTo>
                  <a:lnTo>
                    <a:pt x="409" y="559"/>
                  </a:lnTo>
                  <a:lnTo>
                    <a:pt x="305" y="564"/>
                  </a:lnTo>
                  <a:lnTo>
                    <a:pt x="200" y="564"/>
                  </a:lnTo>
                  <a:lnTo>
                    <a:pt x="183" y="564"/>
                  </a:lnTo>
                  <a:lnTo>
                    <a:pt x="195" y="633"/>
                  </a:lnTo>
                  <a:lnTo>
                    <a:pt x="207" y="625"/>
                  </a:lnTo>
                  <a:lnTo>
                    <a:pt x="202" y="628"/>
                  </a:lnTo>
                  <a:lnTo>
                    <a:pt x="200" y="628"/>
                  </a:lnTo>
                  <a:lnTo>
                    <a:pt x="280" y="611"/>
                  </a:lnTo>
                  <a:lnTo>
                    <a:pt x="361" y="603"/>
                  </a:lnTo>
                  <a:lnTo>
                    <a:pt x="441" y="596"/>
                  </a:lnTo>
                  <a:lnTo>
                    <a:pt x="522" y="593"/>
                  </a:lnTo>
                  <a:lnTo>
                    <a:pt x="602" y="591"/>
                  </a:lnTo>
                  <a:lnTo>
                    <a:pt x="685" y="589"/>
                  </a:lnTo>
                  <a:lnTo>
                    <a:pt x="766" y="581"/>
                  </a:lnTo>
                  <a:lnTo>
                    <a:pt x="846" y="574"/>
                  </a:lnTo>
                  <a:lnTo>
                    <a:pt x="922" y="571"/>
                  </a:lnTo>
                  <a:lnTo>
                    <a:pt x="1000" y="571"/>
                  </a:lnTo>
                  <a:lnTo>
                    <a:pt x="1076" y="571"/>
                  </a:lnTo>
                  <a:lnTo>
                    <a:pt x="1154" y="569"/>
                  </a:lnTo>
                  <a:lnTo>
                    <a:pt x="1229" y="564"/>
                  </a:lnTo>
                  <a:lnTo>
                    <a:pt x="1307" y="559"/>
                  </a:lnTo>
                  <a:lnTo>
                    <a:pt x="1383" y="552"/>
                  </a:lnTo>
                  <a:lnTo>
                    <a:pt x="1459" y="542"/>
                  </a:lnTo>
                  <a:lnTo>
                    <a:pt x="1478" y="537"/>
                  </a:lnTo>
                  <a:lnTo>
                    <a:pt x="1422" y="486"/>
                  </a:lnTo>
                  <a:lnTo>
                    <a:pt x="1422" y="510"/>
                  </a:lnTo>
                  <a:lnTo>
                    <a:pt x="1422" y="518"/>
                  </a:lnTo>
                  <a:lnTo>
                    <a:pt x="1422" y="528"/>
                  </a:lnTo>
                  <a:lnTo>
                    <a:pt x="1425" y="537"/>
                  </a:lnTo>
                  <a:lnTo>
                    <a:pt x="1429" y="547"/>
                  </a:lnTo>
                  <a:lnTo>
                    <a:pt x="1432" y="557"/>
                  </a:lnTo>
                  <a:lnTo>
                    <a:pt x="1434" y="567"/>
                  </a:lnTo>
                  <a:lnTo>
                    <a:pt x="1437" y="576"/>
                  </a:lnTo>
                  <a:lnTo>
                    <a:pt x="1439" y="586"/>
                  </a:lnTo>
                  <a:lnTo>
                    <a:pt x="1442" y="618"/>
                  </a:lnTo>
                  <a:lnTo>
                    <a:pt x="1442" y="650"/>
                  </a:lnTo>
                  <a:lnTo>
                    <a:pt x="1442" y="681"/>
                  </a:lnTo>
                  <a:lnTo>
                    <a:pt x="1442" y="713"/>
                  </a:lnTo>
                  <a:lnTo>
                    <a:pt x="1442" y="745"/>
                  </a:lnTo>
                  <a:lnTo>
                    <a:pt x="1442" y="779"/>
                  </a:lnTo>
                  <a:lnTo>
                    <a:pt x="1442" y="811"/>
                  </a:lnTo>
                  <a:lnTo>
                    <a:pt x="1442" y="843"/>
                  </a:lnTo>
                  <a:lnTo>
                    <a:pt x="1442" y="877"/>
                  </a:lnTo>
                  <a:lnTo>
                    <a:pt x="1442" y="882"/>
                  </a:lnTo>
                  <a:lnTo>
                    <a:pt x="1442" y="884"/>
                  </a:lnTo>
                  <a:lnTo>
                    <a:pt x="1442" y="889"/>
                  </a:lnTo>
                  <a:lnTo>
                    <a:pt x="1444" y="891"/>
                  </a:lnTo>
                  <a:lnTo>
                    <a:pt x="1444" y="896"/>
                  </a:lnTo>
                  <a:lnTo>
                    <a:pt x="1449" y="904"/>
                  </a:lnTo>
                  <a:lnTo>
                    <a:pt x="1454" y="911"/>
                  </a:lnTo>
                  <a:lnTo>
                    <a:pt x="1456" y="916"/>
                  </a:lnTo>
                  <a:lnTo>
                    <a:pt x="1461" y="921"/>
                  </a:lnTo>
                  <a:lnTo>
                    <a:pt x="1466" y="926"/>
                  </a:lnTo>
                  <a:lnTo>
                    <a:pt x="1473" y="928"/>
                  </a:lnTo>
                  <a:lnTo>
                    <a:pt x="1478" y="930"/>
                  </a:lnTo>
                  <a:lnTo>
                    <a:pt x="1483" y="935"/>
                  </a:lnTo>
                  <a:lnTo>
                    <a:pt x="1490" y="935"/>
                  </a:lnTo>
                  <a:lnTo>
                    <a:pt x="1498" y="935"/>
                  </a:lnTo>
                  <a:lnTo>
                    <a:pt x="1508" y="935"/>
                  </a:lnTo>
                  <a:lnTo>
                    <a:pt x="1508" y="835"/>
                  </a:lnTo>
                  <a:lnTo>
                    <a:pt x="1490" y="835"/>
                  </a:lnTo>
                  <a:lnTo>
                    <a:pt x="1425" y="845"/>
                  </a:lnTo>
                  <a:lnTo>
                    <a:pt x="1359" y="855"/>
                  </a:lnTo>
                  <a:lnTo>
                    <a:pt x="1293" y="862"/>
                  </a:lnTo>
                  <a:lnTo>
                    <a:pt x="1227" y="867"/>
                  </a:lnTo>
                  <a:lnTo>
                    <a:pt x="1159" y="872"/>
                  </a:lnTo>
                  <a:lnTo>
                    <a:pt x="1093" y="877"/>
                  </a:lnTo>
                  <a:lnTo>
                    <a:pt x="1024" y="884"/>
                  </a:lnTo>
                  <a:lnTo>
                    <a:pt x="956" y="891"/>
                  </a:lnTo>
                  <a:lnTo>
                    <a:pt x="893" y="899"/>
                  </a:lnTo>
                  <a:lnTo>
                    <a:pt x="832" y="906"/>
                  </a:lnTo>
                  <a:lnTo>
                    <a:pt x="768" y="911"/>
                  </a:lnTo>
                  <a:lnTo>
                    <a:pt x="705" y="916"/>
                  </a:lnTo>
                  <a:lnTo>
                    <a:pt x="644" y="916"/>
                  </a:lnTo>
                  <a:lnTo>
                    <a:pt x="580" y="916"/>
                  </a:lnTo>
                  <a:lnTo>
                    <a:pt x="517" y="911"/>
                  </a:lnTo>
                  <a:lnTo>
                    <a:pt x="456" y="906"/>
                  </a:lnTo>
                  <a:lnTo>
                    <a:pt x="422" y="901"/>
                  </a:lnTo>
                  <a:lnTo>
                    <a:pt x="390" y="901"/>
                  </a:lnTo>
                  <a:lnTo>
                    <a:pt x="356" y="901"/>
                  </a:lnTo>
                  <a:lnTo>
                    <a:pt x="324" y="906"/>
                  </a:lnTo>
                  <a:lnTo>
                    <a:pt x="292" y="911"/>
                  </a:lnTo>
                  <a:lnTo>
                    <a:pt x="261" y="918"/>
                  </a:lnTo>
                  <a:lnTo>
                    <a:pt x="229" y="926"/>
                  </a:lnTo>
                  <a:lnTo>
                    <a:pt x="197" y="935"/>
                  </a:lnTo>
                  <a:lnTo>
                    <a:pt x="190" y="938"/>
                  </a:lnTo>
                  <a:lnTo>
                    <a:pt x="231" y="989"/>
                  </a:lnTo>
                  <a:lnTo>
                    <a:pt x="231" y="972"/>
                  </a:lnTo>
                  <a:lnTo>
                    <a:pt x="231" y="950"/>
                  </a:lnTo>
                  <a:lnTo>
                    <a:pt x="229" y="930"/>
                  </a:lnTo>
                  <a:lnTo>
                    <a:pt x="229" y="913"/>
                  </a:lnTo>
                  <a:lnTo>
                    <a:pt x="226" y="894"/>
                  </a:lnTo>
                  <a:lnTo>
                    <a:pt x="224" y="874"/>
                  </a:lnTo>
                  <a:lnTo>
                    <a:pt x="224" y="857"/>
                  </a:lnTo>
                  <a:lnTo>
                    <a:pt x="226" y="838"/>
                  </a:lnTo>
                  <a:lnTo>
                    <a:pt x="229" y="818"/>
                  </a:lnTo>
                  <a:lnTo>
                    <a:pt x="234" y="779"/>
                  </a:lnTo>
                  <a:lnTo>
                    <a:pt x="236" y="742"/>
                  </a:lnTo>
                  <a:lnTo>
                    <a:pt x="239" y="706"/>
                  </a:lnTo>
                  <a:lnTo>
                    <a:pt x="236" y="669"/>
                  </a:lnTo>
                  <a:lnTo>
                    <a:pt x="231" y="635"/>
                  </a:lnTo>
                  <a:lnTo>
                    <a:pt x="222" y="601"/>
                  </a:lnTo>
                  <a:lnTo>
                    <a:pt x="207" y="567"/>
                  </a:lnTo>
                  <a:lnTo>
                    <a:pt x="190" y="535"/>
                  </a:lnTo>
                  <a:lnTo>
                    <a:pt x="185" y="515"/>
                  </a:lnTo>
                  <a:lnTo>
                    <a:pt x="148" y="569"/>
                  </a:lnTo>
                  <a:lnTo>
                    <a:pt x="175" y="559"/>
                  </a:lnTo>
                  <a:lnTo>
                    <a:pt x="197" y="547"/>
                  </a:lnTo>
                  <a:lnTo>
                    <a:pt x="122" y="503"/>
                  </a:lnTo>
                  <a:lnTo>
                    <a:pt x="124" y="501"/>
                  </a:lnTo>
                  <a:lnTo>
                    <a:pt x="126" y="506"/>
                  </a:lnTo>
                  <a:lnTo>
                    <a:pt x="129" y="513"/>
                  </a:lnTo>
                  <a:lnTo>
                    <a:pt x="131" y="518"/>
                  </a:lnTo>
                  <a:lnTo>
                    <a:pt x="134" y="525"/>
                  </a:lnTo>
                  <a:lnTo>
                    <a:pt x="136" y="532"/>
                  </a:lnTo>
                  <a:lnTo>
                    <a:pt x="139" y="540"/>
                  </a:lnTo>
                  <a:lnTo>
                    <a:pt x="141" y="545"/>
                  </a:lnTo>
                  <a:lnTo>
                    <a:pt x="144" y="552"/>
                  </a:lnTo>
                  <a:lnTo>
                    <a:pt x="161" y="569"/>
                  </a:lnTo>
                  <a:lnTo>
                    <a:pt x="168" y="571"/>
                  </a:lnTo>
                  <a:lnTo>
                    <a:pt x="175" y="571"/>
                  </a:lnTo>
                  <a:lnTo>
                    <a:pt x="178" y="571"/>
                  </a:lnTo>
                  <a:lnTo>
                    <a:pt x="180" y="571"/>
                  </a:lnTo>
                  <a:lnTo>
                    <a:pt x="185" y="571"/>
                  </a:lnTo>
                  <a:lnTo>
                    <a:pt x="187" y="574"/>
                  </a:lnTo>
                  <a:lnTo>
                    <a:pt x="217" y="564"/>
                  </a:lnTo>
                  <a:lnTo>
                    <a:pt x="302" y="557"/>
                  </a:lnTo>
                  <a:lnTo>
                    <a:pt x="388" y="552"/>
                  </a:lnTo>
                  <a:lnTo>
                    <a:pt x="475" y="547"/>
                  </a:lnTo>
                  <a:lnTo>
                    <a:pt x="563" y="542"/>
                  </a:lnTo>
                  <a:lnTo>
                    <a:pt x="649" y="537"/>
                  </a:lnTo>
                  <a:lnTo>
                    <a:pt x="736" y="535"/>
                  </a:lnTo>
                  <a:lnTo>
                    <a:pt x="822" y="528"/>
                  </a:lnTo>
                  <a:lnTo>
                    <a:pt x="910" y="523"/>
                  </a:lnTo>
                  <a:lnTo>
                    <a:pt x="985" y="515"/>
                  </a:lnTo>
                  <a:lnTo>
                    <a:pt x="1063" y="510"/>
                  </a:lnTo>
                  <a:lnTo>
                    <a:pt x="1142" y="506"/>
                  </a:lnTo>
                  <a:lnTo>
                    <a:pt x="1220" y="501"/>
                  </a:lnTo>
                  <a:lnTo>
                    <a:pt x="1298" y="491"/>
                  </a:lnTo>
                  <a:lnTo>
                    <a:pt x="1373" y="479"/>
                  </a:lnTo>
                  <a:lnTo>
                    <a:pt x="1447" y="462"/>
                  </a:lnTo>
                  <a:lnTo>
                    <a:pt x="1522" y="440"/>
                  </a:lnTo>
                  <a:lnTo>
                    <a:pt x="1571" y="418"/>
                  </a:lnTo>
                  <a:lnTo>
                    <a:pt x="1578" y="413"/>
                  </a:lnTo>
                  <a:lnTo>
                    <a:pt x="1583" y="408"/>
                  </a:lnTo>
                  <a:lnTo>
                    <a:pt x="1588" y="401"/>
                  </a:lnTo>
                  <a:lnTo>
                    <a:pt x="1593" y="396"/>
                  </a:lnTo>
                  <a:lnTo>
                    <a:pt x="1598" y="383"/>
                  </a:lnTo>
                  <a:lnTo>
                    <a:pt x="1600" y="379"/>
                  </a:lnTo>
                  <a:lnTo>
                    <a:pt x="1603" y="371"/>
                  </a:lnTo>
                  <a:lnTo>
                    <a:pt x="1605" y="366"/>
                  </a:lnTo>
                  <a:lnTo>
                    <a:pt x="1605" y="362"/>
                  </a:lnTo>
                  <a:lnTo>
                    <a:pt x="1603" y="349"/>
                  </a:lnTo>
                  <a:lnTo>
                    <a:pt x="1600" y="342"/>
                  </a:lnTo>
                  <a:lnTo>
                    <a:pt x="1595" y="332"/>
                  </a:lnTo>
                  <a:lnTo>
                    <a:pt x="1591" y="325"/>
                  </a:lnTo>
                  <a:lnTo>
                    <a:pt x="1583" y="318"/>
                  </a:lnTo>
                  <a:lnTo>
                    <a:pt x="1573" y="315"/>
                  </a:lnTo>
                  <a:lnTo>
                    <a:pt x="1564" y="310"/>
                  </a:lnTo>
                  <a:lnTo>
                    <a:pt x="1554" y="310"/>
                  </a:lnTo>
                  <a:lnTo>
                    <a:pt x="1530" y="310"/>
                  </a:lnTo>
                  <a:lnTo>
                    <a:pt x="1469" y="310"/>
                  </a:lnTo>
                  <a:lnTo>
                    <a:pt x="1408" y="315"/>
                  </a:lnTo>
                  <a:lnTo>
                    <a:pt x="1347" y="318"/>
                  </a:lnTo>
                  <a:lnTo>
                    <a:pt x="1288" y="320"/>
                  </a:lnTo>
                  <a:lnTo>
                    <a:pt x="1225" y="325"/>
                  </a:lnTo>
                  <a:lnTo>
                    <a:pt x="1164" y="330"/>
                  </a:lnTo>
                  <a:lnTo>
                    <a:pt x="1103" y="335"/>
                  </a:lnTo>
                  <a:lnTo>
                    <a:pt x="1041" y="342"/>
                  </a:lnTo>
                  <a:lnTo>
                    <a:pt x="1012" y="342"/>
                  </a:lnTo>
                  <a:lnTo>
                    <a:pt x="980" y="347"/>
                  </a:lnTo>
                  <a:lnTo>
                    <a:pt x="951" y="347"/>
                  </a:lnTo>
                  <a:lnTo>
                    <a:pt x="922" y="349"/>
                  </a:lnTo>
                  <a:lnTo>
                    <a:pt x="890" y="352"/>
                  </a:lnTo>
                  <a:lnTo>
                    <a:pt x="861" y="352"/>
                  </a:lnTo>
                  <a:lnTo>
                    <a:pt x="832" y="352"/>
                  </a:lnTo>
                  <a:lnTo>
                    <a:pt x="800" y="354"/>
                  </a:lnTo>
                  <a:lnTo>
                    <a:pt x="710" y="354"/>
                  </a:lnTo>
                  <a:lnTo>
                    <a:pt x="619" y="359"/>
                  </a:lnTo>
                  <a:lnTo>
                    <a:pt x="529" y="362"/>
                  </a:lnTo>
                  <a:lnTo>
                    <a:pt x="436" y="369"/>
                  </a:lnTo>
                  <a:lnTo>
                    <a:pt x="346" y="376"/>
                  </a:lnTo>
                  <a:lnTo>
                    <a:pt x="256" y="381"/>
                  </a:lnTo>
                  <a:lnTo>
                    <a:pt x="165" y="388"/>
                  </a:lnTo>
                  <a:lnTo>
                    <a:pt x="75" y="391"/>
                  </a:lnTo>
                  <a:lnTo>
                    <a:pt x="58" y="391"/>
                  </a:lnTo>
                  <a:lnTo>
                    <a:pt x="68" y="486"/>
                  </a:lnTo>
                  <a:lnTo>
                    <a:pt x="82" y="481"/>
                  </a:lnTo>
                  <a:lnTo>
                    <a:pt x="102" y="474"/>
                  </a:lnTo>
                  <a:lnTo>
                    <a:pt x="122" y="466"/>
                  </a:lnTo>
                  <a:lnTo>
                    <a:pt x="141" y="457"/>
                  </a:lnTo>
                  <a:lnTo>
                    <a:pt x="161" y="449"/>
                  </a:lnTo>
                  <a:lnTo>
                    <a:pt x="180" y="440"/>
                  </a:lnTo>
                  <a:lnTo>
                    <a:pt x="202" y="432"/>
                  </a:lnTo>
                  <a:lnTo>
                    <a:pt x="222" y="425"/>
                  </a:lnTo>
                  <a:lnTo>
                    <a:pt x="244" y="420"/>
                  </a:lnTo>
                  <a:lnTo>
                    <a:pt x="314" y="408"/>
                  </a:lnTo>
                  <a:lnTo>
                    <a:pt x="383" y="403"/>
                  </a:lnTo>
                  <a:lnTo>
                    <a:pt x="453" y="398"/>
                  </a:lnTo>
                  <a:lnTo>
                    <a:pt x="522" y="398"/>
                  </a:lnTo>
                  <a:lnTo>
                    <a:pt x="592" y="396"/>
                  </a:lnTo>
                  <a:lnTo>
                    <a:pt x="661" y="393"/>
                  </a:lnTo>
                  <a:lnTo>
                    <a:pt x="732" y="388"/>
                  </a:lnTo>
                  <a:lnTo>
                    <a:pt x="802" y="379"/>
                  </a:lnTo>
                  <a:lnTo>
                    <a:pt x="841" y="371"/>
                  </a:lnTo>
                  <a:lnTo>
                    <a:pt x="880" y="366"/>
                  </a:lnTo>
                  <a:lnTo>
                    <a:pt x="917" y="362"/>
                  </a:lnTo>
                  <a:lnTo>
                    <a:pt x="956" y="357"/>
                  </a:lnTo>
                  <a:lnTo>
                    <a:pt x="995" y="354"/>
                  </a:lnTo>
                  <a:lnTo>
                    <a:pt x="1032" y="352"/>
                  </a:lnTo>
                  <a:lnTo>
                    <a:pt x="1071" y="349"/>
                  </a:lnTo>
                  <a:lnTo>
                    <a:pt x="1110" y="349"/>
                  </a:lnTo>
                  <a:lnTo>
                    <a:pt x="1159" y="344"/>
                  </a:lnTo>
                  <a:lnTo>
                    <a:pt x="1205" y="340"/>
                  </a:lnTo>
                  <a:lnTo>
                    <a:pt x="1254" y="332"/>
                  </a:lnTo>
                  <a:lnTo>
                    <a:pt x="1300" y="325"/>
                  </a:lnTo>
                  <a:lnTo>
                    <a:pt x="1347" y="315"/>
                  </a:lnTo>
                  <a:lnTo>
                    <a:pt x="1395" y="308"/>
                  </a:lnTo>
                  <a:lnTo>
                    <a:pt x="1442" y="300"/>
                  </a:lnTo>
                  <a:lnTo>
                    <a:pt x="1488" y="298"/>
                  </a:lnTo>
                  <a:lnTo>
                    <a:pt x="1510" y="291"/>
                  </a:lnTo>
                  <a:lnTo>
                    <a:pt x="1515" y="288"/>
                  </a:lnTo>
                  <a:lnTo>
                    <a:pt x="1520" y="286"/>
                  </a:lnTo>
                  <a:lnTo>
                    <a:pt x="1522" y="283"/>
                  </a:lnTo>
                  <a:lnTo>
                    <a:pt x="1527" y="281"/>
                  </a:lnTo>
                  <a:lnTo>
                    <a:pt x="1532" y="278"/>
                  </a:lnTo>
                  <a:lnTo>
                    <a:pt x="1537" y="274"/>
                  </a:lnTo>
                  <a:lnTo>
                    <a:pt x="1539" y="269"/>
                  </a:lnTo>
                  <a:lnTo>
                    <a:pt x="1542" y="266"/>
                  </a:lnTo>
                  <a:lnTo>
                    <a:pt x="1547" y="257"/>
                  </a:lnTo>
                  <a:lnTo>
                    <a:pt x="1549" y="252"/>
                  </a:lnTo>
                  <a:lnTo>
                    <a:pt x="1549" y="247"/>
                  </a:lnTo>
                  <a:lnTo>
                    <a:pt x="1551" y="242"/>
                  </a:lnTo>
                  <a:lnTo>
                    <a:pt x="1551" y="239"/>
                  </a:lnTo>
                  <a:lnTo>
                    <a:pt x="1551" y="235"/>
                  </a:lnTo>
                  <a:lnTo>
                    <a:pt x="1551" y="232"/>
                  </a:lnTo>
                  <a:lnTo>
                    <a:pt x="1551" y="222"/>
                  </a:lnTo>
                  <a:lnTo>
                    <a:pt x="1551" y="217"/>
                  </a:lnTo>
                  <a:lnTo>
                    <a:pt x="1551" y="210"/>
                  </a:lnTo>
                  <a:lnTo>
                    <a:pt x="1549" y="205"/>
                  </a:lnTo>
                  <a:lnTo>
                    <a:pt x="1549" y="203"/>
                  </a:lnTo>
                  <a:lnTo>
                    <a:pt x="1547" y="198"/>
                  </a:lnTo>
                  <a:lnTo>
                    <a:pt x="1544" y="193"/>
                  </a:lnTo>
                  <a:lnTo>
                    <a:pt x="1542" y="188"/>
                  </a:lnTo>
                  <a:lnTo>
                    <a:pt x="1539" y="186"/>
                  </a:lnTo>
                  <a:lnTo>
                    <a:pt x="1530" y="176"/>
                  </a:lnTo>
                  <a:lnTo>
                    <a:pt x="1525" y="174"/>
                  </a:lnTo>
                  <a:lnTo>
                    <a:pt x="1520" y="171"/>
                  </a:lnTo>
                  <a:lnTo>
                    <a:pt x="1517" y="166"/>
                  </a:lnTo>
                  <a:lnTo>
                    <a:pt x="1512" y="166"/>
                  </a:lnTo>
                  <a:lnTo>
                    <a:pt x="1508" y="164"/>
                  </a:lnTo>
                  <a:lnTo>
                    <a:pt x="1503" y="164"/>
                  </a:lnTo>
                  <a:lnTo>
                    <a:pt x="1498" y="161"/>
                  </a:lnTo>
                  <a:lnTo>
                    <a:pt x="1495" y="161"/>
                  </a:lnTo>
                  <a:lnTo>
                    <a:pt x="1486" y="161"/>
                  </a:lnTo>
                  <a:lnTo>
                    <a:pt x="1490" y="161"/>
                  </a:lnTo>
                  <a:lnTo>
                    <a:pt x="1476" y="161"/>
                  </a:lnTo>
                  <a:lnTo>
                    <a:pt x="1517" y="193"/>
                  </a:lnTo>
                  <a:lnTo>
                    <a:pt x="1510" y="171"/>
                  </a:lnTo>
                  <a:lnTo>
                    <a:pt x="1508" y="164"/>
                  </a:lnTo>
                  <a:lnTo>
                    <a:pt x="1505" y="159"/>
                  </a:lnTo>
                  <a:lnTo>
                    <a:pt x="1505" y="152"/>
                  </a:lnTo>
                  <a:lnTo>
                    <a:pt x="1503" y="144"/>
                  </a:lnTo>
                  <a:lnTo>
                    <a:pt x="1500" y="139"/>
                  </a:lnTo>
                  <a:lnTo>
                    <a:pt x="1500" y="132"/>
                  </a:lnTo>
                  <a:lnTo>
                    <a:pt x="1500" y="125"/>
                  </a:lnTo>
                  <a:lnTo>
                    <a:pt x="1498" y="117"/>
                  </a:lnTo>
                  <a:lnTo>
                    <a:pt x="1488" y="88"/>
                  </a:lnTo>
                  <a:lnTo>
                    <a:pt x="1483" y="81"/>
                  </a:lnTo>
                  <a:lnTo>
                    <a:pt x="1476" y="73"/>
                  </a:lnTo>
                  <a:lnTo>
                    <a:pt x="1469" y="69"/>
                  </a:lnTo>
                  <a:lnTo>
                    <a:pt x="1459" y="66"/>
                  </a:lnTo>
                  <a:lnTo>
                    <a:pt x="1449" y="64"/>
                  </a:lnTo>
                  <a:lnTo>
                    <a:pt x="1442" y="64"/>
                  </a:lnTo>
                  <a:lnTo>
                    <a:pt x="1432" y="66"/>
                  </a:lnTo>
                  <a:lnTo>
                    <a:pt x="1425" y="69"/>
                  </a:lnTo>
                  <a:lnTo>
                    <a:pt x="1403" y="78"/>
                  </a:lnTo>
                  <a:lnTo>
                    <a:pt x="1400" y="81"/>
                  </a:lnTo>
                  <a:lnTo>
                    <a:pt x="1395" y="83"/>
                  </a:lnTo>
                  <a:lnTo>
                    <a:pt x="1390" y="86"/>
                  </a:lnTo>
                  <a:lnTo>
                    <a:pt x="1386" y="88"/>
                  </a:lnTo>
                  <a:lnTo>
                    <a:pt x="1383" y="90"/>
                  </a:lnTo>
                  <a:lnTo>
                    <a:pt x="1378" y="93"/>
                  </a:lnTo>
                  <a:lnTo>
                    <a:pt x="1373" y="95"/>
                  </a:lnTo>
                  <a:lnTo>
                    <a:pt x="1371" y="98"/>
                  </a:lnTo>
                  <a:lnTo>
                    <a:pt x="1339" y="127"/>
                  </a:lnTo>
                  <a:lnTo>
                    <a:pt x="1334" y="132"/>
                  </a:lnTo>
                  <a:lnTo>
                    <a:pt x="1332" y="139"/>
                  </a:lnTo>
                  <a:lnTo>
                    <a:pt x="1329" y="144"/>
                  </a:lnTo>
                  <a:lnTo>
                    <a:pt x="1327" y="154"/>
                  </a:lnTo>
                  <a:lnTo>
                    <a:pt x="1327" y="161"/>
                  </a:lnTo>
                  <a:lnTo>
                    <a:pt x="1327" y="166"/>
                  </a:lnTo>
                  <a:lnTo>
                    <a:pt x="1327" y="174"/>
                  </a:lnTo>
                  <a:lnTo>
                    <a:pt x="1329" y="183"/>
                  </a:lnTo>
                  <a:lnTo>
                    <a:pt x="1334" y="191"/>
                  </a:lnTo>
                  <a:lnTo>
                    <a:pt x="1339" y="198"/>
                  </a:lnTo>
                  <a:lnTo>
                    <a:pt x="1347" y="205"/>
                  </a:lnTo>
                  <a:lnTo>
                    <a:pt x="1356" y="208"/>
                  </a:lnTo>
                  <a:lnTo>
                    <a:pt x="1364" y="213"/>
                  </a:lnTo>
                  <a:lnTo>
                    <a:pt x="1376" y="213"/>
                  </a:lnTo>
                  <a:lnTo>
                    <a:pt x="1386" y="213"/>
                  </a:lnTo>
                  <a:lnTo>
                    <a:pt x="1395" y="210"/>
                  </a:lnTo>
                  <a:lnTo>
                    <a:pt x="1412" y="205"/>
                  </a:lnTo>
                  <a:lnTo>
                    <a:pt x="1422" y="203"/>
                  </a:lnTo>
                  <a:lnTo>
                    <a:pt x="1434" y="205"/>
                  </a:lnTo>
                  <a:lnTo>
                    <a:pt x="1444" y="205"/>
                  </a:lnTo>
                  <a:lnTo>
                    <a:pt x="1456" y="205"/>
                  </a:lnTo>
                  <a:lnTo>
                    <a:pt x="1466" y="205"/>
                  </a:lnTo>
                  <a:lnTo>
                    <a:pt x="1478" y="208"/>
                  </a:lnTo>
                  <a:lnTo>
                    <a:pt x="1488" y="210"/>
                  </a:lnTo>
                  <a:lnTo>
                    <a:pt x="1498" y="213"/>
                  </a:lnTo>
                  <a:lnTo>
                    <a:pt x="1522" y="217"/>
                  </a:lnTo>
                  <a:lnTo>
                    <a:pt x="1488" y="156"/>
                  </a:lnTo>
                  <a:lnTo>
                    <a:pt x="1486" y="164"/>
                  </a:lnTo>
                  <a:lnTo>
                    <a:pt x="1520" y="130"/>
                  </a:lnTo>
                  <a:lnTo>
                    <a:pt x="1510" y="132"/>
                  </a:lnTo>
                  <a:lnTo>
                    <a:pt x="1469" y="134"/>
                  </a:lnTo>
                  <a:lnTo>
                    <a:pt x="1429" y="134"/>
                  </a:lnTo>
                  <a:lnTo>
                    <a:pt x="1390" y="137"/>
                  </a:lnTo>
                  <a:lnTo>
                    <a:pt x="1351" y="137"/>
                  </a:lnTo>
                  <a:lnTo>
                    <a:pt x="1310" y="139"/>
                  </a:lnTo>
                  <a:lnTo>
                    <a:pt x="1271" y="142"/>
                  </a:lnTo>
                  <a:lnTo>
                    <a:pt x="1229" y="144"/>
                  </a:lnTo>
                  <a:lnTo>
                    <a:pt x="1193" y="149"/>
                  </a:lnTo>
                  <a:lnTo>
                    <a:pt x="1132" y="156"/>
                  </a:lnTo>
                  <a:lnTo>
                    <a:pt x="1073" y="164"/>
                  </a:lnTo>
                  <a:lnTo>
                    <a:pt x="1012" y="169"/>
                  </a:lnTo>
                  <a:lnTo>
                    <a:pt x="954" y="176"/>
                  </a:lnTo>
                  <a:lnTo>
                    <a:pt x="895" y="183"/>
                  </a:lnTo>
                  <a:lnTo>
                    <a:pt x="837" y="193"/>
                  </a:lnTo>
                  <a:lnTo>
                    <a:pt x="778" y="200"/>
                  </a:lnTo>
                  <a:lnTo>
                    <a:pt x="719" y="213"/>
                  </a:lnTo>
                  <a:lnTo>
                    <a:pt x="649" y="213"/>
                  </a:lnTo>
                  <a:lnTo>
                    <a:pt x="578" y="217"/>
                  </a:lnTo>
                  <a:lnTo>
                    <a:pt x="507" y="222"/>
                  </a:lnTo>
                  <a:lnTo>
                    <a:pt x="436" y="227"/>
                  </a:lnTo>
                  <a:lnTo>
                    <a:pt x="366" y="230"/>
                  </a:lnTo>
                  <a:lnTo>
                    <a:pt x="297" y="235"/>
                  </a:lnTo>
                  <a:lnTo>
                    <a:pt x="226" y="237"/>
                  </a:lnTo>
                  <a:lnTo>
                    <a:pt x="156" y="237"/>
                  </a:lnTo>
                  <a:lnTo>
                    <a:pt x="134" y="235"/>
                  </a:lnTo>
                  <a:lnTo>
                    <a:pt x="136" y="337"/>
                  </a:lnTo>
                  <a:lnTo>
                    <a:pt x="151" y="337"/>
                  </a:lnTo>
                  <a:lnTo>
                    <a:pt x="156" y="335"/>
                  </a:lnTo>
                  <a:lnTo>
                    <a:pt x="161" y="335"/>
                  </a:lnTo>
                  <a:lnTo>
                    <a:pt x="165" y="332"/>
                  </a:lnTo>
                  <a:lnTo>
                    <a:pt x="173" y="332"/>
                  </a:lnTo>
                  <a:lnTo>
                    <a:pt x="175" y="332"/>
                  </a:lnTo>
                  <a:lnTo>
                    <a:pt x="183" y="330"/>
                  </a:lnTo>
                  <a:lnTo>
                    <a:pt x="187" y="330"/>
                  </a:lnTo>
                  <a:lnTo>
                    <a:pt x="192" y="327"/>
                  </a:lnTo>
                  <a:lnTo>
                    <a:pt x="234" y="325"/>
                  </a:lnTo>
                  <a:lnTo>
                    <a:pt x="207" y="230"/>
                  </a:lnTo>
                  <a:lnTo>
                    <a:pt x="190" y="239"/>
                  </a:lnTo>
                  <a:lnTo>
                    <a:pt x="178" y="249"/>
                  </a:lnTo>
                  <a:lnTo>
                    <a:pt x="165" y="259"/>
                  </a:lnTo>
                  <a:lnTo>
                    <a:pt x="153" y="269"/>
                  </a:lnTo>
                  <a:lnTo>
                    <a:pt x="141" y="278"/>
                  </a:lnTo>
                  <a:lnTo>
                    <a:pt x="126" y="288"/>
                  </a:lnTo>
                  <a:lnTo>
                    <a:pt x="114" y="296"/>
                  </a:lnTo>
                  <a:lnTo>
                    <a:pt x="100" y="303"/>
                  </a:lnTo>
                  <a:lnTo>
                    <a:pt x="85" y="310"/>
                  </a:lnTo>
                  <a:lnTo>
                    <a:pt x="61" y="320"/>
                  </a:lnTo>
                  <a:lnTo>
                    <a:pt x="95" y="327"/>
                  </a:lnTo>
                  <a:lnTo>
                    <a:pt x="87" y="325"/>
                  </a:lnTo>
                  <a:lnTo>
                    <a:pt x="104" y="391"/>
                  </a:lnTo>
                  <a:lnTo>
                    <a:pt x="119" y="364"/>
                  </a:lnTo>
                  <a:lnTo>
                    <a:pt x="126" y="342"/>
                  </a:lnTo>
                  <a:lnTo>
                    <a:pt x="134" y="325"/>
                  </a:lnTo>
                  <a:lnTo>
                    <a:pt x="144" y="308"/>
                  </a:lnTo>
                  <a:lnTo>
                    <a:pt x="156" y="296"/>
                  </a:lnTo>
                  <a:lnTo>
                    <a:pt x="168" y="281"/>
                  </a:lnTo>
                  <a:lnTo>
                    <a:pt x="185" y="271"/>
                  </a:lnTo>
                  <a:lnTo>
                    <a:pt x="205" y="264"/>
                  </a:lnTo>
                  <a:lnTo>
                    <a:pt x="224" y="257"/>
                  </a:lnTo>
                  <a:lnTo>
                    <a:pt x="290" y="242"/>
                  </a:lnTo>
                  <a:lnTo>
                    <a:pt x="356" y="227"/>
                  </a:lnTo>
                  <a:lnTo>
                    <a:pt x="419" y="215"/>
                  </a:lnTo>
                  <a:lnTo>
                    <a:pt x="485" y="203"/>
                  </a:lnTo>
                  <a:lnTo>
                    <a:pt x="549" y="193"/>
                  </a:lnTo>
                  <a:lnTo>
                    <a:pt x="614" y="186"/>
                  </a:lnTo>
                  <a:lnTo>
                    <a:pt x="680" y="178"/>
                  </a:lnTo>
                  <a:lnTo>
                    <a:pt x="749" y="176"/>
                  </a:lnTo>
                  <a:lnTo>
                    <a:pt x="783" y="174"/>
                  </a:lnTo>
                  <a:lnTo>
                    <a:pt x="819" y="171"/>
                  </a:lnTo>
                  <a:lnTo>
                    <a:pt x="854" y="164"/>
                  </a:lnTo>
                  <a:lnTo>
                    <a:pt x="888" y="159"/>
                  </a:lnTo>
                  <a:lnTo>
                    <a:pt x="922" y="154"/>
                  </a:lnTo>
                  <a:lnTo>
                    <a:pt x="959" y="149"/>
                  </a:lnTo>
                  <a:lnTo>
                    <a:pt x="993" y="144"/>
                  </a:lnTo>
                  <a:lnTo>
                    <a:pt x="1027" y="144"/>
                  </a:lnTo>
                  <a:lnTo>
                    <a:pt x="1081" y="130"/>
                  </a:lnTo>
                  <a:lnTo>
                    <a:pt x="1137" y="122"/>
                  </a:lnTo>
                  <a:lnTo>
                    <a:pt x="1190" y="115"/>
                  </a:lnTo>
                  <a:lnTo>
                    <a:pt x="1246" y="110"/>
                  </a:lnTo>
                  <a:lnTo>
                    <a:pt x="1300" y="108"/>
                  </a:lnTo>
                  <a:lnTo>
                    <a:pt x="1356" y="108"/>
                  </a:lnTo>
                  <a:lnTo>
                    <a:pt x="1412" y="108"/>
                  </a:lnTo>
                  <a:lnTo>
                    <a:pt x="1469" y="105"/>
                  </a:lnTo>
                  <a:lnTo>
                    <a:pt x="1510" y="100"/>
                  </a:lnTo>
                  <a:lnTo>
                    <a:pt x="1517" y="98"/>
                  </a:lnTo>
                  <a:lnTo>
                    <a:pt x="1527" y="93"/>
                  </a:lnTo>
                  <a:lnTo>
                    <a:pt x="1532" y="88"/>
                  </a:lnTo>
                  <a:lnTo>
                    <a:pt x="1539" y="83"/>
                  </a:lnTo>
                  <a:lnTo>
                    <a:pt x="1544" y="76"/>
                  </a:lnTo>
                  <a:lnTo>
                    <a:pt x="1549" y="69"/>
                  </a:lnTo>
                  <a:lnTo>
                    <a:pt x="1551" y="59"/>
                  </a:lnTo>
                  <a:lnTo>
                    <a:pt x="1551" y="51"/>
                  </a:lnTo>
                  <a:lnTo>
                    <a:pt x="1551" y="39"/>
                  </a:lnTo>
                  <a:lnTo>
                    <a:pt x="1547" y="32"/>
                  </a:lnTo>
                  <a:lnTo>
                    <a:pt x="1542" y="22"/>
                  </a:lnTo>
                  <a:lnTo>
                    <a:pt x="1537" y="15"/>
                  </a:lnTo>
                  <a:lnTo>
                    <a:pt x="1530" y="7"/>
                  </a:lnTo>
                  <a:lnTo>
                    <a:pt x="1520" y="3"/>
                  </a:lnTo>
                  <a:lnTo>
                    <a:pt x="1510" y="0"/>
                  </a:lnTo>
                  <a:lnTo>
                    <a:pt x="1500" y="0"/>
                  </a:lnTo>
                  <a:lnTo>
                    <a:pt x="1486" y="0"/>
                  </a:lnTo>
                  <a:lnTo>
                    <a:pt x="1481" y="0"/>
                  </a:lnTo>
                  <a:lnTo>
                    <a:pt x="1473" y="0"/>
                  </a:lnTo>
                  <a:lnTo>
                    <a:pt x="1469" y="0"/>
                  </a:lnTo>
                  <a:lnTo>
                    <a:pt x="1461" y="0"/>
                  </a:lnTo>
                  <a:lnTo>
                    <a:pt x="1454" y="0"/>
                  </a:lnTo>
                  <a:lnTo>
                    <a:pt x="1449" y="0"/>
                  </a:lnTo>
                  <a:lnTo>
                    <a:pt x="1442" y="3"/>
                  </a:lnTo>
                  <a:lnTo>
                    <a:pt x="1437" y="3"/>
                  </a:lnTo>
                  <a:lnTo>
                    <a:pt x="1420" y="5"/>
                  </a:lnTo>
                  <a:lnTo>
                    <a:pt x="1405" y="10"/>
                  </a:lnTo>
                  <a:lnTo>
                    <a:pt x="1390" y="15"/>
                  </a:lnTo>
                  <a:lnTo>
                    <a:pt x="1378" y="20"/>
                  </a:lnTo>
                  <a:lnTo>
                    <a:pt x="1364" y="25"/>
                  </a:lnTo>
                  <a:lnTo>
                    <a:pt x="1349" y="29"/>
                  </a:lnTo>
                  <a:lnTo>
                    <a:pt x="1334" y="32"/>
                  </a:lnTo>
                  <a:lnTo>
                    <a:pt x="1320" y="37"/>
                  </a:lnTo>
                  <a:lnTo>
                    <a:pt x="1254" y="44"/>
                  </a:lnTo>
                  <a:lnTo>
                    <a:pt x="1190" y="51"/>
                  </a:lnTo>
                  <a:lnTo>
                    <a:pt x="1124" y="61"/>
                  </a:lnTo>
                  <a:lnTo>
                    <a:pt x="1061" y="71"/>
                  </a:lnTo>
                  <a:lnTo>
                    <a:pt x="998" y="78"/>
                  </a:lnTo>
                  <a:lnTo>
                    <a:pt x="934" y="88"/>
                  </a:lnTo>
                  <a:lnTo>
                    <a:pt x="871" y="98"/>
                  </a:lnTo>
                  <a:lnTo>
                    <a:pt x="807" y="110"/>
                  </a:lnTo>
                  <a:lnTo>
                    <a:pt x="761" y="108"/>
                  </a:lnTo>
                  <a:lnTo>
                    <a:pt x="715" y="110"/>
                  </a:lnTo>
                  <a:lnTo>
                    <a:pt x="671" y="110"/>
                  </a:lnTo>
                  <a:lnTo>
                    <a:pt x="624" y="112"/>
                  </a:lnTo>
                  <a:lnTo>
                    <a:pt x="580" y="115"/>
                  </a:lnTo>
                  <a:lnTo>
                    <a:pt x="536" y="120"/>
                  </a:lnTo>
                  <a:lnTo>
                    <a:pt x="490" y="122"/>
                  </a:lnTo>
                  <a:lnTo>
                    <a:pt x="446" y="127"/>
                  </a:lnTo>
                  <a:lnTo>
                    <a:pt x="431" y="127"/>
                  </a:lnTo>
                  <a:lnTo>
                    <a:pt x="419" y="130"/>
                  </a:lnTo>
                  <a:lnTo>
                    <a:pt x="405" y="132"/>
                  </a:lnTo>
                  <a:lnTo>
                    <a:pt x="392" y="132"/>
                  </a:lnTo>
                  <a:lnTo>
                    <a:pt x="378" y="134"/>
                  </a:lnTo>
                  <a:lnTo>
                    <a:pt x="366" y="137"/>
                  </a:lnTo>
                  <a:lnTo>
                    <a:pt x="353" y="139"/>
                  </a:lnTo>
                  <a:lnTo>
                    <a:pt x="339" y="142"/>
                  </a:lnTo>
                  <a:lnTo>
                    <a:pt x="329" y="142"/>
                  </a:lnTo>
                  <a:lnTo>
                    <a:pt x="319" y="144"/>
                  </a:lnTo>
                  <a:lnTo>
                    <a:pt x="309" y="144"/>
                  </a:lnTo>
                  <a:lnTo>
                    <a:pt x="300" y="144"/>
                  </a:lnTo>
                  <a:lnTo>
                    <a:pt x="287" y="144"/>
                  </a:lnTo>
                  <a:lnTo>
                    <a:pt x="278" y="144"/>
                  </a:lnTo>
                  <a:lnTo>
                    <a:pt x="268" y="144"/>
                  </a:lnTo>
                  <a:lnTo>
                    <a:pt x="258" y="147"/>
                  </a:lnTo>
                  <a:lnTo>
                    <a:pt x="236" y="149"/>
                  </a:lnTo>
                  <a:lnTo>
                    <a:pt x="214" y="154"/>
                  </a:lnTo>
                  <a:lnTo>
                    <a:pt x="195" y="156"/>
                  </a:lnTo>
                  <a:lnTo>
                    <a:pt x="175" y="161"/>
                  </a:lnTo>
                  <a:lnTo>
                    <a:pt x="153" y="166"/>
                  </a:lnTo>
                  <a:lnTo>
                    <a:pt x="134" y="171"/>
                  </a:lnTo>
                  <a:lnTo>
                    <a:pt x="112" y="176"/>
                  </a:lnTo>
                  <a:lnTo>
                    <a:pt x="92" y="183"/>
                  </a:lnTo>
                  <a:lnTo>
                    <a:pt x="78" y="186"/>
                  </a:lnTo>
                  <a:lnTo>
                    <a:pt x="117" y="186"/>
                  </a:lnTo>
                  <a:lnTo>
                    <a:pt x="87" y="220"/>
                  </a:lnTo>
                  <a:lnTo>
                    <a:pt x="92" y="215"/>
                  </a:lnTo>
                  <a:lnTo>
                    <a:pt x="97" y="213"/>
                  </a:lnTo>
                  <a:lnTo>
                    <a:pt x="102" y="208"/>
                  </a:lnTo>
                  <a:lnTo>
                    <a:pt x="107" y="205"/>
                  </a:lnTo>
                  <a:lnTo>
                    <a:pt x="112" y="203"/>
                  </a:lnTo>
                  <a:lnTo>
                    <a:pt x="119" y="198"/>
                  </a:lnTo>
                  <a:lnTo>
                    <a:pt x="124" y="195"/>
                  </a:lnTo>
                  <a:lnTo>
                    <a:pt x="131" y="193"/>
                  </a:lnTo>
                  <a:lnTo>
                    <a:pt x="124" y="183"/>
                  </a:lnTo>
                  <a:lnTo>
                    <a:pt x="114" y="178"/>
                  </a:lnTo>
                  <a:lnTo>
                    <a:pt x="107" y="174"/>
                  </a:lnTo>
                  <a:lnTo>
                    <a:pt x="97" y="171"/>
                  </a:lnTo>
                  <a:lnTo>
                    <a:pt x="87" y="169"/>
                  </a:lnTo>
                  <a:lnTo>
                    <a:pt x="78" y="169"/>
                  </a:lnTo>
                  <a:lnTo>
                    <a:pt x="68" y="171"/>
                  </a:lnTo>
                  <a:lnTo>
                    <a:pt x="61" y="176"/>
                  </a:lnTo>
                  <a:lnTo>
                    <a:pt x="51" y="183"/>
                  </a:lnTo>
                  <a:lnTo>
                    <a:pt x="43" y="191"/>
                  </a:lnTo>
                  <a:lnTo>
                    <a:pt x="41" y="198"/>
                  </a:lnTo>
                  <a:lnTo>
                    <a:pt x="39" y="208"/>
                  </a:lnTo>
                  <a:lnTo>
                    <a:pt x="36" y="217"/>
                  </a:lnTo>
                  <a:lnTo>
                    <a:pt x="36" y="227"/>
                  </a:lnTo>
                  <a:lnTo>
                    <a:pt x="39" y="237"/>
                  </a:lnTo>
                  <a:lnTo>
                    <a:pt x="43" y="24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2" name="Freeform 6"/>
            <p:cNvSpPr>
              <a:spLocks/>
            </p:cNvSpPr>
            <p:nvPr/>
          </p:nvSpPr>
          <p:spPr bwMode="auto">
            <a:xfrm>
              <a:off x="3725" y="724"/>
              <a:ext cx="307" cy="1104"/>
            </a:xfrm>
            <a:custGeom>
              <a:avLst/>
              <a:gdLst>
                <a:gd name="T0" fmla="*/ 139 w 307"/>
                <a:gd name="T1" fmla="*/ 940 h 1104"/>
                <a:gd name="T2" fmla="*/ 78 w 307"/>
                <a:gd name="T3" fmla="*/ 840 h 1104"/>
                <a:gd name="T4" fmla="*/ 112 w 307"/>
                <a:gd name="T5" fmla="*/ 701 h 1104"/>
                <a:gd name="T6" fmla="*/ 88 w 307"/>
                <a:gd name="T7" fmla="*/ 408 h 1104"/>
                <a:gd name="T8" fmla="*/ 29 w 307"/>
                <a:gd name="T9" fmla="*/ 435 h 1104"/>
                <a:gd name="T10" fmla="*/ 29 w 307"/>
                <a:gd name="T11" fmla="*/ 537 h 1104"/>
                <a:gd name="T12" fmla="*/ 76 w 307"/>
                <a:gd name="T13" fmla="*/ 425 h 1104"/>
                <a:gd name="T14" fmla="*/ 63 w 307"/>
                <a:gd name="T15" fmla="*/ 120 h 1104"/>
                <a:gd name="T16" fmla="*/ 178 w 307"/>
                <a:gd name="T17" fmla="*/ 64 h 1104"/>
                <a:gd name="T18" fmla="*/ 188 w 307"/>
                <a:gd name="T19" fmla="*/ 137 h 1104"/>
                <a:gd name="T20" fmla="*/ 163 w 307"/>
                <a:gd name="T21" fmla="*/ 403 h 1104"/>
                <a:gd name="T22" fmla="*/ 229 w 307"/>
                <a:gd name="T23" fmla="*/ 403 h 1104"/>
                <a:gd name="T24" fmla="*/ 193 w 307"/>
                <a:gd name="T25" fmla="*/ 462 h 1104"/>
                <a:gd name="T26" fmla="*/ 254 w 307"/>
                <a:gd name="T27" fmla="*/ 435 h 1104"/>
                <a:gd name="T28" fmla="*/ 234 w 307"/>
                <a:gd name="T29" fmla="*/ 337 h 1104"/>
                <a:gd name="T30" fmla="*/ 185 w 307"/>
                <a:gd name="T31" fmla="*/ 498 h 1104"/>
                <a:gd name="T32" fmla="*/ 220 w 307"/>
                <a:gd name="T33" fmla="*/ 886 h 1104"/>
                <a:gd name="T34" fmla="*/ 273 w 307"/>
                <a:gd name="T35" fmla="*/ 838 h 1104"/>
                <a:gd name="T36" fmla="*/ 246 w 307"/>
                <a:gd name="T37" fmla="*/ 984 h 1104"/>
                <a:gd name="T38" fmla="*/ 281 w 307"/>
                <a:gd name="T39" fmla="*/ 1101 h 1104"/>
                <a:gd name="T40" fmla="*/ 293 w 307"/>
                <a:gd name="T41" fmla="*/ 789 h 1104"/>
                <a:gd name="T42" fmla="*/ 237 w 307"/>
                <a:gd name="T43" fmla="*/ 767 h 1104"/>
                <a:gd name="T44" fmla="*/ 178 w 307"/>
                <a:gd name="T45" fmla="*/ 1001 h 1104"/>
                <a:gd name="T46" fmla="*/ 234 w 307"/>
                <a:gd name="T47" fmla="*/ 1079 h 1104"/>
                <a:gd name="T48" fmla="*/ 198 w 307"/>
                <a:gd name="T49" fmla="*/ 906 h 1104"/>
                <a:gd name="T50" fmla="*/ 129 w 307"/>
                <a:gd name="T51" fmla="*/ 979 h 1104"/>
                <a:gd name="T52" fmla="*/ 166 w 307"/>
                <a:gd name="T53" fmla="*/ 1050 h 1104"/>
                <a:gd name="T54" fmla="*/ 215 w 307"/>
                <a:gd name="T55" fmla="*/ 694 h 1104"/>
                <a:gd name="T56" fmla="*/ 190 w 307"/>
                <a:gd name="T57" fmla="*/ 68 h 1104"/>
                <a:gd name="T58" fmla="*/ 112 w 307"/>
                <a:gd name="T59" fmla="*/ 68 h 1104"/>
                <a:gd name="T60" fmla="*/ 44 w 307"/>
                <a:gd name="T61" fmla="*/ 98 h 1104"/>
                <a:gd name="T62" fmla="*/ 78 w 307"/>
                <a:gd name="T63" fmla="*/ 774 h 1104"/>
                <a:gd name="T64" fmla="*/ 159 w 307"/>
                <a:gd name="T65" fmla="*/ 161 h 1104"/>
                <a:gd name="T66" fmla="*/ 102 w 307"/>
                <a:gd name="T67" fmla="*/ 90 h 1104"/>
                <a:gd name="T68" fmla="*/ 107 w 307"/>
                <a:gd name="T69" fmla="*/ 425 h 1104"/>
                <a:gd name="T70" fmla="*/ 142 w 307"/>
                <a:gd name="T71" fmla="*/ 860 h 1104"/>
                <a:gd name="T72" fmla="*/ 120 w 307"/>
                <a:gd name="T73" fmla="*/ 244 h 1104"/>
                <a:gd name="T74" fmla="*/ 137 w 307"/>
                <a:gd name="T75" fmla="*/ 127 h 1104"/>
                <a:gd name="T76" fmla="*/ 144 w 307"/>
                <a:gd name="T77" fmla="*/ 816 h 1104"/>
                <a:gd name="T78" fmla="*/ 198 w 307"/>
                <a:gd name="T79" fmla="*/ 982 h 1104"/>
                <a:gd name="T80" fmla="*/ 181 w 307"/>
                <a:gd name="T81" fmla="*/ 1074 h 1104"/>
                <a:gd name="T82" fmla="*/ 239 w 307"/>
                <a:gd name="T83" fmla="*/ 1016 h 1104"/>
                <a:gd name="T84" fmla="*/ 246 w 307"/>
                <a:gd name="T85" fmla="*/ 979 h 1104"/>
                <a:gd name="T86" fmla="*/ 300 w 307"/>
                <a:gd name="T87" fmla="*/ 1089 h 1104"/>
                <a:gd name="T88" fmla="*/ 283 w 307"/>
                <a:gd name="T89" fmla="*/ 884 h 1104"/>
                <a:gd name="T90" fmla="*/ 224 w 307"/>
                <a:gd name="T91" fmla="*/ 779 h 1104"/>
                <a:gd name="T92" fmla="*/ 264 w 307"/>
                <a:gd name="T93" fmla="*/ 628 h 1104"/>
                <a:gd name="T94" fmla="*/ 254 w 307"/>
                <a:gd name="T95" fmla="*/ 349 h 1104"/>
                <a:gd name="T96" fmla="*/ 193 w 307"/>
                <a:gd name="T97" fmla="*/ 396 h 1104"/>
                <a:gd name="T98" fmla="*/ 239 w 307"/>
                <a:gd name="T99" fmla="*/ 383 h 1104"/>
                <a:gd name="T100" fmla="*/ 173 w 307"/>
                <a:gd name="T101" fmla="*/ 374 h 1104"/>
                <a:gd name="T102" fmla="*/ 242 w 307"/>
                <a:gd name="T103" fmla="*/ 191 h 1104"/>
                <a:gd name="T104" fmla="*/ 207 w 307"/>
                <a:gd name="T105" fmla="*/ 7 h 1104"/>
                <a:gd name="T106" fmla="*/ 71 w 307"/>
                <a:gd name="T107" fmla="*/ 22 h 1104"/>
                <a:gd name="T108" fmla="*/ 12 w 307"/>
                <a:gd name="T109" fmla="*/ 410 h 1104"/>
                <a:gd name="T110" fmla="*/ 90 w 307"/>
                <a:gd name="T111" fmla="*/ 452 h 1104"/>
                <a:gd name="T112" fmla="*/ 44 w 307"/>
                <a:gd name="T113" fmla="*/ 635 h 1104"/>
                <a:gd name="T114" fmla="*/ 63 w 307"/>
                <a:gd name="T115" fmla="*/ 825 h 1104"/>
                <a:gd name="T116" fmla="*/ 127 w 307"/>
                <a:gd name="T117" fmla="*/ 886 h 1104"/>
                <a:gd name="T118" fmla="*/ 95 w 307"/>
                <a:gd name="T119" fmla="*/ 806 h 1104"/>
                <a:gd name="T120" fmla="*/ 85 w 307"/>
                <a:gd name="T121" fmla="*/ 977 h 1104"/>
                <a:gd name="T122" fmla="*/ 117 w 307"/>
                <a:gd name="T123" fmla="*/ 984 h 1104"/>
                <a:gd name="T124" fmla="*/ 112 w 307"/>
                <a:gd name="T125" fmla="*/ 1008 h 11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07"/>
                <a:gd name="T190" fmla="*/ 0 h 1104"/>
                <a:gd name="T191" fmla="*/ 307 w 307"/>
                <a:gd name="T192" fmla="*/ 1104 h 11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07" h="1104">
                  <a:moveTo>
                    <a:pt x="163" y="987"/>
                  </a:moveTo>
                  <a:lnTo>
                    <a:pt x="166" y="984"/>
                  </a:lnTo>
                  <a:lnTo>
                    <a:pt x="166" y="979"/>
                  </a:lnTo>
                  <a:lnTo>
                    <a:pt x="168" y="974"/>
                  </a:lnTo>
                  <a:lnTo>
                    <a:pt x="168" y="969"/>
                  </a:lnTo>
                  <a:lnTo>
                    <a:pt x="161" y="950"/>
                  </a:lnTo>
                  <a:lnTo>
                    <a:pt x="161" y="947"/>
                  </a:lnTo>
                  <a:lnTo>
                    <a:pt x="159" y="945"/>
                  </a:lnTo>
                  <a:lnTo>
                    <a:pt x="107" y="938"/>
                  </a:lnTo>
                  <a:lnTo>
                    <a:pt x="110" y="938"/>
                  </a:lnTo>
                  <a:lnTo>
                    <a:pt x="115" y="938"/>
                  </a:lnTo>
                  <a:lnTo>
                    <a:pt x="120" y="938"/>
                  </a:lnTo>
                  <a:lnTo>
                    <a:pt x="124" y="938"/>
                  </a:lnTo>
                  <a:lnTo>
                    <a:pt x="129" y="938"/>
                  </a:lnTo>
                  <a:lnTo>
                    <a:pt x="134" y="940"/>
                  </a:lnTo>
                  <a:lnTo>
                    <a:pt x="139" y="940"/>
                  </a:lnTo>
                  <a:lnTo>
                    <a:pt x="144" y="940"/>
                  </a:lnTo>
                  <a:lnTo>
                    <a:pt x="102" y="938"/>
                  </a:lnTo>
                  <a:lnTo>
                    <a:pt x="144" y="957"/>
                  </a:lnTo>
                  <a:lnTo>
                    <a:pt x="139" y="945"/>
                  </a:lnTo>
                  <a:lnTo>
                    <a:pt x="134" y="933"/>
                  </a:lnTo>
                  <a:lnTo>
                    <a:pt x="132" y="921"/>
                  </a:lnTo>
                  <a:lnTo>
                    <a:pt x="132" y="908"/>
                  </a:lnTo>
                  <a:lnTo>
                    <a:pt x="132" y="899"/>
                  </a:lnTo>
                  <a:lnTo>
                    <a:pt x="134" y="886"/>
                  </a:lnTo>
                  <a:lnTo>
                    <a:pt x="137" y="877"/>
                  </a:lnTo>
                  <a:lnTo>
                    <a:pt x="139" y="864"/>
                  </a:lnTo>
                  <a:lnTo>
                    <a:pt x="139" y="852"/>
                  </a:lnTo>
                  <a:lnTo>
                    <a:pt x="139" y="833"/>
                  </a:lnTo>
                  <a:lnTo>
                    <a:pt x="78" y="833"/>
                  </a:lnTo>
                  <a:lnTo>
                    <a:pt x="78" y="838"/>
                  </a:lnTo>
                  <a:lnTo>
                    <a:pt x="78" y="840"/>
                  </a:lnTo>
                  <a:lnTo>
                    <a:pt x="76" y="845"/>
                  </a:lnTo>
                  <a:lnTo>
                    <a:pt x="76" y="847"/>
                  </a:lnTo>
                  <a:lnTo>
                    <a:pt x="71" y="864"/>
                  </a:lnTo>
                  <a:lnTo>
                    <a:pt x="127" y="852"/>
                  </a:lnTo>
                  <a:lnTo>
                    <a:pt x="127" y="857"/>
                  </a:lnTo>
                  <a:lnTo>
                    <a:pt x="124" y="842"/>
                  </a:lnTo>
                  <a:lnTo>
                    <a:pt x="124" y="828"/>
                  </a:lnTo>
                  <a:lnTo>
                    <a:pt x="122" y="813"/>
                  </a:lnTo>
                  <a:lnTo>
                    <a:pt x="122" y="799"/>
                  </a:lnTo>
                  <a:lnTo>
                    <a:pt x="120" y="781"/>
                  </a:lnTo>
                  <a:lnTo>
                    <a:pt x="117" y="767"/>
                  </a:lnTo>
                  <a:lnTo>
                    <a:pt x="117" y="750"/>
                  </a:lnTo>
                  <a:lnTo>
                    <a:pt x="115" y="735"/>
                  </a:lnTo>
                  <a:lnTo>
                    <a:pt x="112" y="723"/>
                  </a:lnTo>
                  <a:lnTo>
                    <a:pt x="112" y="711"/>
                  </a:lnTo>
                  <a:lnTo>
                    <a:pt x="112" y="701"/>
                  </a:lnTo>
                  <a:lnTo>
                    <a:pt x="112" y="689"/>
                  </a:lnTo>
                  <a:lnTo>
                    <a:pt x="112" y="679"/>
                  </a:lnTo>
                  <a:lnTo>
                    <a:pt x="112" y="667"/>
                  </a:lnTo>
                  <a:lnTo>
                    <a:pt x="110" y="657"/>
                  </a:lnTo>
                  <a:lnTo>
                    <a:pt x="110" y="647"/>
                  </a:lnTo>
                  <a:lnTo>
                    <a:pt x="102" y="618"/>
                  </a:lnTo>
                  <a:lnTo>
                    <a:pt x="100" y="591"/>
                  </a:lnTo>
                  <a:lnTo>
                    <a:pt x="98" y="564"/>
                  </a:lnTo>
                  <a:lnTo>
                    <a:pt x="98" y="537"/>
                  </a:lnTo>
                  <a:lnTo>
                    <a:pt x="95" y="508"/>
                  </a:lnTo>
                  <a:lnTo>
                    <a:pt x="95" y="481"/>
                  </a:lnTo>
                  <a:lnTo>
                    <a:pt x="93" y="454"/>
                  </a:lnTo>
                  <a:lnTo>
                    <a:pt x="90" y="427"/>
                  </a:lnTo>
                  <a:lnTo>
                    <a:pt x="90" y="420"/>
                  </a:lnTo>
                  <a:lnTo>
                    <a:pt x="90" y="413"/>
                  </a:lnTo>
                  <a:lnTo>
                    <a:pt x="88" y="408"/>
                  </a:lnTo>
                  <a:lnTo>
                    <a:pt x="85" y="401"/>
                  </a:lnTo>
                  <a:lnTo>
                    <a:pt x="83" y="398"/>
                  </a:lnTo>
                  <a:lnTo>
                    <a:pt x="78" y="393"/>
                  </a:lnTo>
                  <a:lnTo>
                    <a:pt x="73" y="391"/>
                  </a:lnTo>
                  <a:lnTo>
                    <a:pt x="66" y="388"/>
                  </a:lnTo>
                  <a:lnTo>
                    <a:pt x="61" y="388"/>
                  </a:lnTo>
                  <a:lnTo>
                    <a:pt x="54" y="388"/>
                  </a:lnTo>
                  <a:lnTo>
                    <a:pt x="49" y="391"/>
                  </a:lnTo>
                  <a:lnTo>
                    <a:pt x="44" y="393"/>
                  </a:lnTo>
                  <a:lnTo>
                    <a:pt x="39" y="398"/>
                  </a:lnTo>
                  <a:lnTo>
                    <a:pt x="34" y="401"/>
                  </a:lnTo>
                  <a:lnTo>
                    <a:pt x="32" y="408"/>
                  </a:lnTo>
                  <a:lnTo>
                    <a:pt x="29" y="413"/>
                  </a:lnTo>
                  <a:lnTo>
                    <a:pt x="29" y="420"/>
                  </a:lnTo>
                  <a:lnTo>
                    <a:pt x="29" y="427"/>
                  </a:lnTo>
                  <a:lnTo>
                    <a:pt x="29" y="435"/>
                  </a:lnTo>
                  <a:lnTo>
                    <a:pt x="29" y="442"/>
                  </a:lnTo>
                  <a:lnTo>
                    <a:pt x="29" y="452"/>
                  </a:lnTo>
                  <a:lnTo>
                    <a:pt x="27" y="459"/>
                  </a:lnTo>
                  <a:lnTo>
                    <a:pt x="27" y="466"/>
                  </a:lnTo>
                  <a:lnTo>
                    <a:pt x="24" y="474"/>
                  </a:lnTo>
                  <a:lnTo>
                    <a:pt x="22" y="484"/>
                  </a:lnTo>
                  <a:lnTo>
                    <a:pt x="19" y="491"/>
                  </a:lnTo>
                  <a:lnTo>
                    <a:pt x="17" y="508"/>
                  </a:lnTo>
                  <a:lnTo>
                    <a:pt x="17" y="510"/>
                  </a:lnTo>
                  <a:lnTo>
                    <a:pt x="17" y="515"/>
                  </a:lnTo>
                  <a:lnTo>
                    <a:pt x="17" y="520"/>
                  </a:lnTo>
                  <a:lnTo>
                    <a:pt x="19" y="523"/>
                  </a:lnTo>
                  <a:lnTo>
                    <a:pt x="19" y="527"/>
                  </a:lnTo>
                  <a:lnTo>
                    <a:pt x="24" y="530"/>
                  </a:lnTo>
                  <a:lnTo>
                    <a:pt x="27" y="535"/>
                  </a:lnTo>
                  <a:lnTo>
                    <a:pt x="29" y="537"/>
                  </a:lnTo>
                  <a:lnTo>
                    <a:pt x="34" y="540"/>
                  </a:lnTo>
                  <a:lnTo>
                    <a:pt x="41" y="542"/>
                  </a:lnTo>
                  <a:lnTo>
                    <a:pt x="46" y="542"/>
                  </a:lnTo>
                  <a:lnTo>
                    <a:pt x="51" y="542"/>
                  </a:lnTo>
                  <a:lnTo>
                    <a:pt x="59" y="540"/>
                  </a:lnTo>
                  <a:lnTo>
                    <a:pt x="63" y="537"/>
                  </a:lnTo>
                  <a:lnTo>
                    <a:pt x="68" y="535"/>
                  </a:lnTo>
                  <a:lnTo>
                    <a:pt x="73" y="530"/>
                  </a:lnTo>
                  <a:lnTo>
                    <a:pt x="78" y="523"/>
                  </a:lnTo>
                  <a:lnTo>
                    <a:pt x="80" y="518"/>
                  </a:lnTo>
                  <a:lnTo>
                    <a:pt x="80" y="513"/>
                  </a:lnTo>
                  <a:lnTo>
                    <a:pt x="83" y="510"/>
                  </a:lnTo>
                  <a:lnTo>
                    <a:pt x="83" y="506"/>
                  </a:lnTo>
                  <a:lnTo>
                    <a:pt x="83" y="496"/>
                  </a:lnTo>
                  <a:lnTo>
                    <a:pt x="78" y="459"/>
                  </a:lnTo>
                  <a:lnTo>
                    <a:pt x="76" y="425"/>
                  </a:lnTo>
                  <a:lnTo>
                    <a:pt x="73" y="391"/>
                  </a:lnTo>
                  <a:lnTo>
                    <a:pt x="73" y="357"/>
                  </a:lnTo>
                  <a:lnTo>
                    <a:pt x="73" y="322"/>
                  </a:lnTo>
                  <a:lnTo>
                    <a:pt x="73" y="288"/>
                  </a:lnTo>
                  <a:lnTo>
                    <a:pt x="76" y="252"/>
                  </a:lnTo>
                  <a:lnTo>
                    <a:pt x="76" y="217"/>
                  </a:lnTo>
                  <a:lnTo>
                    <a:pt x="76" y="213"/>
                  </a:lnTo>
                  <a:lnTo>
                    <a:pt x="76" y="205"/>
                  </a:lnTo>
                  <a:lnTo>
                    <a:pt x="71" y="198"/>
                  </a:lnTo>
                  <a:lnTo>
                    <a:pt x="71" y="193"/>
                  </a:lnTo>
                  <a:lnTo>
                    <a:pt x="71" y="181"/>
                  </a:lnTo>
                  <a:lnTo>
                    <a:pt x="71" y="169"/>
                  </a:lnTo>
                  <a:lnTo>
                    <a:pt x="68" y="156"/>
                  </a:lnTo>
                  <a:lnTo>
                    <a:pt x="68" y="144"/>
                  </a:lnTo>
                  <a:lnTo>
                    <a:pt x="66" y="132"/>
                  </a:lnTo>
                  <a:lnTo>
                    <a:pt x="63" y="120"/>
                  </a:lnTo>
                  <a:lnTo>
                    <a:pt x="61" y="108"/>
                  </a:lnTo>
                  <a:lnTo>
                    <a:pt x="61" y="98"/>
                  </a:lnTo>
                  <a:lnTo>
                    <a:pt x="61" y="93"/>
                  </a:lnTo>
                  <a:lnTo>
                    <a:pt x="61" y="88"/>
                  </a:lnTo>
                  <a:lnTo>
                    <a:pt x="63" y="86"/>
                  </a:lnTo>
                  <a:lnTo>
                    <a:pt x="66" y="83"/>
                  </a:lnTo>
                  <a:lnTo>
                    <a:pt x="80" y="81"/>
                  </a:lnTo>
                  <a:lnTo>
                    <a:pt x="98" y="78"/>
                  </a:lnTo>
                  <a:lnTo>
                    <a:pt x="112" y="78"/>
                  </a:lnTo>
                  <a:lnTo>
                    <a:pt x="129" y="76"/>
                  </a:lnTo>
                  <a:lnTo>
                    <a:pt x="144" y="73"/>
                  </a:lnTo>
                  <a:lnTo>
                    <a:pt x="161" y="71"/>
                  </a:lnTo>
                  <a:lnTo>
                    <a:pt x="176" y="66"/>
                  </a:lnTo>
                  <a:lnTo>
                    <a:pt x="193" y="61"/>
                  </a:lnTo>
                  <a:lnTo>
                    <a:pt x="173" y="61"/>
                  </a:lnTo>
                  <a:lnTo>
                    <a:pt x="178" y="64"/>
                  </a:lnTo>
                  <a:lnTo>
                    <a:pt x="183" y="68"/>
                  </a:lnTo>
                  <a:lnTo>
                    <a:pt x="185" y="68"/>
                  </a:lnTo>
                  <a:lnTo>
                    <a:pt x="193" y="68"/>
                  </a:lnTo>
                  <a:lnTo>
                    <a:pt x="200" y="68"/>
                  </a:lnTo>
                  <a:lnTo>
                    <a:pt x="207" y="68"/>
                  </a:lnTo>
                  <a:lnTo>
                    <a:pt x="176" y="44"/>
                  </a:lnTo>
                  <a:lnTo>
                    <a:pt x="181" y="49"/>
                  </a:lnTo>
                  <a:lnTo>
                    <a:pt x="181" y="59"/>
                  </a:lnTo>
                  <a:lnTo>
                    <a:pt x="181" y="68"/>
                  </a:lnTo>
                  <a:lnTo>
                    <a:pt x="181" y="76"/>
                  </a:lnTo>
                  <a:lnTo>
                    <a:pt x="181" y="86"/>
                  </a:lnTo>
                  <a:lnTo>
                    <a:pt x="181" y="95"/>
                  </a:lnTo>
                  <a:lnTo>
                    <a:pt x="183" y="105"/>
                  </a:lnTo>
                  <a:lnTo>
                    <a:pt x="183" y="115"/>
                  </a:lnTo>
                  <a:lnTo>
                    <a:pt x="188" y="125"/>
                  </a:lnTo>
                  <a:lnTo>
                    <a:pt x="188" y="137"/>
                  </a:lnTo>
                  <a:lnTo>
                    <a:pt x="188" y="149"/>
                  </a:lnTo>
                  <a:lnTo>
                    <a:pt x="183" y="164"/>
                  </a:lnTo>
                  <a:lnTo>
                    <a:pt x="181" y="176"/>
                  </a:lnTo>
                  <a:lnTo>
                    <a:pt x="178" y="188"/>
                  </a:lnTo>
                  <a:lnTo>
                    <a:pt x="176" y="200"/>
                  </a:lnTo>
                  <a:lnTo>
                    <a:pt x="176" y="213"/>
                  </a:lnTo>
                  <a:lnTo>
                    <a:pt x="176" y="225"/>
                  </a:lnTo>
                  <a:lnTo>
                    <a:pt x="178" y="244"/>
                  </a:lnTo>
                  <a:lnTo>
                    <a:pt x="178" y="266"/>
                  </a:lnTo>
                  <a:lnTo>
                    <a:pt x="178" y="286"/>
                  </a:lnTo>
                  <a:lnTo>
                    <a:pt x="176" y="305"/>
                  </a:lnTo>
                  <a:lnTo>
                    <a:pt x="173" y="325"/>
                  </a:lnTo>
                  <a:lnTo>
                    <a:pt x="171" y="347"/>
                  </a:lnTo>
                  <a:lnTo>
                    <a:pt x="168" y="366"/>
                  </a:lnTo>
                  <a:lnTo>
                    <a:pt x="166" y="386"/>
                  </a:lnTo>
                  <a:lnTo>
                    <a:pt x="163" y="403"/>
                  </a:lnTo>
                  <a:lnTo>
                    <a:pt x="163" y="408"/>
                  </a:lnTo>
                  <a:lnTo>
                    <a:pt x="166" y="410"/>
                  </a:lnTo>
                  <a:lnTo>
                    <a:pt x="166" y="415"/>
                  </a:lnTo>
                  <a:lnTo>
                    <a:pt x="168" y="418"/>
                  </a:lnTo>
                  <a:lnTo>
                    <a:pt x="171" y="425"/>
                  </a:lnTo>
                  <a:lnTo>
                    <a:pt x="176" y="430"/>
                  </a:lnTo>
                  <a:lnTo>
                    <a:pt x="183" y="432"/>
                  </a:lnTo>
                  <a:lnTo>
                    <a:pt x="188" y="435"/>
                  </a:lnTo>
                  <a:lnTo>
                    <a:pt x="193" y="435"/>
                  </a:lnTo>
                  <a:lnTo>
                    <a:pt x="200" y="435"/>
                  </a:lnTo>
                  <a:lnTo>
                    <a:pt x="205" y="432"/>
                  </a:lnTo>
                  <a:lnTo>
                    <a:pt x="210" y="432"/>
                  </a:lnTo>
                  <a:lnTo>
                    <a:pt x="215" y="427"/>
                  </a:lnTo>
                  <a:lnTo>
                    <a:pt x="220" y="425"/>
                  </a:lnTo>
                  <a:lnTo>
                    <a:pt x="232" y="403"/>
                  </a:lnTo>
                  <a:lnTo>
                    <a:pt x="229" y="403"/>
                  </a:lnTo>
                  <a:lnTo>
                    <a:pt x="232" y="383"/>
                  </a:lnTo>
                  <a:lnTo>
                    <a:pt x="227" y="403"/>
                  </a:lnTo>
                  <a:lnTo>
                    <a:pt x="232" y="393"/>
                  </a:lnTo>
                  <a:lnTo>
                    <a:pt x="176" y="381"/>
                  </a:lnTo>
                  <a:lnTo>
                    <a:pt x="181" y="393"/>
                  </a:lnTo>
                  <a:lnTo>
                    <a:pt x="183" y="401"/>
                  </a:lnTo>
                  <a:lnTo>
                    <a:pt x="185" y="405"/>
                  </a:lnTo>
                  <a:lnTo>
                    <a:pt x="185" y="413"/>
                  </a:lnTo>
                  <a:lnTo>
                    <a:pt x="190" y="418"/>
                  </a:lnTo>
                  <a:lnTo>
                    <a:pt x="190" y="425"/>
                  </a:lnTo>
                  <a:lnTo>
                    <a:pt x="193" y="432"/>
                  </a:lnTo>
                  <a:lnTo>
                    <a:pt x="193" y="437"/>
                  </a:lnTo>
                  <a:lnTo>
                    <a:pt x="193" y="444"/>
                  </a:lnTo>
                  <a:lnTo>
                    <a:pt x="193" y="452"/>
                  </a:lnTo>
                  <a:lnTo>
                    <a:pt x="193" y="457"/>
                  </a:lnTo>
                  <a:lnTo>
                    <a:pt x="193" y="462"/>
                  </a:lnTo>
                  <a:lnTo>
                    <a:pt x="195" y="466"/>
                  </a:lnTo>
                  <a:lnTo>
                    <a:pt x="200" y="471"/>
                  </a:lnTo>
                  <a:lnTo>
                    <a:pt x="205" y="474"/>
                  </a:lnTo>
                  <a:lnTo>
                    <a:pt x="210" y="479"/>
                  </a:lnTo>
                  <a:lnTo>
                    <a:pt x="215" y="479"/>
                  </a:lnTo>
                  <a:lnTo>
                    <a:pt x="222" y="481"/>
                  </a:lnTo>
                  <a:lnTo>
                    <a:pt x="227" y="479"/>
                  </a:lnTo>
                  <a:lnTo>
                    <a:pt x="234" y="479"/>
                  </a:lnTo>
                  <a:lnTo>
                    <a:pt x="239" y="474"/>
                  </a:lnTo>
                  <a:lnTo>
                    <a:pt x="244" y="471"/>
                  </a:lnTo>
                  <a:lnTo>
                    <a:pt x="246" y="466"/>
                  </a:lnTo>
                  <a:lnTo>
                    <a:pt x="249" y="462"/>
                  </a:lnTo>
                  <a:lnTo>
                    <a:pt x="251" y="454"/>
                  </a:lnTo>
                  <a:lnTo>
                    <a:pt x="254" y="449"/>
                  </a:lnTo>
                  <a:lnTo>
                    <a:pt x="254" y="442"/>
                  </a:lnTo>
                  <a:lnTo>
                    <a:pt x="254" y="435"/>
                  </a:lnTo>
                  <a:lnTo>
                    <a:pt x="254" y="430"/>
                  </a:lnTo>
                  <a:lnTo>
                    <a:pt x="254" y="423"/>
                  </a:lnTo>
                  <a:lnTo>
                    <a:pt x="254" y="418"/>
                  </a:lnTo>
                  <a:lnTo>
                    <a:pt x="254" y="410"/>
                  </a:lnTo>
                  <a:lnTo>
                    <a:pt x="254" y="405"/>
                  </a:lnTo>
                  <a:lnTo>
                    <a:pt x="254" y="398"/>
                  </a:lnTo>
                  <a:lnTo>
                    <a:pt x="254" y="391"/>
                  </a:lnTo>
                  <a:lnTo>
                    <a:pt x="259" y="366"/>
                  </a:lnTo>
                  <a:lnTo>
                    <a:pt x="259" y="361"/>
                  </a:lnTo>
                  <a:lnTo>
                    <a:pt x="259" y="357"/>
                  </a:lnTo>
                  <a:lnTo>
                    <a:pt x="256" y="349"/>
                  </a:lnTo>
                  <a:lnTo>
                    <a:pt x="254" y="347"/>
                  </a:lnTo>
                  <a:lnTo>
                    <a:pt x="249" y="342"/>
                  </a:lnTo>
                  <a:lnTo>
                    <a:pt x="244" y="339"/>
                  </a:lnTo>
                  <a:lnTo>
                    <a:pt x="239" y="337"/>
                  </a:lnTo>
                  <a:lnTo>
                    <a:pt x="234" y="337"/>
                  </a:lnTo>
                  <a:lnTo>
                    <a:pt x="229" y="337"/>
                  </a:lnTo>
                  <a:lnTo>
                    <a:pt x="222" y="337"/>
                  </a:lnTo>
                  <a:lnTo>
                    <a:pt x="217" y="337"/>
                  </a:lnTo>
                  <a:lnTo>
                    <a:pt x="212" y="339"/>
                  </a:lnTo>
                  <a:lnTo>
                    <a:pt x="207" y="344"/>
                  </a:lnTo>
                  <a:lnTo>
                    <a:pt x="205" y="349"/>
                  </a:lnTo>
                  <a:lnTo>
                    <a:pt x="203" y="352"/>
                  </a:lnTo>
                  <a:lnTo>
                    <a:pt x="200" y="359"/>
                  </a:lnTo>
                  <a:lnTo>
                    <a:pt x="198" y="371"/>
                  </a:lnTo>
                  <a:lnTo>
                    <a:pt x="193" y="388"/>
                  </a:lnTo>
                  <a:lnTo>
                    <a:pt x="188" y="408"/>
                  </a:lnTo>
                  <a:lnTo>
                    <a:pt x="185" y="425"/>
                  </a:lnTo>
                  <a:lnTo>
                    <a:pt x="185" y="444"/>
                  </a:lnTo>
                  <a:lnTo>
                    <a:pt x="183" y="462"/>
                  </a:lnTo>
                  <a:lnTo>
                    <a:pt x="183" y="481"/>
                  </a:lnTo>
                  <a:lnTo>
                    <a:pt x="185" y="498"/>
                  </a:lnTo>
                  <a:lnTo>
                    <a:pt x="190" y="518"/>
                  </a:lnTo>
                  <a:lnTo>
                    <a:pt x="195" y="559"/>
                  </a:lnTo>
                  <a:lnTo>
                    <a:pt x="200" y="603"/>
                  </a:lnTo>
                  <a:lnTo>
                    <a:pt x="203" y="645"/>
                  </a:lnTo>
                  <a:lnTo>
                    <a:pt x="205" y="686"/>
                  </a:lnTo>
                  <a:lnTo>
                    <a:pt x="205" y="728"/>
                  </a:lnTo>
                  <a:lnTo>
                    <a:pt x="205" y="769"/>
                  </a:lnTo>
                  <a:lnTo>
                    <a:pt x="205" y="811"/>
                  </a:lnTo>
                  <a:lnTo>
                    <a:pt x="205" y="852"/>
                  </a:lnTo>
                  <a:lnTo>
                    <a:pt x="205" y="864"/>
                  </a:lnTo>
                  <a:lnTo>
                    <a:pt x="205" y="867"/>
                  </a:lnTo>
                  <a:lnTo>
                    <a:pt x="205" y="872"/>
                  </a:lnTo>
                  <a:lnTo>
                    <a:pt x="207" y="877"/>
                  </a:lnTo>
                  <a:lnTo>
                    <a:pt x="212" y="882"/>
                  </a:lnTo>
                  <a:lnTo>
                    <a:pt x="215" y="884"/>
                  </a:lnTo>
                  <a:lnTo>
                    <a:pt x="220" y="886"/>
                  </a:lnTo>
                  <a:lnTo>
                    <a:pt x="224" y="889"/>
                  </a:lnTo>
                  <a:lnTo>
                    <a:pt x="229" y="891"/>
                  </a:lnTo>
                  <a:lnTo>
                    <a:pt x="234" y="891"/>
                  </a:lnTo>
                  <a:lnTo>
                    <a:pt x="242" y="891"/>
                  </a:lnTo>
                  <a:lnTo>
                    <a:pt x="246" y="891"/>
                  </a:lnTo>
                  <a:lnTo>
                    <a:pt x="251" y="889"/>
                  </a:lnTo>
                  <a:lnTo>
                    <a:pt x="256" y="884"/>
                  </a:lnTo>
                  <a:lnTo>
                    <a:pt x="261" y="879"/>
                  </a:lnTo>
                  <a:lnTo>
                    <a:pt x="264" y="874"/>
                  </a:lnTo>
                  <a:lnTo>
                    <a:pt x="266" y="869"/>
                  </a:lnTo>
                  <a:lnTo>
                    <a:pt x="268" y="857"/>
                  </a:lnTo>
                  <a:lnTo>
                    <a:pt x="268" y="855"/>
                  </a:lnTo>
                  <a:lnTo>
                    <a:pt x="271" y="850"/>
                  </a:lnTo>
                  <a:lnTo>
                    <a:pt x="271" y="847"/>
                  </a:lnTo>
                  <a:lnTo>
                    <a:pt x="273" y="842"/>
                  </a:lnTo>
                  <a:lnTo>
                    <a:pt x="273" y="838"/>
                  </a:lnTo>
                  <a:lnTo>
                    <a:pt x="273" y="835"/>
                  </a:lnTo>
                  <a:lnTo>
                    <a:pt x="273" y="830"/>
                  </a:lnTo>
                  <a:lnTo>
                    <a:pt x="273" y="825"/>
                  </a:lnTo>
                  <a:lnTo>
                    <a:pt x="273" y="806"/>
                  </a:lnTo>
                  <a:lnTo>
                    <a:pt x="212" y="806"/>
                  </a:lnTo>
                  <a:lnTo>
                    <a:pt x="212" y="818"/>
                  </a:lnTo>
                  <a:lnTo>
                    <a:pt x="212" y="835"/>
                  </a:lnTo>
                  <a:lnTo>
                    <a:pt x="215" y="852"/>
                  </a:lnTo>
                  <a:lnTo>
                    <a:pt x="217" y="872"/>
                  </a:lnTo>
                  <a:lnTo>
                    <a:pt x="222" y="889"/>
                  </a:lnTo>
                  <a:lnTo>
                    <a:pt x="227" y="906"/>
                  </a:lnTo>
                  <a:lnTo>
                    <a:pt x="232" y="923"/>
                  </a:lnTo>
                  <a:lnTo>
                    <a:pt x="237" y="940"/>
                  </a:lnTo>
                  <a:lnTo>
                    <a:pt x="242" y="957"/>
                  </a:lnTo>
                  <a:lnTo>
                    <a:pt x="244" y="969"/>
                  </a:lnTo>
                  <a:lnTo>
                    <a:pt x="246" y="984"/>
                  </a:lnTo>
                  <a:lnTo>
                    <a:pt x="246" y="996"/>
                  </a:lnTo>
                  <a:lnTo>
                    <a:pt x="246" y="1008"/>
                  </a:lnTo>
                  <a:lnTo>
                    <a:pt x="246" y="1023"/>
                  </a:lnTo>
                  <a:lnTo>
                    <a:pt x="246" y="1038"/>
                  </a:lnTo>
                  <a:lnTo>
                    <a:pt x="244" y="1050"/>
                  </a:lnTo>
                  <a:lnTo>
                    <a:pt x="244" y="1065"/>
                  </a:lnTo>
                  <a:lnTo>
                    <a:pt x="244" y="1072"/>
                  </a:lnTo>
                  <a:lnTo>
                    <a:pt x="244" y="1077"/>
                  </a:lnTo>
                  <a:lnTo>
                    <a:pt x="246" y="1084"/>
                  </a:lnTo>
                  <a:lnTo>
                    <a:pt x="249" y="1089"/>
                  </a:lnTo>
                  <a:lnTo>
                    <a:pt x="254" y="1094"/>
                  </a:lnTo>
                  <a:lnTo>
                    <a:pt x="259" y="1096"/>
                  </a:lnTo>
                  <a:lnTo>
                    <a:pt x="264" y="1099"/>
                  </a:lnTo>
                  <a:lnTo>
                    <a:pt x="268" y="1101"/>
                  </a:lnTo>
                  <a:lnTo>
                    <a:pt x="276" y="1104"/>
                  </a:lnTo>
                  <a:lnTo>
                    <a:pt x="281" y="1101"/>
                  </a:lnTo>
                  <a:lnTo>
                    <a:pt x="288" y="1099"/>
                  </a:lnTo>
                  <a:lnTo>
                    <a:pt x="293" y="1096"/>
                  </a:lnTo>
                  <a:lnTo>
                    <a:pt x="298" y="1094"/>
                  </a:lnTo>
                  <a:lnTo>
                    <a:pt x="300" y="1089"/>
                  </a:lnTo>
                  <a:lnTo>
                    <a:pt x="303" y="1084"/>
                  </a:lnTo>
                  <a:lnTo>
                    <a:pt x="305" y="1077"/>
                  </a:lnTo>
                  <a:lnTo>
                    <a:pt x="305" y="1072"/>
                  </a:lnTo>
                  <a:lnTo>
                    <a:pt x="305" y="1062"/>
                  </a:lnTo>
                  <a:lnTo>
                    <a:pt x="305" y="1028"/>
                  </a:lnTo>
                  <a:lnTo>
                    <a:pt x="305" y="991"/>
                  </a:lnTo>
                  <a:lnTo>
                    <a:pt x="305" y="957"/>
                  </a:lnTo>
                  <a:lnTo>
                    <a:pt x="305" y="923"/>
                  </a:lnTo>
                  <a:lnTo>
                    <a:pt x="303" y="889"/>
                  </a:lnTo>
                  <a:lnTo>
                    <a:pt x="300" y="855"/>
                  </a:lnTo>
                  <a:lnTo>
                    <a:pt x="298" y="820"/>
                  </a:lnTo>
                  <a:lnTo>
                    <a:pt x="293" y="789"/>
                  </a:lnTo>
                  <a:lnTo>
                    <a:pt x="293" y="781"/>
                  </a:lnTo>
                  <a:lnTo>
                    <a:pt x="293" y="774"/>
                  </a:lnTo>
                  <a:lnTo>
                    <a:pt x="290" y="772"/>
                  </a:lnTo>
                  <a:lnTo>
                    <a:pt x="288" y="767"/>
                  </a:lnTo>
                  <a:lnTo>
                    <a:pt x="288" y="762"/>
                  </a:lnTo>
                  <a:lnTo>
                    <a:pt x="283" y="759"/>
                  </a:lnTo>
                  <a:lnTo>
                    <a:pt x="281" y="757"/>
                  </a:lnTo>
                  <a:lnTo>
                    <a:pt x="276" y="752"/>
                  </a:lnTo>
                  <a:lnTo>
                    <a:pt x="273" y="752"/>
                  </a:lnTo>
                  <a:lnTo>
                    <a:pt x="266" y="750"/>
                  </a:lnTo>
                  <a:lnTo>
                    <a:pt x="259" y="750"/>
                  </a:lnTo>
                  <a:lnTo>
                    <a:pt x="254" y="752"/>
                  </a:lnTo>
                  <a:lnTo>
                    <a:pt x="249" y="755"/>
                  </a:lnTo>
                  <a:lnTo>
                    <a:pt x="244" y="757"/>
                  </a:lnTo>
                  <a:lnTo>
                    <a:pt x="239" y="762"/>
                  </a:lnTo>
                  <a:lnTo>
                    <a:pt x="237" y="767"/>
                  </a:lnTo>
                  <a:lnTo>
                    <a:pt x="234" y="772"/>
                  </a:lnTo>
                  <a:lnTo>
                    <a:pt x="232" y="774"/>
                  </a:lnTo>
                  <a:lnTo>
                    <a:pt x="227" y="786"/>
                  </a:lnTo>
                  <a:lnTo>
                    <a:pt x="222" y="799"/>
                  </a:lnTo>
                  <a:lnTo>
                    <a:pt x="215" y="811"/>
                  </a:lnTo>
                  <a:lnTo>
                    <a:pt x="210" y="823"/>
                  </a:lnTo>
                  <a:lnTo>
                    <a:pt x="203" y="833"/>
                  </a:lnTo>
                  <a:lnTo>
                    <a:pt x="195" y="845"/>
                  </a:lnTo>
                  <a:lnTo>
                    <a:pt x="190" y="857"/>
                  </a:lnTo>
                  <a:lnTo>
                    <a:pt x="188" y="872"/>
                  </a:lnTo>
                  <a:lnTo>
                    <a:pt x="183" y="894"/>
                  </a:lnTo>
                  <a:lnTo>
                    <a:pt x="181" y="916"/>
                  </a:lnTo>
                  <a:lnTo>
                    <a:pt x="178" y="938"/>
                  </a:lnTo>
                  <a:lnTo>
                    <a:pt x="178" y="960"/>
                  </a:lnTo>
                  <a:lnTo>
                    <a:pt x="178" y="979"/>
                  </a:lnTo>
                  <a:lnTo>
                    <a:pt x="178" y="1001"/>
                  </a:lnTo>
                  <a:lnTo>
                    <a:pt x="178" y="1023"/>
                  </a:lnTo>
                  <a:lnTo>
                    <a:pt x="181" y="1045"/>
                  </a:lnTo>
                  <a:lnTo>
                    <a:pt x="181" y="1062"/>
                  </a:lnTo>
                  <a:lnTo>
                    <a:pt x="181" y="1070"/>
                  </a:lnTo>
                  <a:lnTo>
                    <a:pt x="181" y="1074"/>
                  </a:lnTo>
                  <a:lnTo>
                    <a:pt x="183" y="1079"/>
                  </a:lnTo>
                  <a:lnTo>
                    <a:pt x="188" y="1084"/>
                  </a:lnTo>
                  <a:lnTo>
                    <a:pt x="193" y="1087"/>
                  </a:lnTo>
                  <a:lnTo>
                    <a:pt x="198" y="1092"/>
                  </a:lnTo>
                  <a:lnTo>
                    <a:pt x="203" y="1092"/>
                  </a:lnTo>
                  <a:lnTo>
                    <a:pt x="210" y="1094"/>
                  </a:lnTo>
                  <a:lnTo>
                    <a:pt x="215" y="1092"/>
                  </a:lnTo>
                  <a:lnTo>
                    <a:pt x="220" y="1092"/>
                  </a:lnTo>
                  <a:lnTo>
                    <a:pt x="224" y="1087"/>
                  </a:lnTo>
                  <a:lnTo>
                    <a:pt x="229" y="1084"/>
                  </a:lnTo>
                  <a:lnTo>
                    <a:pt x="234" y="1079"/>
                  </a:lnTo>
                  <a:lnTo>
                    <a:pt x="237" y="1074"/>
                  </a:lnTo>
                  <a:lnTo>
                    <a:pt x="239" y="1070"/>
                  </a:lnTo>
                  <a:lnTo>
                    <a:pt x="239" y="1062"/>
                  </a:lnTo>
                  <a:lnTo>
                    <a:pt x="239" y="1055"/>
                  </a:lnTo>
                  <a:lnTo>
                    <a:pt x="239" y="1040"/>
                  </a:lnTo>
                  <a:lnTo>
                    <a:pt x="239" y="1026"/>
                  </a:lnTo>
                  <a:lnTo>
                    <a:pt x="239" y="1011"/>
                  </a:lnTo>
                  <a:lnTo>
                    <a:pt x="239" y="996"/>
                  </a:lnTo>
                  <a:lnTo>
                    <a:pt x="237" y="982"/>
                  </a:lnTo>
                  <a:lnTo>
                    <a:pt x="234" y="967"/>
                  </a:lnTo>
                  <a:lnTo>
                    <a:pt x="232" y="952"/>
                  </a:lnTo>
                  <a:lnTo>
                    <a:pt x="229" y="938"/>
                  </a:lnTo>
                  <a:lnTo>
                    <a:pt x="215" y="916"/>
                  </a:lnTo>
                  <a:lnTo>
                    <a:pt x="210" y="911"/>
                  </a:lnTo>
                  <a:lnTo>
                    <a:pt x="205" y="908"/>
                  </a:lnTo>
                  <a:lnTo>
                    <a:pt x="198" y="906"/>
                  </a:lnTo>
                  <a:lnTo>
                    <a:pt x="193" y="906"/>
                  </a:lnTo>
                  <a:lnTo>
                    <a:pt x="185" y="906"/>
                  </a:lnTo>
                  <a:lnTo>
                    <a:pt x="181" y="906"/>
                  </a:lnTo>
                  <a:lnTo>
                    <a:pt x="176" y="908"/>
                  </a:lnTo>
                  <a:lnTo>
                    <a:pt x="171" y="908"/>
                  </a:lnTo>
                  <a:lnTo>
                    <a:pt x="168" y="911"/>
                  </a:lnTo>
                  <a:lnTo>
                    <a:pt x="163" y="913"/>
                  </a:lnTo>
                  <a:lnTo>
                    <a:pt x="161" y="916"/>
                  </a:lnTo>
                  <a:lnTo>
                    <a:pt x="159" y="921"/>
                  </a:lnTo>
                  <a:lnTo>
                    <a:pt x="156" y="923"/>
                  </a:lnTo>
                  <a:lnTo>
                    <a:pt x="151" y="938"/>
                  </a:lnTo>
                  <a:lnTo>
                    <a:pt x="146" y="945"/>
                  </a:lnTo>
                  <a:lnTo>
                    <a:pt x="142" y="952"/>
                  </a:lnTo>
                  <a:lnTo>
                    <a:pt x="139" y="960"/>
                  </a:lnTo>
                  <a:lnTo>
                    <a:pt x="134" y="969"/>
                  </a:lnTo>
                  <a:lnTo>
                    <a:pt x="129" y="979"/>
                  </a:lnTo>
                  <a:lnTo>
                    <a:pt x="127" y="989"/>
                  </a:lnTo>
                  <a:lnTo>
                    <a:pt x="124" y="996"/>
                  </a:lnTo>
                  <a:lnTo>
                    <a:pt x="122" y="1006"/>
                  </a:lnTo>
                  <a:lnTo>
                    <a:pt x="120" y="1018"/>
                  </a:lnTo>
                  <a:lnTo>
                    <a:pt x="117" y="1023"/>
                  </a:lnTo>
                  <a:lnTo>
                    <a:pt x="120" y="1028"/>
                  </a:lnTo>
                  <a:lnTo>
                    <a:pt x="120" y="1033"/>
                  </a:lnTo>
                  <a:lnTo>
                    <a:pt x="122" y="1038"/>
                  </a:lnTo>
                  <a:lnTo>
                    <a:pt x="127" y="1043"/>
                  </a:lnTo>
                  <a:lnTo>
                    <a:pt x="132" y="1048"/>
                  </a:lnTo>
                  <a:lnTo>
                    <a:pt x="137" y="1050"/>
                  </a:lnTo>
                  <a:lnTo>
                    <a:pt x="142" y="1052"/>
                  </a:lnTo>
                  <a:lnTo>
                    <a:pt x="149" y="1052"/>
                  </a:lnTo>
                  <a:lnTo>
                    <a:pt x="154" y="1052"/>
                  </a:lnTo>
                  <a:lnTo>
                    <a:pt x="159" y="1052"/>
                  </a:lnTo>
                  <a:lnTo>
                    <a:pt x="166" y="1050"/>
                  </a:lnTo>
                  <a:lnTo>
                    <a:pt x="168" y="1045"/>
                  </a:lnTo>
                  <a:lnTo>
                    <a:pt x="173" y="1040"/>
                  </a:lnTo>
                  <a:lnTo>
                    <a:pt x="176" y="1035"/>
                  </a:lnTo>
                  <a:lnTo>
                    <a:pt x="181" y="1030"/>
                  </a:lnTo>
                  <a:lnTo>
                    <a:pt x="185" y="1008"/>
                  </a:lnTo>
                  <a:lnTo>
                    <a:pt x="188" y="982"/>
                  </a:lnTo>
                  <a:lnTo>
                    <a:pt x="190" y="957"/>
                  </a:lnTo>
                  <a:lnTo>
                    <a:pt x="193" y="928"/>
                  </a:lnTo>
                  <a:lnTo>
                    <a:pt x="195" y="904"/>
                  </a:lnTo>
                  <a:lnTo>
                    <a:pt x="198" y="877"/>
                  </a:lnTo>
                  <a:lnTo>
                    <a:pt x="200" y="850"/>
                  </a:lnTo>
                  <a:lnTo>
                    <a:pt x="203" y="823"/>
                  </a:lnTo>
                  <a:lnTo>
                    <a:pt x="207" y="796"/>
                  </a:lnTo>
                  <a:lnTo>
                    <a:pt x="212" y="762"/>
                  </a:lnTo>
                  <a:lnTo>
                    <a:pt x="215" y="728"/>
                  </a:lnTo>
                  <a:lnTo>
                    <a:pt x="215" y="694"/>
                  </a:lnTo>
                  <a:lnTo>
                    <a:pt x="215" y="659"/>
                  </a:lnTo>
                  <a:lnTo>
                    <a:pt x="215" y="628"/>
                  </a:lnTo>
                  <a:lnTo>
                    <a:pt x="215" y="593"/>
                  </a:lnTo>
                  <a:lnTo>
                    <a:pt x="215" y="559"/>
                  </a:lnTo>
                  <a:lnTo>
                    <a:pt x="217" y="525"/>
                  </a:lnTo>
                  <a:lnTo>
                    <a:pt x="217" y="471"/>
                  </a:lnTo>
                  <a:lnTo>
                    <a:pt x="220" y="418"/>
                  </a:lnTo>
                  <a:lnTo>
                    <a:pt x="220" y="361"/>
                  </a:lnTo>
                  <a:lnTo>
                    <a:pt x="220" y="308"/>
                  </a:lnTo>
                  <a:lnTo>
                    <a:pt x="217" y="254"/>
                  </a:lnTo>
                  <a:lnTo>
                    <a:pt x="212" y="200"/>
                  </a:lnTo>
                  <a:lnTo>
                    <a:pt x="203" y="147"/>
                  </a:lnTo>
                  <a:lnTo>
                    <a:pt x="193" y="93"/>
                  </a:lnTo>
                  <a:lnTo>
                    <a:pt x="193" y="78"/>
                  </a:lnTo>
                  <a:lnTo>
                    <a:pt x="190" y="73"/>
                  </a:lnTo>
                  <a:lnTo>
                    <a:pt x="190" y="68"/>
                  </a:lnTo>
                  <a:lnTo>
                    <a:pt x="188" y="64"/>
                  </a:lnTo>
                  <a:lnTo>
                    <a:pt x="185" y="59"/>
                  </a:lnTo>
                  <a:lnTo>
                    <a:pt x="181" y="54"/>
                  </a:lnTo>
                  <a:lnTo>
                    <a:pt x="176" y="51"/>
                  </a:lnTo>
                  <a:lnTo>
                    <a:pt x="168" y="49"/>
                  </a:lnTo>
                  <a:lnTo>
                    <a:pt x="163" y="49"/>
                  </a:lnTo>
                  <a:lnTo>
                    <a:pt x="159" y="49"/>
                  </a:lnTo>
                  <a:lnTo>
                    <a:pt x="151" y="51"/>
                  </a:lnTo>
                  <a:lnTo>
                    <a:pt x="146" y="51"/>
                  </a:lnTo>
                  <a:lnTo>
                    <a:pt x="142" y="56"/>
                  </a:lnTo>
                  <a:lnTo>
                    <a:pt x="137" y="61"/>
                  </a:lnTo>
                  <a:lnTo>
                    <a:pt x="132" y="64"/>
                  </a:lnTo>
                  <a:lnTo>
                    <a:pt x="127" y="68"/>
                  </a:lnTo>
                  <a:lnTo>
                    <a:pt x="122" y="68"/>
                  </a:lnTo>
                  <a:lnTo>
                    <a:pt x="117" y="68"/>
                  </a:lnTo>
                  <a:lnTo>
                    <a:pt x="112" y="68"/>
                  </a:lnTo>
                  <a:lnTo>
                    <a:pt x="107" y="68"/>
                  </a:lnTo>
                  <a:lnTo>
                    <a:pt x="102" y="68"/>
                  </a:lnTo>
                  <a:lnTo>
                    <a:pt x="98" y="66"/>
                  </a:lnTo>
                  <a:lnTo>
                    <a:pt x="83" y="64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8" y="66"/>
                  </a:lnTo>
                  <a:lnTo>
                    <a:pt x="63" y="66"/>
                  </a:lnTo>
                  <a:lnTo>
                    <a:pt x="59" y="68"/>
                  </a:lnTo>
                  <a:lnTo>
                    <a:pt x="56" y="73"/>
                  </a:lnTo>
                  <a:lnTo>
                    <a:pt x="54" y="76"/>
                  </a:lnTo>
                  <a:lnTo>
                    <a:pt x="49" y="83"/>
                  </a:lnTo>
                  <a:lnTo>
                    <a:pt x="46" y="88"/>
                  </a:lnTo>
                  <a:lnTo>
                    <a:pt x="44" y="93"/>
                  </a:lnTo>
                  <a:lnTo>
                    <a:pt x="44" y="98"/>
                  </a:lnTo>
                  <a:lnTo>
                    <a:pt x="44" y="103"/>
                  </a:lnTo>
                  <a:lnTo>
                    <a:pt x="44" y="115"/>
                  </a:lnTo>
                  <a:lnTo>
                    <a:pt x="51" y="176"/>
                  </a:lnTo>
                  <a:lnTo>
                    <a:pt x="56" y="242"/>
                  </a:lnTo>
                  <a:lnTo>
                    <a:pt x="59" y="303"/>
                  </a:lnTo>
                  <a:lnTo>
                    <a:pt x="59" y="369"/>
                  </a:lnTo>
                  <a:lnTo>
                    <a:pt x="59" y="432"/>
                  </a:lnTo>
                  <a:lnTo>
                    <a:pt x="59" y="496"/>
                  </a:lnTo>
                  <a:lnTo>
                    <a:pt x="56" y="559"/>
                  </a:lnTo>
                  <a:lnTo>
                    <a:pt x="59" y="625"/>
                  </a:lnTo>
                  <a:lnTo>
                    <a:pt x="59" y="647"/>
                  </a:lnTo>
                  <a:lnTo>
                    <a:pt x="61" y="674"/>
                  </a:lnTo>
                  <a:lnTo>
                    <a:pt x="63" y="698"/>
                  </a:lnTo>
                  <a:lnTo>
                    <a:pt x="66" y="723"/>
                  </a:lnTo>
                  <a:lnTo>
                    <a:pt x="71" y="750"/>
                  </a:lnTo>
                  <a:lnTo>
                    <a:pt x="78" y="774"/>
                  </a:lnTo>
                  <a:lnTo>
                    <a:pt x="85" y="799"/>
                  </a:lnTo>
                  <a:lnTo>
                    <a:pt x="95" y="823"/>
                  </a:lnTo>
                  <a:lnTo>
                    <a:pt x="98" y="838"/>
                  </a:lnTo>
                  <a:lnTo>
                    <a:pt x="156" y="825"/>
                  </a:lnTo>
                  <a:lnTo>
                    <a:pt x="156" y="818"/>
                  </a:lnTo>
                  <a:lnTo>
                    <a:pt x="161" y="740"/>
                  </a:lnTo>
                  <a:lnTo>
                    <a:pt x="166" y="659"/>
                  </a:lnTo>
                  <a:lnTo>
                    <a:pt x="168" y="581"/>
                  </a:lnTo>
                  <a:lnTo>
                    <a:pt x="168" y="503"/>
                  </a:lnTo>
                  <a:lnTo>
                    <a:pt x="168" y="425"/>
                  </a:lnTo>
                  <a:lnTo>
                    <a:pt x="166" y="347"/>
                  </a:lnTo>
                  <a:lnTo>
                    <a:pt x="163" y="269"/>
                  </a:lnTo>
                  <a:lnTo>
                    <a:pt x="163" y="191"/>
                  </a:lnTo>
                  <a:lnTo>
                    <a:pt x="163" y="181"/>
                  </a:lnTo>
                  <a:lnTo>
                    <a:pt x="161" y="171"/>
                  </a:lnTo>
                  <a:lnTo>
                    <a:pt x="159" y="161"/>
                  </a:lnTo>
                  <a:lnTo>
                    <a:pt x="154" y="154"/>
                  </a:lnTo>
                  <a:lnTo>
                    <a:pt x="151" y="144"/>
                  </a:lnTo>
                  <a:lnTo>
                    <a:pt x="151" y="134"/>
                  </a:lnTo>
                  <a:lnTo>
                    <a:pt x="151" y="125"/>
                  </a:lnTo>
                  <a:lnTo>
                    <a:pt x="151" y="117"/>
                  </a:lnTo>
                  <a:lnTo>
                    <a:pt x="151" y="110"/>
                  </a:lnTo>
                  <a:lnTo>
                    <a:pt x="149" y="105"/>
                  </a:lnTo>
                  <a:lnTo>
                    <a:pt x="146" y="98"/>
                  </a:lnTo>
                  <a:lnTo>
                    <a:pt x="144" y="95"/>
                  </a:lnTo>
                  <a:lnTo>
                    <a:pt x="139" y="90"/>
                  </a:lnTo>
                  <a:lnTo>
                    <a:pt x="132" y="88"/>
                  </a:lnTo>
                  <a:lnTo>
                    <a:pt x="127" y="88"/>
                  </a:lnTo>
                  <a:lnTo>
                    <a:pt x="122" y="88"/>
                  </a:lnTo>
                  <a:lnTo>
                    <a:pt x="115" y="88"/>
                  </a:lnTo>
                  <a:lnTo>
                    <a:pt x="110" y="88"/>
                  </a:lnTo>
                  <a:lnTo>
                    <a:pt x="102" y="90"/>
                  </a:lnTo>
                  <a:lnTo>
                    <a:pt x="100" y="95"/>
                  </a:lnTo>
                  <a:lnTo>
                    <a:pt x="95" y="98"/>
                  </a:lnTo>
                  <a:lnTo>
                    <a:pt x="93" y="105"/>
                  </a:lnTo>
                  <a:lnTo>
                    <a:pt x="90" y="110"/>
                  </a:lnTo>
                  <a:lnTo>
                    <a:pt x="90" y="117"/>
                  </a:lnTo>
                  <a:lnTo>
                    <a:pt x="90" y="127"/>
                  </a:lnTo>
                  <a:lnTo>
                    <a:pt x="90" y="137"/>
                  </a:lnTo>
                  <a:lnTo>
                    <a:pt x="93" y="147"/>
                  </a:lnTo>
                  <a:lnTo>
                    <a:pt x="95" y="159"/>
                  </a:lnTo>
                  <a:lnTo>
                    <a:pt x="98" y="169"/>
                  </a:lnTo>
                  <a:lnTo>
                    <a:pt x="100" y="178"/>
                  </a:lnTo>
                  <a:lnTo>
                    <a:pt x="100" y="188"/>
                  </a:lnTo>
                  <a:lnTo>
                    <a:pt x="100" y="198"/>
                  </a:lnTo>
                  <a:lnTo>
                    <a:pt x="102" y="274"/>
                  </a:lnTo>
                  <a:lnTo>
                    <a:pt x="105" y="349"/>
                  </a:lnTo>
                  <a:lnTo>
                    <a:pt x="107" y="425"/>
                  </a:lnTo>
                  <a:lnTo>
                    <a:pt x="107" y="501"/>
                  </a:lnTo>
                  <a:lnTo>
                    <a:pt x="107" y="576"/>
                  </a:lnTo>
                  <a:lnTo>
                    <a:pt x="105" y="654"/>
                  </a:lnTo>
                  <a:lnTo>
                    <a:pt x="100" y="730"/>
                  </a:lnTo>
                  <a:lnTo>
                    <a:pt x="93" y="808"/>
                  </a:lnTo>
                  <a:lnTo>
                    <a:pt x="98" y="840"/>
                  </a:lnTo>
                  <a:lnTo>
                    <a:pt x="100" y="845"/>
                  </a:lnTo>
                  <a:lnTo>
                    <a:pt x="102" y="850"/>
                  </a:lnTo>
                  <a:lnTo>
                    <a:pt x="105" y="852"/>
                  </a:lnTo>
                  <a:lnTo>
                    <a:pt x="110" y="857"/>
                  </a:lnTo>
                  <a:lnTo>
                    <a:pt x="115" y="860"/>
                  </a:lnTo>
                  <a:lnTo>
                    <a:pt x="120" y="862"/>
                  </a:lnTo>
                  <a:lnTo>
                    <a:pt x="127" y="862"/>
                  </a:lnTo>
                  <a:lnTo>
                    <a:pt x="132" y="864"/>
                  </a:lnTo>
                  <a:lnTo>
                    <a:pt x="137" y="862"/>
                  </a:lnTo>
                  <a:lnTo>
                    <a:pt x="142" y="860"/>
                  </a:lnTo>
                  <a:lnTo>
                    <a:pt x="146" y="855"/>
                  </a:lnTo>
                  <a:lnTo>
                    <a:pt x="151" y="852"/>
                  </a:lnTo>
                  <a:lnTo>
                    <a:pt x="154" y="847"/>
                  </a:lnTo>
                  <a:lnTo>
                    <a:pt x="156" y="842"/>
                  </a:lnTo>
                  <a:lnTo>
                    <a:pt x="159" y="835"/>
                  </a:lnTo>
                  <a:lnTo>
                    <a:pt x="159" y="830"/>
                  </a:lnTo>
                  <a:lnTo>
                    <a:pt x="154" y="803"/>
                  </a:lnTo>
                  <a:lnTo>
                    <a:pt x="134" y="737"/>
                  </a:lnTo>
                  <a:lnTo>
                    <a:pt x="122" y="672"/>
                  </a:lnTo>
                  <a:lnTo>
                    <a:pt x="117" y="603"/>
                  </a:lnTo>
                  <a:lnTo>
                    <a:pt x="120" y="535"/>
                  </a:lnTo>
                  <a:lnTo>
                    <a:pt x="122" y="466"/>
                  </a:lnTo>
                  <a:lnTo>
                    <a:pt x="124" y="398"/>
                  </a:lnTo>
                  <a:lnTo>
                    <a:pt x="124" y="330"/>
                  </a:lnTo>
                  <a:lnTo>
                    <a:pt x="122" y="261"/>
                  </a:lnTo>
                  <a:lnTo>
                    <a:pt x="120" y="244"/>
                  </a:lnTo>
                  <a:lnTo>
                    <a:pt x="117" y="225"/>
                  </a:lnTo>
                  <a:lnTo>
                    <a:pt x="115" y="208"/>
                  </a:lnTo>
                  <a:lnTo>
                    <a:pt x="115" y="191"/>
                  </a:lnTo>
                  <a:lnTo>
                    <a:pt x="112" y="173"/>
                  </a:lnTo>
                  <a:lnTo>
                    <a:pt x="110" y="156"/>
                  </a:lnTo>
                  <a:lnTo>
                    <a:pt x="107" y="139"/>
                  </a:lnTo>
                  <a:lnTo>
                    <a:pt x="102" y="122"/>
                  </a:lnTo>
                  <a:lnTo>
                    <a:pt x="102" y="103"/>
                  </a:lnTo>
                  <a:lnTo>
                    <a:pt x="100" y="117"/>
                  </a:lnTo>
                  <a:lnTo>
                    <a:pt x="107" y="110"/>
                  </a:lnTo>
                  <a:lnTo>
                    <a:pt x="76" y="122"/>
                  </a:lnTo>
                  <a:lnTo>
                    <a:pt x="107" y="130"/>
                  </a:lnTo>
                  <a:lnTo>
                    <a:pt x="112" y="130"/>
                  </a:lnTo>
                  <a:lnTo>
                    <a:pt x="122" y="130"/>
                  </a:lnTo>
                  <a:lnTo>
                    <a:pt x="129" y="127"/>
                  </a:lnTo>
                  <a:lnTo>
                    <a:pt x="137" y="127"/>
                  </a:lnTo>
                  <a:lnTo>
                    <a:pt x="144" y="125"/>
                  </a:lnTo>
                  <a:lnTo>
                    <a:pt x="151" y="122"/>
                  </a:lnTo>
                  <a:lnTo>
                    <a:pt x="159" y="120"/>
                  </a:lnTo>
                  <a:lnTo>
                    <a:pt x="163" y="117"/>
                  </a:lnTo>
                  <a:lnTo>
                    <a:pt x="183" y="103"/>
                  </a:lnTo>
                  <a:lnTo>
                    <a:pt x="132" y="78"/>
                  </a:lnTo>
                  <a:lnTo>
                    <a:pt x="132" y="100"/>
                  </a:lnTo>
                  <a:lnTo>
                    <a:pt x="146" y="183"/>
                  </a:lnTo>
                  <a:lnTo>
                    <a:pt x="156" y="271"/>
                  </a:lnTo>
                  <a:lnTo>
                    <a:pt x="159" y="357"/>
                  </a:lnTo>
                  <a:lnTo>
                    <a:pt x="159" y="444"/>
                  </a:lnTo>
                  <a:lnTo>
                    <a:pt x="156" y="532"/>
                  </a:lnTo>
                  <a:lnTo>
                    <a:pt x="151" y="620"/>
                  </a:lnTo>
                  <a:lnTo>
                    <a:pt x="149" y="708"/>
                  </a:lnTo>
                  <a:lnTo>
                    <a:pt x="149" y="796"/>
                  </a:lnTo>
                  <a:lnTo>
                    <a:pt x="144" y="816"/>
                  </a:lnTo>
                  <a:lnTo>
                    <a:pt x="139" y="840"/>
                  </a:lnTo>
                  <a:lnTo>
                    <a:pt x="137" y="862"/>
                  </a:lnTo>
                  <a:lnTo>
                    <a:pt x="134" y="884"/>
                  </a:lnTo>
                  <a:lnTo>
                    <a:pt x="132" y="906"/>
                  </a:lnTo>
                  <a:lnTo>
                    <a:pt x="132" y="928"/>
                  </a:lnTo>
                  <a:lnTo>
                    <a:pt x="129" y="950"/>
                  </a:lnTo>
                  <a:lnTo>
                    <a:pt x="129" y="972"/>
                  </a:lnTo>
                  <a:lnTo>
                    <a:pt x="122" y="1016"/>
                  </a:lnTo>
                  <a:lnTo>
                    <a:pt x="181" y="1030"/>
                  </a:lnTo>
                  <a:lnTo>
                    <a:pt x="185" y="1008"/>
                  </a:lnTo>
                  <a:lnTo>
                    <a:pt x="185" y="1006"/>
                  </a:lnTo>
                  <a:lnTo>
                    <a:pt x="188" y="1001"/>
                  </a:lnTo>
                  <a:lnTo>
                    <a:pt x="188" y="999"/>
                  </a:lnTo>
                  <a:lnTo>
                    <a:pt x="190" y="996"/>
                  </a:lnTo>
                  <a:lnTo>
                    <a:pt x="193" y="989"/>
                  </a:lnTo>
                  <a:lnTo>
                    <a:pt x="198" y="982"/>
                  </a:lnTo>
                  <a:lnTo>
                    <a:pt x="212" y="950"/>
                  </a:lnTo>
                  <a:lnTo>
                    <a:pt x="188" y="967"/>
                  </a:lnTo>
                  <a:lnTo>
                    <a:pt x="195" y="967"/>
                  </a:lnTo>
                  <a:lnTo>
                    <a:pt x="168" y="957"/>
                  </a:lnTo>
                  <a:lnTo>
                    <a:pt x="173" y="969"/>
                  </a:lnTo>
                  <a:lnTo>
                    <a:pt x="176" y="977"/>
                  </a:lnTo>
                  <a:lnTo>
                    <a:pt x="176" y="987"/>
                  </a:lnTo>
                  <a:lnTo>
                    <a:pt x="176" y="994"/>
                  </a:lnTo>
                  <a:lnTo>
                    <a:pt x="178" y="1001"/>
                  </a:lnTo>
                  <a:lnTo>
                    <a:pt x="178" y="1008"/>
                  </a:lnTo>
                  <a:lnTo>
                    <a:pt x="178" y="1018"/>
                  </a:lnTo>
                  <a:lnTo>
                    <a:pt x="178" y="1026"/>
                  </a:lnTo>
                  <a:lnTo>
                    <a:pt x="181" y="1035"/>
                  </a:lnTo>
                  <a:lnTo>
                    <a:pt x="181" y="1062"/>
                  </a:lnTo>
                  <a:lnTo>
                    <a:pt x="181" y="1070"/>
                  </a:lnTo>
                  <a:lnTo>
                    <a:pt x="181" y="1074"/>
                  </a:lnTo>
                  <a:lnTo>
                    <a:pt x="183" y="1079"/>
                  </a:lnTo>
                  <a:lnTo>
                    <a:pt x="188" y="1084"/>
                  </a:lnTo>
                  <a:lnTo>
                    <a:pt x="193" y="1087"/>
                  </a:lnTo>
                  <a:lnTo>
                    <a:pt x="198" y="1092"/>
                  </a:lnTo>
                  <a:lnTo>
                    <a:pt x="203" y="1092"/>
                  </a:lnTo>
                  <a:lnTo>
                    <a:pt x="210" y="1094"/>
                  </a:lnTo>
                  <a:lnTo>
                    <a:pt x="215" y="1092"/>
                  </a:lnTo>
                  <a:lnTo>
                    <a:pt x="220" y="1092"/>
                  </a:lnTo>
                  <a:lnTo>
                    <a:pt x="224" y="1087"/>
                  </a:lnTo>
                  <a:lnTo>
                    <a:pt x="229" y="1084"/>
                  </a:lnTo>
                  <a:lnTo>
                    <a:pt x="234" y="1079"/>
                  </a:lnTo>
                  <a:lnTo>
                    <a:pt x="237" y="1074"/>
                  </a:lnTo>
                  <a:lnTo>
                    <a:pt x="239" y="1070"/>
                  </a:lnTo>
                  <a:lnTo>
                    <a:pt x="239" y="1062"/>
                  </a:lnTo>
                  <a:lnTo>
                    <a:pt x="239" y="1045"/>
                  </a:lnTo>
                  <a:lnTo>
                    <a:pt x="239" y="1016"/>
                  </a:lnTo>
                  <a:lnTo>
                    <a:pt x="239" y="987"/>
                  </a:lnTo>
                  <a:lnTo>
                    <a:pt x="239" y="955"/>
                  </a:lnTo>
                  <a:lnTo>
                    <a:pt x="242" y="925"/>
                  </a:lnTo>
                  <a:lnTo>
                    <a:pt x="244" y="896"/>
                  </a:lnTo>
                  <a:lnTo>
                    <a:pt x="251" y="869"/>
                  </a:lnTo>
                  <a:lnTo>
                    <a:pt x="264" y="842"/>
                  </a:lnTo>
                  <a:lnTo>
                    <a:pt x="281" y="818"/>
                  </a:lnTo>
                  <a:lnTo>
                    <a:pt x="293" y="791"/>
                  </a:lnTo>
                  <a:lnTo>
                    <a:pt x="232" y="781"/>
                  </a:lnTo>
                  <a:lnTo>
                    <a:pt x="232" y="799"/>
                  </a:lnTo>
                  <a:lnTo>
                    <a:pt x="237" y="828"/>
                  </a:lnTo>
                  <a:lnTo>
                    <a:pt x="242" y="857"/>
                  </a:lnTo>
                  <a:lnTo>
                    <a:pt x="244" y="889"/>
                  </a:lnTo>
                  <a:lnTo>
                    <a:pt x="244" y="918"/>
                  </a:lnTo>
                  <a:lnTo>
                    <a:pt x="246" y="950"/>
                  </a:lnTo>
                  <a:lnTo>
                    <a:pt x="246" y="979"/>
                  </a:lnTo>
                  <a:lnTo>
                    <a:pt x="244" y="1011"/>
                  </a:lnTo>
                  <a:lnTo>
                    <a:pt x="244" y="1043"/>
                  </a:lnTo>
                  <a:lnTo>
                    <a:pt x="244" y="1072"/>
                  </a:lnTo>
                  <a:lnTo>
                    <a:pt x="244" y="1077"/>
                  </a:lnTo>
                  <a:lnTo>
                    <a:pt x="246" y="1084"/>
                  </a:lnTo>
                  <a:lnTo>
                    <a:pt x="249" y="1089"/>
                  </a:lnTo>
                  <a:lnTo>
                    <a:pt x="254" y="1094"/>
                  </a:lnTo>
                  <a:lnTo>
                    <a:pt x="259" y="1096"/>
                  </a:lnTo>
                  <a:lnTo>
                    <a:pt x="264" y="1099"/>
                  </a:lnTo>
                  <a:lnTo>
                    <a:pt x="268" y="1101"/>
                  </a:lnTo>
                  <a:lnTo>
                    <a:pt x="276" y="1104"/>
                  </a:lnTo>
                  <a:lnTo>
                    <a:pt x="281" y="1101"/>
                  </a:lnTo>
                  <a:lnTo>
                    <a:pt x="288" y="1099"/>
                  </a:lnTo>
                  <a:lnTo>
                    <a:pt x="293" y="1096"/>
                  </a:lnTo>
                  <a:lnTo>
                    <a:pt x="298" y="1094"/>
                  </a:lnTo>
                  <a:lnTo>
                    <a:pt x="300" y="1089"/>
                  </a:lnTo>
                  <a:lnTo>
                    <a:pt x="303" y="1084"/>
                  </a:lnTo>
                  <a:lnTo>
                    <a:pt x="305" y="1077"/>
                  </a:lnTo>
                  <a:lnTo>
                    <a:pt x="305" y="1072"/>
                  </a:lnTo>
                  <a:lnTo>
                    <a:pt x="305" y="1057"/>
                  </a:lnTo>
                  <a:lnTo>
                    <a:pt x="305" y="1040"/>
                  </a:lnTo>
                  <a:lnTo>
                    <a:pt x="305" y="1026"/>
                  </a:lnTo>
                  <a:lnTo>
                    <a:pt x="307" y="1008"/>
                  </a:lnTo>
                  <a:lnTo>
                    <a:pt x="307" y="994"/>
                  </a:lnTo>
                  <a:lnTo>
                    <a:pt x="307" y="977"/>
                  </a:lnTo>
                  <a:lnTo>
                    <a:pt x="305" y="962"/>
                  </a:lnTo>
                  <a:lnTo>
                    <a:pt x="305" y="947"/>
                  </a:lnTo>
                  <a:lnTo>
                    <a:pt x="300" y="933"/>
                  </a:lnTo>
                  <a:lnTo>
                    <a:pt x="295" y="918"/>
                  </a:lnTo>
                  <a:lnTo>
                    <a:pt x="290" y="906"/>
                  </a:lnTo>
                  <a:lnTo>
                    <a:pt x="285" y="894"/>
                  </a:lnTo>
                  <a:lnTo>
                    <a:pt x="283" y="884"/>
                  </a:lnTo>
                  <a:lnTo>
                    <a:pt x="278" y="872"/>
                  </a:lnTo>
                  <a:lnTo>
                    <a:pt x="276" y="857"/>
                  </a:lnTo>
                  <a:lnTo>
                    <a:pt x="273" y="845"/>
                  </a:lnTo>
                  <a:lnTo>
                    <a:pt x="273" y="833"/>
                  </a:lnTo>
                  <a:lnTo>
                    <a:pt x="273" y="806"/>
                  </a:lnTo>
                  <a:lnTo>
                    <a:pt x="271" y="799"/>
                  </a:lnTo>
                  <a:lnTo>
                    <a:pt x="271" y="794"/>
                  </a:lnTo>
                  <a:lnTo>
                    <a:pt x="266" y="789"/>
                  </a:lnTo>
                  <a:lnTo>
                    <a:pt x="264" y="784"/>
                  </a:lnTo>
                  <a:lnTo>
                    <a:pt x="259" y="779"/>
                  </a:lnTo>
                  <a:lnTo>
                    <a:pt x="254" y="777"/>
                  </a:lnTo>
                  <a:lnTo>
                    <a:pt x="249" y="774"/>
                  </a:lnTo>
                  <a:lnTo>
                    <a:pt x="242" y="774"/>
                  </a:lnTo>
                  <a:lnTo>
                    <a:pt x="237" y="774"/>
                  </a:lnTo>
                  <a:lnTo>
                    <a:pt x="232" y="777"/>
                  </a:lnTo>
                  <a:lnTo>
                    <a:pt x="224" y="779"/>
                  </a:lnTo>
                  <a:lnTo>
                    <a:pt x="222" y="784"/>
                  </a:lnTo>
                  <a:lnTo>
                    <a:pt x="217" y="789"/>
                  </a:lnTo>
                  <a:lnTo>
                    <a:pt x="215" y="794"/>
                  </a:lnTo>
                  <a:lnTo>
                    <a:pt x="212" y="799"/>
                  </a:lnTo>
                  <a:lnTo>
                    <a:pt x="212" y="806"/>
                  </a:lnTo>
                  <a:lnTo>
                    <a:pt x="212" y="823"/>
                  </a:lnTo>
                  <a:lnTo>
                    <a:pt x="212" y="820"/>
                  </a:lnTo>
                  <a:lnTo>
                    <a:pt x="207" y="855"/>
                  </a:lnTo>
                  <a:lnTo>
                    <a:pt x="266" y="864"/>
                  </a:lnTo>
                  <a:lnTo>
                    <a:pt x="266" y="845"/>
                  </a:lnTo>
                  <a:lnTo>
                    <a:pt x="266" y="801"/>
                  </a:lnTo>
                  <a:lnTo>
                    <a:pt x="266" y="759"/>
                  </a:lnTo>
                  <a:lnTo>
                    <a:pt x="264" y="715"/>
                  </a:lnTo>
                  <a:lnTo>
                    <a:pt x="264" y="672"/>
                  </a:lnTo>
                  <a:lnTo>
                    <a:pt x="264" y="628"/>
                  </a:lnTo>
                  <a:lnTo>
                    <a:pt x="259" y="586"/>
                  </a:lnTo>
                  <a:lnTo>
                    <a:pt x="254" y="542"/>
                  </a:lnTo>
                  <a:lnTo>
                    <a:pt x="246" y="498"/>
                  </a:lnTo>
                  <a:lnTo>
                    <a:pt x="246" y="484"/>
                  </a:lnTo>
                  <a:lnTo>
                    <a:pt x="244" y="471"/>
                  </a:lnTo>
                  <a:lnTo>
                    <a:pt x="244" y="457"/>
                  </a:lnTo>
                  <a:lnTo>
                    <a:pt x="246" y="444"/>
                  </a:lnTo>
                  <a:lnTo>
                    <a:pt x="246" y="430"/>
                  </a:lnTo>
                  <a:lnTo>
                    <a:pt x="249" y="418"/>
                  </a:lnTo>
                  <a:lnTo>
                    <a:pt x="251" y="405"/>
                  </a:lnTo>
                  <a:lnTo>
                    <a:pt x="256" y="391"/>
                  </a:lnTo>
                  <a:lnTo>
                    <a:pt x="256" y="374"/>
                  </a:lnTo>
                  <a:lnTo>
                    <a:pt x="259" y="366"/>
                  </a:lnTo>
                  <a:lnTo>
                    <a:pt x="259" y="361"/>
                  </a:lnTo>
                  <a:lnTo>
                    <a:pt x="256" y="354"/>
                  </a:lnTo>
                  <a:lnTo>
                    <a:pt x="254" y="349"/>
                  </a:lnTo>
                  <a:lnTo>
                    <a:pt x="251" y="344"/>
                  </a:lnTo>
                  <a:lnTo>
                    <a:pt x="246" y="342"/>
                  </a:lnTo>
                  <a:lnTo>
                    <a:pt x="242" y="337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4" y="335"/>
                  </a:lnTo>
                  <a:lnTo>
                    <a:pt x="217" y="337"/>
                  </a:lnTo>
                  <a:lnTo>
                    <a:pt x="212" y="339"/>
                  </a:lnTo>
                  <a:lnTo>
                    <a:pt x="207" y="342"/>
                  </a:lnTo>
                  <a:lnTo>
                    <a:pt x="205" y="347"/>
                  </a:lnTo>
                  <a:lnTo>
                    <a:pt x="203" y="352"/>
                  </a:lnTo>
                  <a:lnTo>
                    <a:pt x="200" y="359"/>
                  </a:lnTo>
                  <a:lnTo>
                    <a:pt x="193" y="381"/>
                  </a:lnTo>
                  <a:lnTo>
                    <a:pt x="193" y="386"/>
                  </a:lnTo>
                  <a:lnTo>
                    <a:pt x="193" y="391"/>
                  </a:lnTo>
                  <a:lnTo>
                    <a:pt x="193" y="396"/>
                  </a:lnTo>
                  <a:lnTo>
                    <a:pt x="193" y="401"/>
                  </a:lnTo>
                  <a:lnTo>
                    <a:pt x="193" y="405"/>
                  </a:lnTo>
                  <a:lnTo>
                    <a:pt x="193" y="410"/>
                  </a:lnTo>
                  <a:lnTo>
                    <a:pt x="193" y="415"/>
                  </a:lnTo>
                  <a:lnTo>
                    <a:pt x="193" y="420"/>
                  </a:lnTo>
                  <a:lnTo>
                    <a:pt x="193" y="449"/>
                  </a:lnTo>
                  <a:lnTo>
                    <a:pt x="254" y="449"/>
                  </a:lnTo>
                  <a:lnTo>
                    <a:pt x="254" y="430"/>
                  </a:lnTo>
                  <a:lnTo>
                    <a:pt x="251" y="423"/>
                  </a:lnTo>
                  <a:lnTo>
                    <a:pt x="249" y="418"/>
                  </a:lnTo>
                  <a:lnTo>
                    <a:pt x="249" y="410"/>
                  </a:lnTo>
                  <a:lnTo>
                    <a:pt x="249" y="405"/>
                  </a:lnTo>
                  <a:lnTo>
                    <a:pt x="246" y="401"/>
                  </a:lnTo>
                  <a:lnTo>
                    <a:pt x="244" y="393"/>
                  </a:lnTo>
                  <a:lnTo>
                    <a:pt x="242" y="388"/>
                  </a:lnTo>
                  <a:lnTo>
                    <a:pt x="239" y="383"/>
                  </a:lnTo>
                  <a:lnTo>
                    <a:pt x="237" y="371"/>
                  </a:lnTo>
                  <a:lnTo>
                    <a:pt x="234" y="366"/>
                  </a:lnTo>
                  <a:lnTo>
                    <a:pt x="232" y="361"/>
                  </a:lnTo>
                  <a:lnTo>
                    <a:pt x="229" y="357"/>
                  </a:lnTo>
                  <a:lnTo>
                    <a:pt x="224" y="352"/>
                  </a:lnTo>
                  <a:lnTo>
                    <a:pt x="220" y="347"/>
                  </a:lnTo>
                  <a:lnTo>
                    <a:pt x="215" y="347"/>
                  </a:lnTo>
                  <a:lnTo>
                    <a:pt x="207" y="347"/>
                  </a:lnTo>
                  <a:lnTo>
                    <a:pt x="203" y="347"/>
                  </a:lnTo>
                  <a:lnTo>
                    <a:pt x="195" y="347"/>
                  </a:lnTo>
                  <a:lnTo>
                    <a:pt x="190" y="349"/>
                  </a:lnTo>
                  <a:lnTo>
                    <a:pt x="185" y="354"/>
                  </a:lnTo>
                  <a:lnTo>
                    <a:pt x="183" y="359"/>
                  </a:lnTo>
                  <a:lnTo>
                    <a:pt x="176" y="366"/>
                  </a:lnTo>
                  <a:lnTo>
                    <a:pt x="176" y="371"/>
                  </a:lnTo>
                  <a:lnTo>
                    <a:pt x="173" y="374"/>
                  </a:lnTo>
                  <a:lnTo>
                    <a:pt x="171" y="379"/>
                  </a:lnTo>
                  <a:lnTo>
                    <a:pt x="171" y="383"/>
                  </a:lnTo>
                  <a:lnTo>
                    <a:pt x="171" y="398"/>
                  </a:lnTo>
                  <a:lnTo>
                    <a:pt x="176" y="379"/>
                  </a:lnTo>
                  <a:lnTo>
                    <a:pt x="171" y="386"/>
                  </a:lnTo>
                  <a:lnTo>
                    <a:pt x="224" y="408"/>
                  </a:lnTo>
                  <a:lnTo>
                    <a:pt x="224" y="391"/>
                  </a:lnTo>
                  <a:lnTo>
                    <a:pt x="229" y="369"/>
                  </a:lnTo>
                  <a:lnTo>
                    <a:pt x="234" y="347"/>
                  </a:lnTo>
                  <a:lnTo>
                    <a:pt x="237" y="322"/>
                  </a:lnTo>
                  <a:lnTo>
                    <a:pt x="237" y="300"/>
                  </a:lnTo>
                  <a:lnTo>
                    <a:pt x="237" y="278"/>
                  </a:lnTo>
                  <a:lnTo>
                    <a:pt x="237" y="254"/>
                  </a:lnTo>
                  <a:lnTo>
                    <a:pt x="237" y="232"/>
                  </a:lnTo>
                  <a:lnTo>
                    <a:pt x="234" y="210"/>
                  </a:lnTo>
                  <a:lnTo>
                    <a:pt x="242" y="191"/>
                  </a:lnTo>
                  <a:lnTo>
                    <a:pt x="244" y="173"/>
                  </a:lnTo>
                  <a:lnTo>
                    <a:pt x="244" y="154"/>
                  </a:lnTo>
                  <a:lnTo>
                    <a:pt x="244" y="137"/>
                  </a:lnTo>
                  <a:lnTo>
                    <a:pt x="244" y="117"/>
                  </a:lnTo>
                  <a:lnTo>
                    <a:pt x="242" y="100"/>
                  </a:lnTo>
                  <a:lnTo>
                    <a:pt x="239" y="81"/>
                  </a:lnTo>
                  <a:lnTo>
                    <a:pt x="239" y="64"/>
                  </a:lnTo>
                  <a:lnTo>
                    <a:pt x="237" y="34"/>
                  </a:lnTo>
                  <a:lnTo>
                    <a:pt x="234" y="27"/>
                  </a:lnTo>
                  <a:lnTo>
                    <a:pt x="234" y="22"/>
                  </a:lnTo>
                  <a:lnTo>
                    <a:pt x="229" y="17"/>
                  </a:lnTo>
                  <a:lnTo>
                    <a:pt x="227" y="15"/>
                  </a:lnTo>
                  <a:lnTo>
                    <a:pt x="222" y="12"/>
                  </a:lnTo>
                  <a:lnTo>
                    <a:pt x="217" y="10"/>
                  </a:lnTo>
                  <a:lnTo>
                    <a:pt x="212" y="7"/>
                  </a:lnTo>
                  <a:lnTo>
                    <a:pt x="207" y="7"/>
                  </a:lnTo>
                  <a:lnTo>
                    <a:pt x="200" y="7"/>
                  </a:lnTo>
                  <a:lnTo>
                    <a:pt x="203" y="7"/>
                  </a:lnTo>
                  <a:lnTo>
                    <a:pt x="195" y="7"/>
                  </a:lnTo>
                  <a:lnTo>
                    <a:pt x="212" y="15"/>
                  </a:lnTo>
                  <a:lnTo>
                    <a:pt x="183" y="0"/>
                  </a:lnTo>
                  <a:lnTo>
                    <a:pt x="176" y="0"/>
                  </a:lnTo>
                  <a:lnTo>
                    <a:pt x="171" y="3"/>
                  </a:lnTo>
                  <a:lnTo>
                    <a:pt x="166" y="5"/>
                  </a:lnTo>
                  <a:lnTo>
                    <a:pt x="161" y="7"/>
                  </a:lnTo>
                  <a:lnTo>
                    <a:pt x="156" y="7"/>
                  </a:lnTo>
                  <a:lnTo>
                    <a:pt x="154" y="10"/>
                  </a:lnTo>
                  <a:lnTo>
                    <a:pt x="149" y="12"/>
                  </a:lnTo>
                  <a:lnTo>
                    <a:pt x="144" y="15"/>
                  </a:lnTo>
                  <a:lnTo>
                    <a:pt x="122" y="15"/>
                  </a:lnTo>
                  <a:lnTo>
                    <a:pt x="98" y="17"/>
                  </a:lnTo>
                  <a:lnTo>
                    <a:pt x="71" y="22"/>
                  </a:lnTo>
                  <a:lnTo>
                    <a:pt x="49" y="29"/>
                  </a:lnTo>
                  <a:lnTo>
                    <a:pt x="29" y="39"/>
                  </a:lnTo>
                  <a:lnTo>
                    <a:pt x="12" y="51"/>
                  </a:lnTo>
                  <a:lnTo>
                    <a:pt x="2" y="68"/>
                  </a:lnTo>
                  <a:lnTo>
                    <a:pt x="0" y="90"/>
                  </a:lnTo>
                  <a:lnTo>
                    <a:pt x="2" y="127"/>
                  </a:lnTo>
                  <a:lnTo>
                    <a:pt x="7" y="161"/>
                  </a:lnTo>
                  <a:lnTo>
                    <a:pt x="7" y="198"/>
                  </a:lnTo>
                  <a:lnTo>
                    <a:pt x="12" y="232"/>
                  </a:lnTo>
                  <a:lnTo>
                    <a:pt x="12" y="269"/>
                  </a:lnTo>
                  <a:lnTo>
                    <a:pt x="12" y="303"/>
                  </a:lnTo>
                  <a:lnTo>
                    <a:pt x="12" y="337"/>
                  </a:lnTo>
                  <a:lnTo>
                    <a:pt x="12" y="374"/>
                  </a:lnTo>
                  <a:lnTo>
                    <a:pt x="12" y="386"/>
                  </a:lnTo>
                  <a:lnTo>
                    <a:pt x="12" y="398"/>
                  </a:lnTo>
                  <a:lnTo>
                    <a:pt x="12" y="410"/>
                  </a:lnTo>
                  <a:lnTo>
                    <a:pt x="15" y="425"/>
                  </a:lnTo>
                  <a:lnTo>
                    <a:pt x="17" y="437"/>
                  </a:lnTo>
                  <a:lnTo>
                    <a:pt x="19" y="449"/>
                  </a:lnTo>
                  <a:lnTo>
                    <a:pt x="19" y="462"/>
                  </a:lnTo>
                  <a:lnTo>
                    <a:pt x="24" y="474"/>
                  </a:lnTo>
                  <a:lnTo>
                    <a:pt x="24" y="503"/>
                  </a:lnTo>
                  <a:lnTo>
                    <a:pt x="27" y="488"/>
                  </a:lnTo>
                  <a:lnTo>
                    <a:pt x="24" y="496"/>
                  </a:lnTo>
                  <a:lnTo>
                    <a:pt x="78" y="518"/>
                  </a:lnTo>
                  <a:lnTo>
                    <a:pt x="80" y="501"/>
                  </a:lnTo>
                  <a:lnTo>
                    <a:pt x="83" y="491"/>
                  </a:lnTo>
                  <a:lnTo>
                    <a:pt x="85" y="484"/>
                  </a:lnTo>
                  <a:lnTo>
                    <a:pt x="88" y="476"/>
                  </a:lnTo>
                  <a:lnTo>
                    <a:pt x="88" y="469"/>
                  </a:lnTo>
                  <a:lnTo>
                    <a:pt x="90" y="459"/>
                  </a:lnTo>
                  <a:lnTo>
                    <a:pt x="90" y="452"/>
                  </a:lnTo>
                  <a:lnTo>
                    <a:pt x="90" y="444"/>
                  </a:lnTo>
                  <a:lnTo>
                    <a:pt x="90" y="437"/>
                  </a:lnTo>
                  <a:lnTo>
                    <a:pt x="90" y="420"/>
                  </a:lnTo>
                  <a:lnTo>
                    <a:pt x="29" y="420"/>
                  </a:lnTo>
                  <a:lnTo>
                    <a:pt x="29" y="435"/>
                  </a:lnTo>
                  <a:lnTo>
                    <a:pt x="32" y="457"/>
                  </a:lnTo>
                  <a:lnTo>
                    <a:pt x="34" y="481"/>
                  </a:lnTo>
                  <a:lnTo>
                    <a:pt x="34" y="503"/>
                  </a:lnTo>
                  <a:lnTo>
                    <a:pt x="37" y="527"/>
                  </a:lnTo>
                  <a:lnTo>
                    <a:pt x="37" y="549"/>
                  </a:lnTo>
                  <a:lnTo>
                    <a:pt x="37" y="574"/>
                  </a:lnTo>
                  <a:lnTo>
                    <a:pt x="39" y="596"/>
                  </a:lnTo>
                  <a:lnTo>
                    <a:pt x="41" y="618"/>
                  </a:lnTo>
                  <a:lnTo>
                    <a:pt x="41" y="625"/>
                  </a:lnTo>
                  <a:lnTo>
                    <a:pt x="44" y="630"/>
                  </a:lnTo>
                  <a:lnTo>
                    <a:pt x="44" y="635"/>
                  </a:lnTo>
                  <a:lnTo>
                    <a:pt x="46" y="640"/>
                  </a:lnTo>
                  <a:lnTo>
                    <a:pt x="49" y="645"/>
                  </a:lnTo>
                  <a:lnTo>
                    <a:pt x="49" y="650"/>
                  </a:lnTo>
                  <a:lnTo>
                    <a:pt x="49" y="654"/>
                  </a:lnTo>
                  <a:lnTo>
                    <a:pt x="51" y="659"/>
                  </a:lnTo>
                  <a:lnTo>
                    <a:pt x="51" y="676"/>
                  </a:lnTo>
                  <a:lnTo>
                    <a:pt x="51" y="696"/>
                  </a:lnTo>
                  <a:lnTo>
                    <a:pt x="51" y="713"/>
                  </a:lnTo>
                  <a:lnTo>
                    <a:pt x="54" y="730"/>
                  </a:lnTo>
                  <a:lnTo>
                    <a:pt x="54" y="750"/>
                  </a:lnTo>
                  <a:lnTo>
                    <a:pt x="56" y="767"/>
                  </a:lnTo>
                  <a:lnTo>
                    <a:pt x="59" y="784"/>
                  </a:lnTo>
                  <a:lnTo>
                    <a:pt x="63" y="803"/>
                  </a:lnTo>
                  <a:lnTo>
                    <a:pt x="63" y="811"/>
                  </a:lnTo>
                  <a:lnTo>
                    <a:pt x="63" y="818"/>
                  </a:lnTo>
                  <a:lnTo>
                    <a:pt x="63" y="825"/>
                  </a:lnTo>
                  <a:lnTo>
                    <a:pt x="66" y="833"/>
                  </a:lnTo>
                  <a:lnTo>
                    <a:pt x="66" y="840"/>
                  </a:lnTo>
                  <a:lnTo>
                    <a:pt x="66" y="847"/>
                  </a:lnTo>
                  <a:lnTo>
                    <a:pt x="66" y="855"/>
                  </a:lnTo>
                  <a:lnTo>
                    <a:pt x="66" y="864"/>
                  </a:lnTo>
                  <a:lnTo>
                    <a:pt x="76" y="886"/>
                  </a:lnTo>
                  <a:lnTo>
                    <a:pt x="80" y="891"/>
                  </a:lnTo>
                  <a:lnTo>
                    <a:pt x="85" y="896"/>
                  </a:lnTo>
                  <a:lnTo>
                    <a:pt x="90" y="899"/>
                  </a:lnTo>
                  <a:lnTo>
                    <a:pt x="95" y="901"/>
                  </a:lnTo>
                  <a:lnTo>
                    <a:pt x="102" y="901"/>
                  </a:lnTo>
                  <a:lnTo>
                    <a:pt x="107" y="899"/>
                  </a:lnTo>
                  <a:lnTo>
                    <a:pt x="112" y="899"/>
                  </a:lnTo>
                  <a:lnTo>
                    <a:pt x="120" y="896"/>
                  </a:lnTo>
                  <a:lnTo>
                    <a:pt x="122" y="891"/>
                  </a:lnTo>
                  <a:lnTo>
                    <a:pt x="127" y="886"/>
                  </a:lnTo>
                  <a:lnTo>
                    <a:pt x="129" y="882"/>
                  </a:lnTo>
                  <a:lnTo>
                    <a:pt x="132" y="877"/>
                  </a:lnTo>
                  <a:lnTo>
                    <a:pt x="134" y="862"/>
                  </a:lnTo>
                  <a:lnTo>
                    <a:pt x="134" y="860"/>
                  </a:lnTo>
                  <a:lnTo>
                    <a:pt x="137" y="855"/>
                  </a:lnTo>
                  <a:lnTo>
                    <a:pt x="139" y="833"/>
                  </a:lnTo>
                  <a:lnTo>
                    <a:pt x="139" y="828"/>
                  </a:lnTo>
                  <a:lnTo>
                    <a:pt x="137" y="820"/>
                  </a:lnTo>
                  <a:lnTo>
                    <a:pt x="132" y="816"/>
                  </a:lnTo>
                  <a:lnTo>
                    <a:pt x="129" y="813"/>
                  </a:lnTo>
                  <a:lnTo>
                    <a:pt x="124" y="808"/>
                  </a:lnTo>
                  <a:lnTo>
                    <a:pt x="120" y="806"/>
                  </a:lnTo>
                  <a:lnTo>
                    <a:pt x="115" y="803"/>
                  </a:lnTo>
                  <a:lnTo>
                    <a:pt x="110" y="803"/>
                  </a:lnTo>
                  <a:lnTo>
                    <a:pt x="102" y="803"/>
                  </a:lnTo>
                  <a:lnTo>
                    <a:pt x="95" y="806"/>
                  </a:lnTo>
                  <a:lnTo>
                    <a:pt x="90" y="808"/>
                  </a:lnTo>
                  <a:lnTo>
                    <a:pt x="88" y="813"/>
                  </a:lnTo>
                  <a:lnTo>
                    <a:pt x="83" y="816"/>
                  </a:lnTo>
                  <a:lnTo>
                    <a:pt x="80" y="820"/>
                  </a:lnTo>
                  <a:lnTo>
                    <a:pt x="78" y="828"/>
                  </a:lnTo>
                  <a:lnTo>
                    <a:pt x="78" y="833"/>
                  </a:lnTo>
                  <a:lnTo>
                    <a:pt x="78" y="850"/>
                  </a:lnTo>
                  <a:lnTo>
                    <a:pt x="76" y="864"/>
                  </a:lnTo>
                  <a:lnTo>
                    <a:pt x="73" y="879"/>
                  </a:lnTo>
                  <a:lnTo>
                    <a:pt x="73" y="894"/>
                  </a:lnTo>
                  <a:lnTo>
                    <a:pt x="71" y="906"/>
                  </a:lnTo>
                  <a:lnTo>
                    <a:pt x="71" y="921"/>
                  </a:lnTo>
                  <a:lnTo>
                    <a:pt x="73" y="935"/>
                  </a:lnTo>
                  <a:lnTo>
                    <a:pt x="76" y="947"/>
                  </a:lnTo>
                  <a:lnTo>
                    <a:pt x="80" y="962"/>
                  </a:lnTo>
                  <a:lnTo>
                    <a:pt x="85" y="977"/>
                  </a:lnTo>
                  <a:lnTo>
                    <a:pt x="88" y="977"/>
                  </a:lnTo>
                  <a:lnTo>
                    <a:pt x="88" y="979"/>
                  </a:lnTo>
                  <a:lnTo>
                    <a:pt x="90" y="984"/>
                  </a:lnTo>
                  <a:lnTo>
                    <a:pt x="93" y="989"/>
                  </a:lnTo>
                  <a:lnTo>
                    <a:pt x="98" y="991"/>
                  </a:lnTo>
                  <a:lnTo>
                    <a:pt x="102" y="996"/>
                  </a:lnTo>
                  <a:lnTo>
                    <a:pt x="110" y="996"/>
                  </a:lnTo>
                  <a:lnTo>
                    <a:pt x="115" y="996"/>
                  </a:lnTo>
                  <a:lnTo>
                    <a:pt x="120" y="996"/>
                  </a:lnTo>
                  <a:lnTo>
                    <a:pt x="127" y="994"/>
                  </a:lnTo>
                  <a:lnTo>
                    <a:pt x="144" y="984"/>
                  </a:lnTo>
                  <a:lnTo>
                    <a:pt x="139" y="984"/>
                  </a:lnTo>
                  <a:lnTo>
                    <a:pt x="134" y="984"/>
                  </a:lnTo>
                  <a:lnTo>
                    <a:pt x="129" y="984"/>
                  </a:lnTo>
                  <a:lnTo>
                    <a:pt x="122" y="984"/>
                  </a:lnTo>
                  <a:lnTo>
                    <a:pt x="117" y="984"/>
                  </a:lnTo>
                  <a:lnTo>
                    <a:pt x="112" y="984"/>
                  </a:lnTo>
                  <a:lnTo>
                    <a:pt x="107" y="984"/>
                  </a:lnTo>
                  <a:lnTo>
                    <a:pt x="100" y="984"/>
                  </a:lnTo>
                  <a:lnTo>
                    <a:pt x="112" y="982"/>
                  </a:lnTo>
                  <a:lnTo>
                    <a:pt x="102" y="965"/>
                  </a:lnTo>
                  <a:lnTo>
                    <a:pt x="110" y="984"/>
                  </a:lnTo>
                  <a:lnTo>
                    <a:pt x="107" y="979"/>
                  </a:lnTo>
                  <a:lnTo>
                    <a:pt x="105" y="979"/>
                  </a:lnTo>
                  <a:lnTo>
                    <a:pt x="105" y="984"/>
                  </a:lnTo>
                  <a:lnTo>
                    <a:pt x="102" y="987"/>
                  </a:lnTo>
                  <a:lnTo>
                    <a:pt x="102" y="991"/>
                  </a:lnTo>
                  <a:lnTo>
                    <a:pt x="105" y="999"/>
                  </a:lnTo>
                  <a:lnTo>
                    <a:pt x="107" y="1001"/>
                  </a:lnTo>
                  <a:lnTo>
                    <a:pt x="112" y="1008"/>
                  </a:lnTo>
                  <a:lnTo>
                    <a:pt x="117" y="1011"/>
                  </a:lnTo>
                  <a:lnTo>
                    <a:pt x="122" y="1013"/>
                  </a:lnTo>
                  <a:lnTo>
                    <a:pt x="129" y="1016"/>
                  </a:lnTo>
                  <a:lnTo>
                    <a:pt x="134" y="1018"/>
                  </a:lnTo>
                  <a:lnTo>
                    <a:pt x="139" y="1016"/>
                  </a:lnTo>
                  <a:lnTo>
                    <a:pt x="146" y="1016"/>
                  </a:lnTo>
                  <a:lnTo>
                    <a:pt x="151" y="1011"/>
                  </a:lnTo>
                  <a:lnTo>
                    <a:pt x="156" y="1008"/>
                  </a:lnTo>
                  <a:lnTo>
                    <a:pt x="159" y="1004"/>
                  </a:lnTo>
                  <a:lnTo>
                    <a:pt x="161" y="999"/>
                  </a:lnTo>
                  <a:lnTo>
                    <a:pt x="163" y="991"/>
                  </a:lnTo>
                  <a:lnTo>
                    <a:pt x="163" y="987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3" name="Freeform 7"/>
            <p:cNvSpPr>
              <a:spLocks/>
            </p:cNvSpPr>
            <p:nvPr/>
          </p:nvSpPr>
          <p:spPr bwMode="auto">
            <a:xfrm>
              <a:off x="2239" y="1671"/>
              <a:ext cx="1791" cy="342"/>
            </a:xfrm>
            <a:custGeom>
              <a:avLst/>
              <a:gdLst>
                <a:gd name="T0" fmla="*/ 5 w 1791"/>
                <a:gd name="T1" fmla="*/ 330 h 342"/>
                <a:gd name="T2" fmla="*/ 168 w 1791"/>
                <a:gd name="T3" fmla="*/ 333 h 342"/>
                <a:gd name="T4" fmla="*/ 334 w 1791"/>
                <a:gd name="T5" fmla="*/ 296 h 342"/>
                <a:gd name="T6" fmla="*/ 320 w 1791"/>
                <a:gd name="T7" fmla="*/ 218 h 342"/>
                <a:gd name="T8" fmla="*/ 268 w 1791"/>
                <a:gd name="T9" fmla="*/ 286 h 342"/>
                <a:gd name="T10" fmla="*/ 437 w 1791"/>
                <a:gd name="T11" fmla="*/ 301 h 342"/>
                <a:gd name="T12" fmla="*/ 651 w 1791"/>
                <a:gd name="T13" fmla="*/ 289 h 342"/>
                <a:gd name="T14" fmla="*/ 1132 w 1791"/>
                <a:gd name="T15" fmla="*/ 242 h 342"/>
                <a:gd name="T16" fmla="*/ 1474 w 1791"/>
                <a:gd name="T17" fmla="*/ 218 h 342"/>
                <a:gd name="T18" fmla="*/ 1635 w 1791"/>
                <a:gd name="T19" fmla="*/ 206 h 342"/>
                <a:gd name="T20" fmla="*/ 1786 w 1791"/>
                <a:gd name="T21" fmla="*/ 191 h 342"/>
                <a:gd name="T22" fmla="*/ 1698 w 1791"/>
                <a:gd name="T23" fmla="*/ 96 h 342"/>
                <a:gd name="T24" fmla="*/ 1591 w 1791"/>
                <a:gd name="T25" fmla="*/ 18 h 342"/>
                <a:gd name="T26" fmla="*/ 1391 w 1791"/>
                <a:gd name="T27" fmla="*/ 0 h 342"/>
                <a:gd name="T28" fmla="*/ 1103 w 1791"/>
                <a:gd name="T29" fmla="*/ 32 h 342"/>
                <a:gd name="T30" fmla="*/ 908 w 1791"/>
                <a:gd name="T31" fmla="*/ 52 h 342"/>
                <a:gd name="T32" fmla="*/ 639 w 1791"/>
                <a:gd name="T33" fmla="*/ 66 h 342"/>
                <a:gd name="T34" fmla="*/ 390 w 1791"/>
                <a:gd name="T35" fmla="*/ 83 h 342"/>
                <a:gd name="T36" fmla="*/ 200 w 1791"/>
                <a:gd name="T37" fmla="*/ 103 h 342"/>
                <a:gd name="T38" fmla="*/ 63 w 1791"/>
                <a:gd name="T39" fmla="*/ 220 h 342"/>
                <a:gd name="T40" fmla="*/ 29 w 1791"/>
                <a:gd name="T41" fmla="*/ 281 h 342"/>
                <a:gd name="T42" fmla="*/ 178 w 1791"/>
                <a:gd name="T43" fmla="*/ 286 h 342"/>
                <a:gd name="T44" fmla="*/ 637 w 1791"/>
                <a:gd name="T45" fmla="*/ 267 h 342"/>
                <a:gd name="T46" fmla="*/ 1198 w 1791"/>
                <a:gd name="T47" fmla="*/ 203 h 342"/>
                <a:gd name="T48" fmla="*/ 1584 w 1791"/>
                <a:gd name="T49" fmla="*/ 169 h 342"/>
                <a:gd name="T50" fmla="*/ 1667 w 1791"/>
                <a:gd name="T51" fmla="*/ 108 h 342"/>
                <a:gd name="T52" fmla="*/ 1586 w 1791"/>
                <a:gd name="T53" fmla="*/ 86 h 342"/>
                <a:gd name="T54" fmla="*/ 1222 w 1791"/>
                <a:gd name="T55" fmla="*/ 74 h 342"/>
                <a:gd name="T56" fmla="*/ 700 w 1791"/>
                <a:gd name="T57" fmla="*/ 123 h 342"/>
                <a:gd name="T58" fmla="*/ 366 w 1791"/>
                <a:gd name="T59" fmla="*/ 127 h 342"/>
                <a:gd name="T60" fmla="*/ 185 w 1791"/>
                <a:gd name="T61" fmla="*/ 157 h 342"/>
                <a:gd name="T62" fmla="*/ 141 w 1791"/>
                <a:gd name="T63" fmla="*/ 225 h 342"/>
                <a:gd name="T64" fmla="*/ 444 w 1791"/>
                <a:gd name="T65" fmla="*/ 235 h 342"/>
                <a:gd name="T66" fmla="*/ 1266 w 1791"/>
                <a:gd name="T67" fmla="*/ 166 h 342"/>
                <a:gd name="T68" fmla="*/ 1586 w 1791"/>
                <a:gd name="T69" fmla="*/ 137 h 342"/>
                <a:gd name="T70" fmla="*/ 1498 w 1791"/>
                <a:gd name="T71" fmla="*/ 96 h 342"/>
                <a:gd name="T72" fmla="*/ 1130 w 1791"/>
                <a:gd name="T73" fmla="*/ 115 h 342"/>
                <a:gd name="T74" fmla="*/ 195 w 1791"/>
                <a:gd name="T75" fmla="*/ 242 h 342"/>
                <a:gd name="T76" fmla="*/ 339 w 1791"/>
                <a:gd name="T77" fmla="*/ 188 h 342"/>
                <a:gd name="T78" fmla="*/ 954 w 1791"/>
                <a:gd name="T79" fmla="*/ 157 h 342"/>
                <a:gd name="T80" fmla="*/ 1381 w 1791"/>
                <a:gd name="T81" fmla="*/ 110 h 342"/>
                <a:gd name="T82" fmla="*/ 1586 w 1791"/>
                <a:gd name="T83" fmla="*/ 147 h 342"/>
                <a:gd name="T84" fmla="*/ 1383 w 1791"/>
                <a:gd name="T85" fmla="*/ 120 h 342"/>
                <a:gd name="T86" fmla="*/ 551 w 1791"/>
                <a:gd name="T87" fmla="*/ 218 h 342"/>
                <a:gd name="T88" fmla="*/ 129 w 1791"/>
                <a:gd name="T89" fmla="*/ 228 h 342"/>
                <a:gd name="T90" fmla="*/ 137 w 1791"/>
                <a:gd name="T91" fmla="*/ 232 h 342"/>
                <a:gd name="T92" fmla="*/ 346 w 1791"/>
                <a:gd name="T93" fmla="*/ 152 h 342"/>
                <a:gd name="T94" fmla="*/ 651 w 1791"/>
                <a:gd name="T95" fmla="*/ 125 h 342"/>
                <a:gd name="T96" fmla="*/ 888 w 1791"/>
                <a:gd name="T97" fmla="*/ 115 h 342"/>
                <a:gd name="T98" fmla="*/ 1113 w 1791"/>
                <a:gd name="T99" fmla="*/ 91 h 342"/>
                <a:gd name="T100" fmla="*/ 1349 w 1791"/>
                <a:gd name="T101" fmla="*/ 61 h 342"/>
                <a:gd name="T102" fmla="*/ 1576 w 1791"/>
                <a:gd name="T103" fmla="*/ 96 h 342"/>
                <a:gd name="T104" fmla="*/ 1693 w 1791"/>
                <a:gd name="T105" fmla="*/ 145 h 342"/>
                <a:gd name="T106" fmla="*/ 954 w 1791"/>
                <a:gd name="T107" fmla="*/ 191 h 342"/>
                <a:gd name="T108" fmla="*/ 666 w 1791"/>
                <a:gd name="T109" fmla="*/ 225 h 342"/>
                <a:gd name="T110" fmla="*/ 515 w 1791"/>
                <a:gd name="T111" fmla="*/ 232 h 342"/>
                <a:gd name="T112" fmla="*/ 278 w 1791"/>
                <a:gd name="T113" fmla="*/ 247 h 342"/>
                <a:gd name="T114" fmla="*/ 71 w 1791"/>
                <a:gd name="T115" fmla="*/ 271 h 342"/>
                <a:gd name="T116" fmla="*/ 44 w 1791"/>
                <a:gd name="T117" fmla="*/ 291 h 342"/>
                <a:gd name="T118" fmla="*/ 71 w 1791"/>
                <a:gd name="T119" fmla="*/ 289 h 34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791"/>
                <a:gd name="T181" fmla="*/ 0 h 342"/>
                <a:gd name="T182" fmla="*/ 1791 w 1791"/>
                <a:gd name="T183" fmla="*/ 342 h 34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791" h="342">
                  <a:moveTo>
                    <a:pt x="17" y="279"/>
                  </a:moveTo>
                  <a:lnTo>
                    <a:pt x="17" y="286"/>
                  </a:lnTo>
                  <a:lnTo>
                    <a:pt x="19" y="293"/>
                  </a:lnTo>
                  <a:lnTo>
                    <a:pt x="22" y="301"/>
                  </a:lnTo>
                  <a:lnTo>
                    <a:pt x="24" y="308"/>
                  </a:lnTo>
                  <a:lnTo>
                    <a:pt x="27" y="313"/>
                  </a:lnTo>
                  <a:lnTo>
                    <a:pt x="29" y="320"/>
                  </a:lnTo>
                  <a:lnTo>
                    <a:pt x="32" y="328"/>
                  </a:lnTo>
                  <a:lnTo>
                    <a:pt x="34" y="335"/>
                  </a:lnTo>
                  <a:lnTo>
                    <a:pt x="5" y="301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0" y="318"/>
                  </a:lnTo>
                  <a:lnTo>
                    <a:pt x="5" y="325"/>
                  </a:lnTo>
                  <a:lnTo>
                    <a:pt x="5" y="330"/>
                  </a:lnTo>
                  <a:lnTo>
                    <a:pt x="10" y="335"/>
                  </a:lnTo>
                  <a:lnTo>
                    <a:pt x="15" y="337"/>
                  </a:lnTo>
                  <a:lnTo>
                    <a:pt x="19" y="340"/>
                  </a:lnTo>
                  <a:lnTo>
                    <a:pt x="27" y="342"/>
                  </a:lnTo>
                  <a:lnTo>
                    <a:pt x="32" y="342"/>
                  </a:lnTo>
                  <a:lnTo>
                    <a:pt x="36" y="342"/>
                  </a:lnTo>
                  <a:lnTo>
                    <a:pt x="44" y="340"/>
                  </a:lnTo>
                  <a:lnTo>
                    <a:pt x="39" y="340"/>
                  </a:lnTo>
                  <a:lnTo>
                    <a:pt x="56" y="335"/>
                  </a:lnTo>
                  <a:lnTo>
                    <a:pt x="76" y="333"/>
                  </a:lnTo>
                  <a:lnTo>
                    <a:pt x="93" y="333"/>
                  </a:lnTo>
                  <a:lnTo>
                    <a:pt x="112" y="333"/>
                  </a:lnTo>
                  <a:lnTo>
                    <a:pt x="132" y="335"/>
                  </a:lnTo>
                  <a:lnTo>
                    <a:pt x="149" y="335"/>
                  </a:lnTo>
                  <a:lnTo>
                    <a:pt x="168" y="333"/>
                  </a:lnTo>
                  <a:lnTo>
                    <a:pt x="188" y="330"/>
                  </a:lnTo>
                  <a:lnTo>
                    <a:pt x="202" y="325"/>
                  </a:lnTo>
                  <a:lnTo>
                    <a:pt x="215" y="323"/>
                  </a:lnTo>
                  <a:lnTo>
                    <a:pt x="229" y="323"/>
                  </a:lnTo>
                  <a:lnTo>
                    <a:pt x="244" y="320"/>
                  </a:lnTo>
                  <a:lnTo>
                    <a:pt x="259" y="320"/>
                  </a:lnTo>
                  <a:lnTo>
                    <a:pt x="273" y="318"/>
                  </a:lnTo>
                  <a:lnTo>
                    <a:pt x="285" y="318"/>
                  </a:lnTo>
                  <a:lnTo>
                    <a:pt x="302" y="315"/>
                  </a:lnTo>
                  <a:lnTo>
                    <a:pt x="320" y="311"/>
                  </a:lnTo>
                  <a:lnTo>
                    <a:pt x="322" y="308"/>
                  </a:lnTo>
                  <a:lnTo>
                    <a:pt x="327" y="306"/>
                  </a:lnTo>
                  <a:lnTo>
                    <a:pt x="329" y="303"/>
                  </a:lnTo>
                  <a:lnTo>
                    <a:pt x="332" y="301"/>
                  </a:lnTo>
                  <a:lnTo>
                    <a:pt x="334" y="296"/>
                  </a:lnTo>
                  <a:lnTo>
                    <a:pt x="337" y="293"/>
                  </a:lnTo>
                  <a:lnTo>
                    <a:pt x="339" y="289"/>
                  </a:lnTo>
                  <a:lnTo>
                    <a:pt x="339" y="284"/>
                  </a:lnTo>
                  <a:lnTo>
                    <a:pt x="339" y="271"/>
                  </a:lnTo>
                  <a:lnTo>
                    <a:pt x="339" y="269"/>
                  </a:lnTo>
                  <a:lnTo>
                    <a:pt x="339" y="267"/>
                  </a:lnTo>
                  <a:lnTo>
                    <a:pt x="339" y="247"/>
                  </a:lnTo>
                  <a:lnTo>
                    <a:pt x="339" y="242"/>
                  </a:lnTo>
                  <a:lnTo>
                    <a:pt x="337" y="237"/>
                  </a:lnTo>
                  <a:lnTo>
                    <a:pt x="334" y="232"/>
                  </a:lnTo>
                  <a:lnTo>
                    <a:pt x="334" y="228"/>
                  </a:lnTo>
                  <a:lnTo>
                    <a:pt x="329" y="225"/>
                  </a:lnTo>
                  <a:lnTo>
                    <a:pt x="327" y="223"/>
                  </a:lnTo>
                  <a:lnTo>
                    <a:pt x="322" y="220"/>
                  </a:lnTo>
                  <a:lnTo>
                    <a:pt x="320" y="218"/>
                  </a:lnTo>
                  <a:lnTo>
                    <a:pt x="312" y="218"/>
                  </a:lnTo>
                  <a:lnTo>
                    <a:pt x="305" y="218"/>
                  </a:lnTo>
                  <a:lnTo>
                    <a:pt x="300" y="218"/>
                  </a:lnTo>
                  <a:lnTo>
                    <a:pt x="295" y="220"/>
                  </a:lnTo>
                  <a:lnTo>
                    <a:pt x="290" y="225"/>
                  </a:lnTo>
                  <a:lnTo>
                    <a:pt x="285" y="228"/>
                  </a:lnTo>
                  <a:lnTo>
                    <a:pt x="283" y="232"/>
                  </a:lnTo>
                  <a:lnTo>
                    <a:pt x="281" y="240"/>
                  </a:lnTo>
                  <a:lnTo>
                    <a:pt x="276" y="257"/>
                  </a:lnTo>
                  <a:lnTo>
                    <a:pt x="273" y="262"/>
                  </a:lnTo>
                  <a:lnTo>
                    <a:pt x="273" y="267"/>
                  </a:lnTo>
                  <a:lnTo>
                    <a:pt x="271" y="271"/>
                  </a:lnTo>
                  <a:lnTo>
                    <a:pt x="271" y="276"/>
                  </a:lnTo>
                  <a:lnTo>
                    <a:pt x="268" y="284"/>
                  </a:lnTo>
                  <a:lnTo>
                    <a:pt x="268" y="286"/>
                  </a:lnTo>
                  <a:lnTo>
                    <a:pt x="266" y="291"/>
                  </a:lnTo>
                  <a:lnTo>
                    <a:pt x="266" y="298"/>
                  </a:lnTo>
                  <a:lnTo>
                    <a:pt x="268" y="303"/>
                  </a:lnTo>
                  <a:lnTo>
                    <a:pt x="271" y="311"/>
                  </a:lnTo>
                  <a:lnTo>
                    <a:pt x="273" y="313"/>
                  </a:lnTo>
                  <a:lnTo>
                    <a:pt x="278" y="318"/>
                  </a:lnTo>
                  <a:lnTo>
                    <a:pt x="285" y="320"/>
                  </a:lnTo>
                  <a:lnTo>
                    <a:pt x="290" y="323"/>
                  </a:lnTo>
                  <a:lnTo>
                    <a:pt x="305" y="325"/>
                  </a:lnTo>
                  <a:lnTo>
                    <a:pt x="329" y="320"/>
                  </a:lnTo>
                  <a:lnTo>
                    <a:pt x="356" y="318"/>
                  </a:lnTo>
                  <a:lnTo>
                    <a:pt x="383" y="311"/>
                  </a:lnTo>
                  <a:lnTo>
                    <a:pt x="410" y="306"/>
                  </a:lnTo>
                  <a:lnTo>
                    <a:pt x="437" y="301"/>
                  </a:lnTo>
                  <a:lnTo>
                    <a:pt x="464" y="298"/>
                  </a:lnTo>
                  <a:lnTo>
                    <a:pt x="488" y="296"/>
                  </a:lnTo>
                  <a:lnTo>
                    <a:pt x="515" y="296"/>
                  </a:lnTo>
                  <a:lnTo>
                    <a:pt x="527" y="296"/>
                  </a:lnTo>
                  <a:lnTo>
                    <a:pt x="537" y="296"/>
                  </a:lnTo>
                  <a:lnTo>
                    <a:pt x="549" y="296"/>
                  </a:lnTo>
                  <a:lnTo>
                    <a:pt x="561" y="298"/>
                  </a:lnTo>
                  <a:lnTo>
                    <a:pt x="573" y="298"/>
                  </a:lnTo>
                  <a:lnTo>
                    <a:pt x="586" y="298"/>
                  </a:lnTo>
                  <a:lnTo>
                    <a:pt x="595" y="298"/>
                  </a:lnTo>
                  <a:lnTo>
                    <a:pt x="610" y="298"/>
                  </a:lnTo>
                  <a:lnTo>
                    <a:pt x="620" y="296"/>
                  </a:lnTo>
                  <a:lnTo>
                    <a:pt x="629" y="293"/>
                  </a:lnTo>
                  <a:lnTo>
                    <a:pt x="639" y="291"/>
                  </a:lnTo>
                  <a:lnTo>
                    <a:pt x="651" y="289"/>
                  </a:lnTo>
                  <a:lnTo>
                    <a:pt x="661" y="289"/>
                  </a:lnTo>
                  <a:lnTo>
                    <a:pt x="673" y="286"/>
                  </a:lnTo>
                  <a:lnTo>
                    <a:pt x="683" y="284"/>
                  </a:lnTo>
                  <a:lnTo>
                    <a:pt x="695" y="281"/>
                  </a:lnTo>
                  <a:lnTo>
                    <a:pt x="732" y="279"/>
                  </a:lnTo>
                  <a:lnTo>
                    <a:pt x="771" y="276"/>
                  </a:lnTo>
                  <a:lnTo>
                    <a:pt x="808" y="271"/>
                  </a:lnTo>
                  <a:lnTo>
                    <a:pt x="847" y="269"/>
                  </a:lnTo>
                  <a:lnTo>
                    <a:pt x="883" y="264"/>
                  </a:lnTo>
                  <a:lnTo>
                    <a:pt x="920" y="259"/>
                  </a:lnTo>
                  <a:lnTo>
                    <a:pt x="956" y="252"/>
                  </a:lnTo>
                  <a:lnTo>
                    <a:pt x="995" y="245"/>
                  </a:lnTo>
                  <a:lnTo>
                    <a:pt x="1039" y="245"/>
                  </a:lnTo>
                  <a:lnTo>
                    <a:pt x="1086" y="245"/>
                  </a:lnTo>
                  <a:lnTo>
                    <a:pt x="1132" y="242"/>
                  </a:lnTo>
                  <a:lnTo>
                    <a:pt x="1179" y="240"/>
                  </a:lnTo>
                  <a:lnTo>
                    <a:pt x="1225" y="235"/>
                  </a:lnTo>
                  <a:lnTo>
                    <a:pt x="1271" y="232"/>
                  </a:lnTo>
                  <a:lnTo>
                    <a:pt x="1315" y="230"/>
                  </a:lnTo>
                  <a:lnTo>
                    <a:pt x="1364" y="230"/>
                  </a:lnTo>
                  <a:lnTo>
                    <a:pt x="1374" y="230"/>
                  </a:lnTo>
                  <a:lnTo>
                    <a:pt x="1383" y="228"/>
                  </a:lnTo>
                  <a:lnTo>
                    <a:pt x="1393" y="228"/>
                  </a:lnTo>
                  <a:lnTo>
                    <a:pt x="1405" y="225"/>
                  </a:lnTo>
                  <a:lnTo>
                    <a:pt x="1415" y="223"/>
                  </a:lnTo>
                  <a:lnTo>
                    <a:pt x="1425" y="223"/>
                  </a:lnTo>
                  <a:lnTo>
                    <a:pt x="1437" y="220"/>
                  </a:lnTo>
                  <a:lnTo>
                    <a:pt x="1449" y="218"/>
                  </a:lnTo>
                  <a:lnTo>
                    <a:pt x="1462" y="218"/>
                  </a:lnTo>
                  <a:lnTo>
                    <a:pt x="1474" y="218"/>
                  </a:lnTo>
                  <a:lnTo>
                    <a:pt x="1486" y="218"/>
                  </a:lnTo>
                  <a:lnTo>
                    <a:pt x="1501" y="218"/>
                  </a:lnTo>
                  <a:lnTo>
                    <a:pt x="1513" y="218"/>
                  </a:lnTo>
                  <a:lnTo>
                    <a:pt x="1525" y="218"/>
                  </a:lnTo>
                  <a:lnTo>
                    <a:pt x="1537" y="218"/>
                  </a:lnTo>
                  <a:lnTo>
                    <a:pt x="1552" y="215"/>
                  </a:lnTo>
                  <a:lnTo>
                    <a:pt x="1559" y="215"/>
                  </a:lnTo>
                  <a:lnTo>
                    <a:pt x="1569" y="213"/>
                  </a:lnTo>
                  <a:lnTo>
                    <a:pt x="1576" y="213"/>
                  </a:lnTo>
                  <a:lnTo>
                    <a:pt x="1584" y="210"/>
                  </a:lnTo>
                  <a:lnTo>
                    <a:pt x="1593" y="208"/>
                  </a:lnTo>
                  <a:lnTo>
                    <a:pt x="1601" y="208"/>
                  </a:lnTo>
                  <a:lnTo>
                    <a:pt x="1608" y="208"/>
                  </a:lnTo>
                  <a:lnTo>
                    <a:pt x="1618" y="206"/>
                  </a:lnTo>
                  <a:lnTo>
                    <a:pt x="1635" y="206"/>
                  </a:lnTo>
                  <a:lnTo>
                    <a:pt x="1652" y="203"/>
                  </a:lnTo>
                  <a:lnTo>
                    <a:pt x="1669" y="203"/>
                  </a:lnTo>
                  <a:lnTo>
                    <a:pt x="1686" y="203"/>
                  </a:lnTo>
                  <a:lnTo>
                    <a:pt x="1703" y="203"/>
                  </a:lnTo>
                  <a:lnTo>
                    <a:pt x="1720" y="203"/>
                  </a:lnTo>
                  <a:lnTo>
                    <a:pt x="1735" y="203"/>
                  </a:lnTo>
                  <a:lnTo>
                    <a:pt x="1754" y="203"/>
                  </a:lnTo>
                  <a:lnTo>
                    <a:pt x="1762" y="203"/>
                  </a:lnTo>
                  <a:lnTo>
                    <a:pt x="1764" y="203"/>
                  </a:lnTo>
                  <a:lnTo>
                    <a:pt x="1767" y="203"/>
                  </a:lnTo>
                  <a:lnTo>
                    <a:pt x="1769" y="203"/>
                  </a:lnTo>
                  <a:lnTo>
                    <a:pt x="1774" y="201"/>
                  </a:lnTo>
                  <a:lnTo>
                    <a:pt x="1779" y="198"/>
                  </a:lnTo>
                  <a:lnTo>
                    <a:pt x="1784" y="196"/>
                  </a:lnTo>
                  <a:lnTo>
                    <a:pt x="1786" y="191"/>
                  </a:lnTo>
                  <a:lnTo>
                    <a:pt x="1791" y="186"/>
                  </a:lnTo>
                  <a:lnTo>
                    <a:pt x="1791" y="179"/>
                  </a:lnTo>
                  <a:lnTo>
                    <a:pt x="1791" y="174"/>
                  </a:lnTo>
                  <a:lnTo>
                    <a:pt x="1791" y="169"/>
                  </a:lnTo>
                  <a:lnTo>
                    <a:pt x="1789" y="164"/>
                  </a:lnTo>
                  <a:lnTo>
                    <a:pt x="1786" y="154"/>
                  </a:lnTo>
                  <a:lnTo>
                    <a:pt x="1784" y="149"/>
                  </a:lnTo>
                  <a:lnTo>
                    <a:pt x="1781" y="147"/>
                  </a:lnTo>
                  <a:lnTo>
                    <a:pt x="1779" y="142"/>
                  </a:lnTo>
                  <a:lnTo>
                    <a:pt x="1776" y="142"/>
                  </a:lnTo>
                  <a:lnTo>
                    <a:pt x="1764" y="130"/>
                  </a:lnTo>
                  <a:lnTo>
                    <a:pt x="1747" y="120"/>
                  </a:lnTo>
                  <a:lnTo>
                    <a:pt x="1732" y="113"/>
                  </a:lnTo>
                  <a:lnTo>
                    <a:pt x="1715" y="103"/>
                  </a:lnTo>
                  <a:lnTo>
                    <a:pt x="1698" y="96"/>
                  </a:lnTo>
                  <a:lnTo>
                    <a:pt x="1681" y="88"/>
                  </a:lnTo>
                  <a:lnTo>
                    <a:pt x="1664" y="81"/>
                  </a:lnTo>
                  <a:lnTo>
                    <a:pt x="1647" y="74"/>
                  </a:lnTo>
                  <a:lnTo>
                    <a:pt x="1632" y="64"/>
                  </a:lnTo>
                  <a:lnTo>
                    <a:pt x="1628" y="61"/>
                  </a:lnTo>
                  <a:lnTo>
                    <a:pt x="1625" y="59"/>
                  </a:lnTo>
                  <a:lnTo>
                    <a:pt x="1620" y="54"/>
                  </a:lnTo>
                  <a:lnTo>
                    <a:pt x="1618" y="52"/>
                  </a:lnTo>
                  <a:lnTo>
                    <a:pt x="1615" y="47"/>
                  </a:lnTo>
                  <a:lnTo>
                    <a:pt x="1613" y="42"/>
                  </a:lnTo>
                  <a:lnTo>
                    <a:pt x="1608" y="40"/>
                  </a:lnTo>
                  <a:lnTo>
                    <a:pt x="1606" y="35"/>
                  </a:lnTo>
                  <a:lnTo>
                    <a:pt x="1598" y="22"/>
                  </a:lnTo>
                  <a:lnTo>
                    <a:pt x="1596" y="20"/>
                  </a:lnTo>
                  <a:lnTo>
                    <a:pt x="1591" y="18"/>
                  </a:lnTo>
                  <a:lnTo>
                    <a:pt x="1588" y="18"/>
                  </a:lnTo>
                  <a:lnTo>
                    <a:pt x="1584" y="15"/>
                  </a:lnTo>
                  <a:lnTo>
                    <a:pt x="1579" y="13"/>
                  </a:lnTo>
                  <a:lnTo>
                    <a:pt x="1584" y="15"/>
                  </a:lnTo>
                  <a:lnTo>
                    <a:pt x="1576" y="10"/>
                  </a:lnTo>
                  <a:lnTo>
                    <a:pt x="1574" y="5"/>
                  </a:lnTo>
                  <a:lnTo>
                    <a:pt x="1569" y="3"/>
                  </a:lnTo>
                  <a:lnTo>
                    <a:pt x="1564" y="3"/>
                  </a:lnTo>
                  <a:lnTo>
                    <a:pt x="1559" y="3"/>
                  </a:lnTo>
                  <a:lnTo>
                    <a:pt x="1549" y="3"/>
                  </a:lnTo>
                  <a:lnTo>
                    <a:pt x="1518" y="0"/>
                  </a:lnTo>
                  <a:lnTo>
                    <a:pt x="1486" y="0"/>
                  </a:lnTo>
                  <a:lnTo>
                    <a:pt x="1454" y="0"/>
                  </a:lnTo>
                  <a:lnTo>
                    <a:pt x="1423" y="0"/>
                  </a:lnTo>
                  <a:lnTo>
                    <a:pt x="1391" y="0"/>
                  </a:lnTo>
                  <a:lnTo>
                    <a:pt x="1359" y="3"/>
                  </a:lnTo>
                  <a:lnTo>
                    <a:pt x="1327" y="3"/>
                  </a:lnTo>
                  <a:lnTo>
                    <a:pt x="1296" y="5"/>
                  </a:lnTo>
                  <a:lnTo>
                    <a:pt x="1276" y="5"/>
                  </a:lnTo>
                  <a:lnTo>
                    <a:pt x="1257" y="8"/>
                  </a:lnTo>
                  <a:lnTo>
                    <a:pt x="1237" y="8"/>
                  </a:lnTo>
                  <a:lnTo>
                    <a:pt x="1220" y="10"/>
                  </a:lnTo>
                  <a:lnTo>
                    <a:pt x="1200" y="10"/>
                  </a:lnTo>
                  <a:lnTo>
                    <a:pt x="1181" y="13"/>
                  </a:lnTo>
                  <a:lnTo>
                    <a:pt x="1161" y="18"/>
                  </a:lnTo>
                  <a:lnTo>
                    <a:pt x="1144" y="22"/>
                  </a:lnTo>
                  <a:lnTo>
                    <a:pt x="1132" y="25"/>
                  </a:lnTo>
                  <a:lnTo>
                    <a:pt x="1122" y="27"/>
                  </a:lnTo>
                  <a:lnTo>
                    <a:pt x="1113" y="30"/>
                  </a:lnTo>
                  <a:lnTo>
                    <a:pt x="1103" y="32"/>
                  </a:lnTo>
                  <a:lnTo>
                    <a:pt x="1093" y="35"/>
                  </a:lnTo>
                  <a:lnTo>
                    <a:pt x="1081" y="37"/>
                  </a:lnTo>
                  <a:lnTo>
                    <a:pt x="1071" y="37"/>
                  </a:lnTo>
                  <a:lnTo>
                    <a:pt x="1061" y="40"/>
                  </a:lnTo>
                  <a:lnTo>
                    <a:pt x="1047" y="42"/>
                  </a:lnTo>
                  <a:lnTo>
                    <a:pt x="1035" y="42"/>
                  </a:lnTo>
                  <a:lnTo>
                    <a:pt x="1022" y="42"/>
                  </a:lnTo>
                  <a:lnTo>
                    <a:pt x="1010" y="42"/>
                  </a:lnTo>
                  <a:lnTo>
                    <a:pt x="998" y="42"/>
                  </a:lnTo>
                  <a:lnTo>
                    <a:pt x="986" y="42"/>
                  </a:lnTo>
                  <a:lnTo>
                    <a:pt x="974" y="42"/>
                  </a:lnTo>
                  <a:lnTo>
                    <a:pt x="961" y="44"/>
                  </a:lnTo>
                  <a:lnTo>
                    <a:pt x="944" y="47"/>
                  </a:lnTo>
                  <a:lnTo>
                    <a:pt x="925" y="49"/>
                  </a:lnTo>
                  <a:lnTo>
                    <a:pt x="908" y="52"/>
                  </a:lnTo>
                  <a:lnTo>
                    <a:pt x="891" y="54"/>
                  </a:lnTo>
                  <a:lnTo>
                    <a:pt x="871" y="57"/>
                  </a:lnTo>
                  <a:lnTo>
                    <a:pt x="854" y="59"/>
                  </a:lnTo>
                  <a:lnTo>
                    <a:pt x="837" y="64"/>
                  </a:lnTo>
                  <a:lnTo>
                    <a:pt x="817" y="69"/>
                  </a:lnTo>
                  <a:lnTo>
                    <a:pt x="798" y="69"/>
                  </a:lnTo>
                  <a:lnTo>
                    <a:pt x="781" y="69"/>
                  </a:lnTo>
                  <a:lnTo>
                    <a:pt x="764" y="66"/>
                  </a:lnTo>
                  <a:lnTo>
                    <a:pt x="744" y="64"/>
                  </a:lnTo>
                  <a:lnTo>
                    <a:pt x="727" y="59"/>
                  </a:lnTo>
                  <a:lnTo>
                    <a:pt x="710" y="59"/>
                  </a:lnTo>
                  <a:lnTo>
                    <a:pt x="690" y="57"/>
                  </a:lnTo>
                  <a:lnTo>
                    <a:pt x="671" y="59"/>
                  </a:lnTo>
                  <a:lnTo>
                    <a:pt x="654" y="61"/>
                  </a:lnTo>
                  <a:lnTo>
                    <a:pt x="639" y="66"/>
                  </a:lnTo>
                  <a:lnTo>
                    <a:pt x="622" y="69"/>
                  </a:lnTo>
                  <a:lnTo>
                    <a:pt x="605" y="71"/>
                  </a:lnTo>
                  <a:lnTo>
                    <a:pt x="588" y="74"/>
                  </a:lnTo>
                  <a:lnTo>
                    <a:pt x="571" y="76"/>
                  </a:lnTo>
                  <a:lnTo>
                    <a:pt x="554" y="79"/>
                  </a:lnTo>
                  <a:lnTo>
                    <a:pt x="539" y="81"/>
                  </a:lnTo>
                  <a:lnTo>
                    <a:pt x="522" y="81"/>
                  </a:lnTo>
                  <a:lnTo>
                    <a:pt x="505" y="83"/>
                  </a:lnTo>
                  <a:lnTo>
                    <a:pt x="488" y="83"/>
                  </a:lnTo>
                  <a:lnTo>
                    <a:pt x="473" y="83"/>
                  </a:lnTo>
                  <a:lnTo>
                    <a:pt x="456" y="83"/>
                  </a:lnTo>
                  <a:lnTo>
                    <a:pt x="439" y="83"/>
                  </a:lnTo>
                  <a:lnTo>
                    <a:pt x="422" y="83"/>
                  </a:lnTo>
                  <a:lnTo>
                    <a:pt x="405" y="83"/>
                  </a:lnTo>
                  <a:lnTo>
                    <a:pt x="390" y="83"/>
                  </a:lnTo>
                  <a:lnTo>
                    <a:pt x="376" y="86"/>
                  </a:lnTo>
                  <a:lnTo>
                    <a:pt x="363" y="88"/>
                  </a:lnTo>
                  <a:lnTo>
                    <a:pt x="349" y="91"/>
                  </a:lnTo>
                  <a:lnTo>
                    <a:pt x="334" y="93"/>
                  </a:lnTo>
                  <a:lnTo>
                    <a:pt x="322" y="96"/>
                  </a:lnTo>
                  <a:lnTo>
                    <a:pt x="307" y="98"/>
                  </a:lnTo>
                  <a:lnTo>
                    <a:pt x="293" y="101"/>
                  </a:lnTo>
                  <a:lnTo>
                    <a:pt x="281" y="101"/>
                  </a:lnTo>
                  <a:lnTo>
                    <a:pt x="268" y="103"/>
                  </a:lnTo>
                  <a:lnTo>
                    <a:pt x="256" y="103"/>
                  </a:lnTo>
                  <a:lnTo>
                    <a:pt x="246" y="103"/>
                  </a:lnTo>
                  <a:lnTo>
                    <a:pt x="234" y="103"/>
                  </a:lnTo>
                  <a:lnTo>
                    <a:pt x="222" y="103"/>
                  </a:lnTo>
                  <a:lnTo>
                    <a:pt x="212" y="103"/>
                  </a:lnTo>
                  <a:lnTo>
                    <a:pt x="200" y="103"/>
                  </a:lnTo>
                  <a:lnTo>
                    <a:pt x="193" y="103"/>
                  </a:lnTo>
                  <a:lnTo>
                    <a:pt x="188" y="103"/>
                  </a:lnTo>
                  <a:lnTo>
                    <a:pt x="180" y="105"/>
                  </a:lnTo>
                  <a:lnTo>
                    <a:pt x="176" y="105"/>
                  </a:lnTo>
                  <a:lnTo>
                    <a:pt x="173" y="110"/>
                  </a:lnTo>
                  <a:lnTo>
                    <a:pt x="173" y="113"/>
                  </a:lnTo>
                  <a:lnTo>
                    <a:pt x="159" y="125"/>
                  </a:lnTo>
                  <a:lnTo>
                    <a:pt x="146" y="137"/>
                  </a:lnTo>
                  <a:lnTo>
                    <a:pt x="132" y="149"/>
                  </a:lnTo>
                  <a:lnTo>
                    <a:pt x="119" y="162"/>
                  </a:lnTo>
                  <a:lnTo>
                    <a:pt x="107" y="176"/>
                  </a:lnTo>
                  <a:lnTo>
                    <a:pt x="95" y="188"/>
                  </a:lnTo>
                  <a:lnTo>
                    <a:pt x="83" y="203"/>
                  </a:lnTo>
                  <a:lnTo>
                    <a:pt x="68" y="215"/>
                  </a:lnTo>
                  <a:lnTo>
                    <a:pt x="63" y="220"/>
                  </a:lnTo>
                  <a:lnTo>
                    <a:pt x="58" y="225"/>
                  </a:lnTo>
                  <a:lnTo>
                    <a:pt x="54" y="228"/>
                  </a:lnTo>
                  <a:lnTo>
                    <a:pt x="49" y="230"/>
                  </a:lnTo>
                  <a:lnTo>
                    <a:pt x="46" y="232"/>
                  </a:lnTo>
                  <a:lnTo>
                    <a:pt x="44" y="237"/>
                  </a:lnTo>
                  <a:lnTo>
                    <a:pt x="34" y="247"/>
                  </a:lnTo>
                  <a:lnTo>
                    <a:pt x="32" y="249"/>
                  </a:lnTo>
                  <a:lnTo>
                    <a:pt x="29" y="252"/>
                  </a:lnTo>
                  <a:lnTo>
                    <a:pt x="27" y="257"/>
                  </a:lnTo>
                  <a:lnTo>
                    <a:pt x="27" y="262"/>
                  </a:lnTo>
                  <a:lnTo>
                    <a:pt x="24" y="264"/>
                  </a:lnTo>
                  <a:lnTo>
                    <a:pt x="24" y="269"/>
                  </a:lnTo>
                  <a:lnTo>
                    <a:pt x="24" y="271"/>
                  </a:lnTo>
                  <a:lnTo>
                    <a:pt x="27" y="276"/>
                  </a:lnTo>
                  <a:lnTo>
                    <a:pt x="29" y="281"/>
                  </a:lnTo>
                  <a:lnTo>
                    <a:pt x="34" y="286"/>
                  </a:lnTo>
                  <a:lnTo>
                    <a:pt x="36" y="291"/>
                  </a:lnTo>
                  <a:lnTo>
                    <a:pt x="44" y="293"/>
                  </a:lnTo>
                  <a:lnTo>
                    <a:pt x="49" y="296"/>
                  </a:lnTo>
                  <a:lnTo>
                    <a:pt x="54" y="296"/>
                  </a:lnTo>
                  <a:lnTo>
                    <a:pt x="58" y="296"/>
                  </a:lnTo>
                  <a:lnTo>
                    <a:pt x="66" y="296"/>
                  </a:lnTo>
                  <a:lnTo>
                    <a:pt x="68" y="296"/>
                  </a:lnTo>
                  <a:lnTo>
                    <a:pt x="85" y="291"/>
                  </a:lnTo>
                  <a:lnTo>
                    <a:pt x="100" y="291"/>
                  </a:lnTo>
                  <a:lnTo>
                    <a:pt x="115" y="289"/>
                  </a:lnTo>
                  <a:lnTo>
                    <a:pt x="129" y="286"/>
                  </a:lnTo>
                  <a:lnTo>
                    <a:pt x="146" y="286"/>
                  </a:lnTo>
                  <a:lnTo>
                    <a:pt x="161" y="286"/>
                  </a:lnTo>
                  <a:lnTo>
                    <a:pt x="178" y="286"/>
                  </a:lnTo>
                  <a:lnTo>
                    <a:pt x="193" y="286"/>
                  </a:lnTo>
                  <a:lnTo>
                    <a:pt x="220" y="291"/>
                  </a:lnTo>
                  <a:lnTo>
                    <a:pt x="246" y="293"/>
                  </a:lnTo>
                  <a:lnTo>
                    <a:pt x="273" y="296"/>
                  </a:lnTo>
                  <a:lnTo>
                    <a:pt x="298" y="298"/>
                  </a:lnTo>
                  <a:lnTo>
                    <a:pt x="324" y="298"/>
                  </a:lnTo>
                  <a:lnTo>
                    <a:pt x="351" y="298"/>
                  </a:lnTo>
                  <a:lnTo>
                    <a:pt x="378" y="296"/>
                  </a:lnTo>
                  <a:lnTo>
                    <a:pt x="405" y="296"/>
                  </a:lnTo>
                  <a:lnTo>
                    <a:pt x="444" y="289"/>
                  </a:lnTo>
                  <a:lnTo>
                    <a:pt x="483" y="284"/>
                  </a:lnTo>
                  <a:lnTo>
                    <a:pt x="522" y="279"/>
                  </a:lnTo>
                  <a:lnTo>
                    <a:pt x="559" y="276"/>
                  </a:lnTo>
                  <a:lnTo>
                    <a:pt x="598" y="271"/>
                  </a:lnTo>
                  <a:lnTo>
                    <a:pt x="637" y="267"/>
                  </a:lnTo>
                  <a:lnTo>
                    <a:pt x="676" y="259"/>
                  </a:lnTo>
                  <a:lnTo>
                    <a:pt x="715" y="254"/>
                  </a:lnTo>
                  <a:lnTo>
                    <a:pt x="730" y="252"/>
                  </a:lnTo>
                  <a:lnTo>
                    <a:pt x="744" y="249"/>
                  </a:lnTo>
                  <a:lnTo>
                    <a:pt x="759" y="249"/>
                  </a:lnTo>
                  <a:lnTo>
                    <a:pt x="773" y="249"/>
                  </a:lnTo>
                  <a:lnTo>
                    <a:pt x="788" y="249"/>
                  </a:lnTo>
                  <a:lnTo>
                    <a:pt x="803" y="249"/>
                  </a:lnTo>
                  <a:lnTo>
                    <a:pt x="815" y="249"/>
                  </a:lnTo>
                  <a:lnTo>
                    <a:pt x="832" y="249"/>
                  </a:lnTo>
                  <a:lnTo>
                    <a:pt x="905" y="240"/>
                  </a:lnTo>
                  <a:lnTo>
                    <a:pt x="978" y="230"/>
                  </a:lnTo>
                  <a:lnTo>
                    <a:pt x="1052" y="220"/>
                  </a:lnTo>
                  <a:lnTo>
                    <a:pt x="1125" y="213"/>
                  </a:lnTo>
                  <a:lnTo>
                    <a:pt x="1198" y="203"/>
                  </a:lnTo>
                  <a:lnTo>
                    <a:pt x="1271" y="193"/>
                  </a:lnTo>
                  <a:lnTo>
                    <a:pt x="1344" y="186"/>
                  </a:lnTo>
                  <a:lnTo>
                    <a:pt x="1420" y="179"/>
                  </a:lnTo>
                  <a:lnTo>
                    <a:pt x="1432" y="176"/>
                  </a:lnTo>
                  <a:lnTo>
                    <a:pt x="1447" y="176"/>
                  </a:lnTo>
                  <a:lnTo>
                    <a:pt x="1459" y="176"/>
                  </a:lnTo>
                  <a:lnTo>
                    <a:pt x="1474" y="179"/>
                  </a:lnTo>
                  <a:lnTo>
                    <a:pt x="1486" y="179"/>
                  </a:lnTo>
                  <a:lnTo>
                    <a:pt x="1501" y="179"/>
                  </a:lnTo>
                  <a:lnTo>
                    <a:pt x="1513" y="176"/>
                  </a:lnTo>
                  <a:lnTo>
                    <a:pt x="1527" y="176"/>
                  </a:lnTo>
                  <a:lnTo>
                    <a:pt x="1540" y="174"/>
                  </a:lnTo>
                  <a:lnTo>
                    <a:pt x="1554" y="171"/>
                  </a:lnTo>
                  <a:lnTo>
                    <a:pt x="1569" y="171"/>
                  </a:lnTo>
                  <a:lnTo>
                    <a:pt x="1584" y="169"/>
                  </a:lnTo>
                  <a:lnTo>
                    <a:pt x="1598" y="166"/>
                  </a:lnTo>
                  <a:lnTo>
                    <a:pt x="1613" y="164"/>
                  </a:lnTo>
                  <a:lnTo>
                    <a:pt x="1628" y="162"/>
                  </a:lnTo>
                  <a:lnTo>
                    <a:pt x="1642" y="159"/>
                  </a:lnTo>
                  <a:lnTo>
                    <a:pt x="1649" y="157"/>
                  </a:lnTo>
                  <a:lnTo>
                    <a:pt x="1657" y="154"/>
                  </a:lnTo>
                  <a:lnTo>
                    <a:pt x="1662" y="152"/>
                  </a:lnTo>
                  <a:lnTo>
                    <a:pt x="1667" y="145"/>
                  </a:lnTo>
                  <a:lnTo>
                    <a:pt x="1671" y="142"/>
                  </a:lnTo>
                  <a:lnTo>
                    <a:pt x="1671" y="135"/>
                  </a:lnTo>
                  <a:lnTo>
                    <a:pt x="1671" y="130"/>
                  </a:lnTo>
                  <a:lnTo>
                    <a:pt x="1671" y="123"/>
                  </a:lnTo>
                  <a:lnTo>
                    <a:pt x="1671" y="118"/>
                  </a:lnTo>
                  <a:lnTo>
                    <a:pt x="1669" y="113"/>
                  </a:lnTo>
                  <a:lnTo>
                    <a:pt x="1667" y="108"/>
                  </a:lnTo>
                  <a:lnTo>
                    <a:pt x="1662" y="103"/>
                  </a:lnTo>
                  <a:lnTo>
                    <a:pt x="1657" y="101"/>
                  </a:lnTo>
                  <a:lnTo>
                    <a:pt x="1635" y="93"/>
                  </a:lnTo>
                  <a:lnTo>
                    <a:pt x="1628" y="91"/>
                  </a:lnTo>
                  <a:lnTo>
                    <a:pt x="1620" y="91"/>
                  </a:lnTo>
                  <a:lnTo>
                    <a:pt x="1615" y="88"/>
                  </a:lnTo>
                  <a:lnTo>
                    <a:pt x="1608" y="88"/>
                  </a:lnTo>
                  <a:lnTo>
                    <a:pt x="1601" y="86"/>
                  </a:lnTo>
                  <a:lnTo>
                    <a:pt x="1593" y="86"/>
                  </a:lnTo>
                  <a:lnTo>
                    <a:pt x="1586" y="83"/>
                  </a:lnTo>
                  <a:lnTo>
                    <a:pt x="1579" y="83"/>
                  </a:lnTo>
                  <a:lnTo>
                    <a:pt x="1576" y="81"/>
                  </a:lnTo>
                  <a:lnTo>
                    <a:pt x="1588" y="93"/>
                  </a:lnTo>
                  <a:lnTo>
                    <a:pt x="1586" y="86"/>
                  </a:lnTo>
                  <a:lnTo>
                    <a:pt x="1584" y="86"/>
                  </a:lnTo>
                  <a:lnTo>
                    <a:pt x="1574" y="69"/>
                  </a:lnTo>
                  <a:lnTo>
                    <a:pt x="1571" y="64"/>
                  </a:lnTo>
                  <a:lnTo>
                    <a:pt x="1569" y="59"/>
                  </a:lnTo>
                  <a:lnTo>
                    <a:pt x="1564" y="57"/>
                  </a:lnTo>
                  <a:lnTo>
                    <a:pt x="1559" y="54"/>
                  </a:lnTo>
                  <a:lnTo>
                    <a:pt x="1552" y="52"/>
                  </a:lnTo>
                  <a:lnTo>
                    <a:pt x="1510" y="44"/>
                  </a:lnTo>
                  <a:lnTo>
                    <a:pt x="1469" y="42"/>
                  </a:lnTo>
                  <a:lnTo>
                    <a:pt x="1427" y="44"/>
                  </a:lnTo>
                  <a:lnTo>
                    <a:pt x="1388" y="49"/>
                  </a:lnTo>
                  <a:lnTo>
                    <a:pt x="1344" y="54"/>
                  </a:lnTo>
                  <a:lnTo>
                    <a:pt x="1305" y="61"/>
                  </a:lnTo>
                  <a:lnTo>
                    <a:pt x="1261" y="69"/>
                  </a:lnTo>
                  <a:lnTo>
                    <a:pt x="1222" y="74"/>
                  </a:lnTo>
                  <a:lnTo>
                    <a:pt x="1166" y="76"/>
                  </a:lnTo>
                  <a:lnTo>
                    <a:pt x="1113" y="81"/>
                  </a:lnTo>
                  <a:lnTo>
                    <a:pt x="1059" y="86"/>
                  </a:lnTo>
                  <a:lnTo>
                    <a:pt x="1005" y="91"/>
                  </a:lnTo>
                  <a:lnTo>
                    <a:pt x="949" y="96"/>
                  </a:lnTo>
                  <a:lnTo>
                    <a:pt x="895" y="103"/>
                  </a:lnTo>
                  <a:lnTo>
                    <a:pt x="839" y="110"/>
                  </a:lnTo>
                  <a:lnTo>
                    <a:pt x="786" y="120"/>
                  </a:lnTo>
                  <a:lnTo>
                    <a:pt x="773" y="123"/>
                  </a:lnTo>
                  <a:lnTo>
                    <a:pt x="761" y="123"/>
                  </a:lnTo>
                  <a:lnTo>
                    <a:pt x="749" y="123"/>
                  </a:lnTo>
                  <a:lnTo>
                    <a:pt x="737" y="123"/>
                  </a:lnTo>
                  <a:lnTo>
                    <a:pt x="725" y="123"/>
                  </a:lnTo>
                  <a:lnTo>
                    <a:pt x="712" y="123"/>
                  </a:lnTo>
                  <a:lnTo>
                    <a:pt x="700" y="123"/>
                  </a:lnTo>
                  <a:lnTo>
                    <a:pt x="690" y="123"/>
                  </a:lnTo>
                  <a:lnTo>
                    <a:pt x="715" y="132"/>
                  </a:lnTo>
                  <a:lnTo>
                    <a:pt x="712" y="127"/>
                  </a:lnTo>
                  <a:lnTo>
                    <a:pt x="708" y="123"/>
                  </a:lnTo>
                  <a:lnTo>
                    <a:pt x="705" y="120"/>
                  </a:lnTo>
                  <a:lnTo>
                    <a:pt x="700" y="118"/>
                  </a:lnTo>
                  <a:lnTo>
                    <a:pt x="698" y="115"/>
                  </a:lnTo>
                  <a:lnTo>
                    <a:pt x="695" y="115"/>
                  </a:lnTo>
                  <a:lnTo>
                    <a:pt x="669" y="110"/>
                  </a:lnTo>
                  <a:lnTo>
                    <a:pt x="617" y="108"/>
                  </a:lnTo>
                  <a:lnTo>
                    <a:pt x="568" y="110"/>
                  </a:lnTo>
                  <a:lnTo>
                    <a:pt x="517" y="113"/>
                  </a:lnTo>
                  <a:lnTo>
                    <a:pt x="466" y="115"/>
                  </a:lnTo>
                  <a:lnTo>
                    <a:pt x="415" y="123"/>
                  </a:lnTo>
                  <a:lnTo>
                    <a:pt x="366" y="127"/>
                  </a:lnTo>
                  <a:lnTo>
                    <a:pt x="315" y="132"/>
                  </a:lnTo>
                  <a:lnTo>
                    <a:pt x="263" y="137"/>
                  </a:lnTo>
                  <a:lnTo>
                    <a:pt x="259" y="145"/>
                  </a:lnTo>
                  <a:lnTo>
                    <a:pt x="254" y="147"/>
                  </a:lnTo>
                  <a:lnTo>
                    <a:pt x="246" y="149"/>
                  </a:lnTo>
                  <a:lnTo>
                    <a:pt x="239" y="152"/>
                  </a:lnTo>
                  <a:lnTo>
                    <a:pt x="232" y="149"/>
                  </a:lnTo>
                  <a:lnTo>
                    <a:pt x="224" y="149"/>
                  </a:lnTo>
                  <a:lnTo>
                    <a:pt x="217" y="149"/>
                  </a:lnTo>
                  <a:lnTo>
                    <a:pt x="210" y="152"/>
                  </a:lnTo>
                  <a:lnTo>
                    <a:pt x="200" y="152"/>
                  </a:lnTo>
                  <a:lnTo>
                    <a:pt x="198" y="152"/>
                  </a:lnTo>
                  <a:lnTo>
                    <a:pt x="193" y="152"/>
                  </a:lnTo>
                  <a:lnTo>
                    <a:pt x="188" y="154"/>
                  </a:lnTo>
                  <a:lnTo>
                    <a:pt x="185" y="157"/>
                  </a:lnTo>
                  <a:lnTo>
                    <a:pt x="171" y="169"/>
                  </a:lnTo>
                  <a:lnTo>
                    <a:pt x="166" y="171"/>
                  </a:lnTo>
                  <a:lnTo>
                    <a:pt x="163" y="176"/>
                  </a:lnTo>
                  <a:lnTo>
                    <a:pt x="159" y="181"/>
                  </a:lnTo>
                  <a:lnTo>
                    <a:pt x="156" y="186"/>
                  </a:lnTo>
                  <a:lnTo>
                    <a:pt x="154" y="188"/>
                  </a:lnTo>
                  <a:lnTo>
                    <a:pt x="151" y="193"/>
                  </a:lnTo>
                  <a:lnTo>
                    <a:pt x="151" y="198"/>
                  </a:lnTo>
                  <a:lnTo>
                    <a:pt x="151" y="203"/>
                  </a:lnTo>
                  <a:lnTo>
                    <a:pt x="149" y="206"/>
                  </a:lnTo>
                  <a:lnTo>
                    <a:pt x="146" y="208"/>
                  </a:lnTo>
                  <a:lnTo>
                    <a:pt x="144" y="213"/>
                  </a:lnTo>
                  <a:lnTo>
                    <a:pt x="141" y="215"/>
                  </a:lnTo>
                  <a:lnTo>
                    <a:pt x="141" y="218"/>
                  </a:lnTo>
                  <a:lnTo>
                    <a:pt x="141" y="225"/>
                  </a:lnTo>
                  <a:lnTo>
                    <a:pt x="141" y="230"/>
                  </a:lnTo>
                  <a:lnTo>
                    <a:pt x="144" y="237"/>
                  </a:lnTo>
                  <a:lnTo>
                    <a:pt x="149" y="242"/>
                  </a:lnTo>
                  <a:lnTo>
                    <a:pt x="151" y="247"/>
                  </a:lnTo>
                  <a:lnTo>
                    <a:pt x="156" y="249"/>
                  </a:lnTo>
                  <a:lnTo>
                    <a:pt x="161" y="252"/>
                  </a:lnTo>
                  <a:lnTo>
                    <a:pt x="168" y="254"/>
                  </a:lnTo>
                  <a:lnTo>
                    <a:pt x="188" y="254"/>
                  </a:lnTo>
                  <a:lnTo>
                    <a:pt x="224" y="252"/>
                  </a:lnTo>
                  <a:lnTo>
                    <a:pt x="261" y="252"/>
                  </a:lnTo>
                  <a:lnTo>
                    <a:pt x="298" y="249"/>
                  </a:lnTo>
                  <a:lnTo>
                    <a:pt x="334" y="247"/>
                  </a:lnTo>
                  <a:lnTo>
                    <a:pt x="371" y="245"/>
                  </a:lnTo>
                  <a:lnTo>
                    <a:pt x="407" y="242"/>
                  </a:lnTo>
                  <a:lnTo>
                    <a:pt x="444" y="235"/>
                  </a:lnTo>
                  <a:lnTo>
                    <a:pt x="483" y="230"/>
                  </a:lnTo>
                  <a:lnTo>
                    <a:pt x="512" y="223"/>
                  </a:lnTo>
                  <a:lnTo>
                    <a:pt x="544" y="220"/>
                  </a:lnTo>
                  <a:lnTo>
                    <a:pt x="576" y="218"/>
                  </a:lnTo>
                  <a:lnTo>
                    <a:pt x="605" y="218"/>
                  </a:lnTo>
                  <a:lnTo>
                    <a:pt x="637" y="215"/>
                  </a:lnTo>
                  <a:lnTo>
                    <a:pt x="669" y="215"/>
                  </a:lnTo>
                  <a:lnTo>
                    <a:pt x="698" y="215"/>
                  </a:lnTo>
                  <a:lnTo>
                    <a:pt x="730" y="215"/>
                  </a:lnTo>
                  <a:lnTo>
                    <a:pt x="820" y="210"/>
                  </a:lnTo>
                  <a:lnTo>
                    <a:pt x="908" y="203"/>
                  </a:lnTo>
                  <a:lnTo>
                    <a:pt x="998" y="193"/>
                  </a:lnTo>
                  <a:lnTo>
                    <a:pt x="1088" y="184"/>
                  </a:lnTo>
                  <a:lnTo>
                    <a:pt x="1176" y="174"/>
                  </a:lnTo>
                  <a:lnTo>
                    <a:pt x="1266" y="166"/>
                  </a:lnTo>
                  <a:lnTo>
                    <a:pt x="1357" y="162"/>
                  </a:lnTo>
                  <a:lnTo>
                    <a:pt x="1447" y="162"/>
                  </a:lnTo>
                  <a:lnTo>
                    <a:pt x="1459" y="162"/>
                  </a:lnTo>
                  <a:lnTo>
                    <a:pt x="1474" y="159"/>
                  </a:lnTo>
                  <a:lnTo>
                    <a:pt x="1491" y="157"/>
                  </a:lnTo>
                  <a:lnTo>
                    <a:pt x="1505" y="157"/>
                  </a:lnTo>
                  <a:lnTo>
                    <a:pt x="1520" y="154"/>
                  </a:lnTo>
                  <a:lnTo>
                    <a:pt x="1532" y="152"/>
                  </a:lnTo>
                  <a:lnTo>
                    <a:pt x="1547" y="149"/>
                  </a:lnTo>
                  <a:lnTo>
                    <a:pt x="1562" y="152"/>
                  </a:lnTo>
                  <a:lnTo>
                    <a:pt x="1566" y="149"/>
                  </a:lnTo>
                  <a:lnTo>
                    <a:pt x="1574" y="147"/>
                  </a:lnTo>
                  <a:lnTo>
                    <a:pt x="1579" y="145"/>
                  </a:lnTo>
                  <a:lnTo>
                    <a:pt x="1584" y="142"/>
                  </a:lnTo>
                  <a:lnTo>
                    <a:pt x="1586" y="137"/>
                  </a:lnTo>
                  <a:lnTo>
                    <a:pt x="1588" y="132"/>
                  </a:lnTo>
                  <a:lnTo>
                    <a:pt x="1591" y="125"/>
                  </a:lnTo>
                  <a:lnTo>
                    <a:pt x="1593" y="120"/>
                  </a:lnTo>
                  <a:lnTo>
                    <a:pt x="1591" y="113"/>
                  </a:lnTo>
                  <a:lnTo>
                    <a:pt x="1588" y="108"/>
                  </a:lnTo>
                  <a:lnTo>
                    <a:pt x="1586" y="103"/>
                  </a:lnTo>
                  <a:lnTo>
                    <a:pt x="1584" y="98"/>
                  </a:lnTo>
                  <a:lnTo>
                    <a:pt x="1579" y="93"/>
                  </a:lnTo>
                  <a:lnTo>
                    <a:pt x="1574" y="93"/>
                  </a:lnTo>
                  <a:lnTo>
                    <a:pt x="1566" y="91"/>
                  </a:lnTo>
                  <a:lnTo>
                    <a:pt x="1562" y="91"/>
                  </a:lnTo>
                  <a:lnTo>
                    <a:pt x="1545" y="91"/>
                  </a:lnTo>
                  <a:lnTo>
                    <a:pt x="1530" y="91"/>
                  </a:lnTo>
                  <a:lnTo>
                    <a:pt x="1513" y="93"/>
                  </a:lnTo>
                  <a:lnTo>
                    <a:pt x="1498" y="96"/>
                  </a:lnTo>
                  <a:lnTo>
                    <a:pt x="1481" y="98"/>
                  </a:lnTo>
                  <a:lnTo>
                    <a:pt x="1464" y="101"/>
                  </a:lnTo>
                  <a:lnTo>
                    <a:pt x="1449" y="101"/>
                  </a:lnTo>
                  <a:lnTo>
                    <a:pt x="1432" y="103"/>
                  </a:lnTo>
                  <a:lnTo>
                    <a:pt x="1427" y="103"/>
                  </a:lnTo>
                  <a:lnTo>
                    <a:pt x="1420" y="101"/>
                  </a:lnTo>
                  <a:lnTo>
                    <a:pt x="1413" y="101"/>
                  </a:lnTo>
                  <a:lnTo>
                    <a:pt x="1408" y="101"/>
                  </a:lnTo>
                  <a:lnTo>
                    <a:pt x="1401" y="98"/>
                  </a:lnTo>
                  <a:lnTo>
                    <a:pt x="1393" y="98"/>
                  </a:lnTo>
                  <a:lnTo>
                    <a:pt x="1388" y="98"/>
                  </a:lnTo>
                  <a:lnTo>
                    <a:pt x="1383" y="98"/>
                  </a:lnTo>
                  <a:lnTo>
                    <a:pt x="1298" y="101"/>
                  </a:lnTo>
                  <a:lnTo>
                    <a:pt x="1215" y="108"/>
                  </a:lnTo>
                  <a:lnTo>
                    <a:pt x="1130" y="115"/>
                  </a:lnTo>
                  <a:lnTo>
                    <a:pt x="1047" y="125"/>
                  </a:lnTo>
                  <a:lnTo>
                    <a:pt x="964" y="135"/>
                  </a:lnTo>
                  <a:lnTo>
                    <a:pt x="881" y="145"/>
                  </a:lnTo>
                  <a:lnTo>
                    <a:pt x="798" y="152"/>
                  </a:lnTo>
                  <a:lnTo>
                    <a:pt x="715" y="159"/>
                  </a:lnTo>
                  <a:lnTo>
                    <a:pt x="651" y="157"/>
                  </a:lnTo>
                  <a:lnTo>
                    <a:pt x="588" y="159"/>
                  </a:lnTo>
                  <a:lnTo>
                    <a:pt x="525" y="164"/>
                  </a:lnTo>
                  <a:lnTo>
                    <a:pt x="461" y="174"/>
                  </a:lnTo>
                  <a:lnTo>
                    <a:pt x="398" y="181"/>
                  </a:lnTo>
                  <a:lnTo>
                    <a:pt x="337" y="188"/>
                  </a:lnTo>
                  <a:lnTo>
                    <a:pt x="273" y="193"/>
                  </a:lnTo>
                  <a:lnTo>
                    <a:pt x="210" y="193"/>
                  </a:lnTo>
                  <a:lnTo>
                    <a:pt x="176" y="193"/>
                  </a:lnTo>
                  <a:lnTo>
                    <a:pt x="195" y="242"/>
                  </a:lnTo>
                  <a:lnTo>
                    <a:pt x="207" y="218"/>
                  </a:lnTo>
                  <a:lnTo>
                    <a:pt x="207" y="223"/>
                  </a:lnTo>
                  <a:lnTo>
                    <a:pt x="205" y="225"/>
                  </a:lnTo>
                  <a:lnTo>
                    <a:pt x="220" y="206"/>
                  </a:lnTo>
                  <a:lnTo>
                    <a:pt x="202" y="213"/>
                  </a:lnTo>
                  <a:lnTo>
                    <a:pt x="222" y="213"/>
                  </a:lnTo>
                  <a:lnTo>
                    <a:pt x="232" y="210"/>
                  </a:lnTo>
                  <a:lnTo>
                    <a:pt x="241" y="210"/>
                  </a:lnTo>
                  <a:lnTo>
                    <a:pt x="251" y="208"/>
                  </a:lnTo>
                  <a:lnTo>
                    <a:pt x="261" y="208"/>
                  </a:lnTo>
                  <a:lnTo>
                    <a:pt x="268" y="203"/>
                  </a:lnTo>
                  <a:lnTo>
                    <a:pt x="278" y="201"/>
                  </a:lnTo>
                  <a:lnTo>
                    <a:pt x="285" y="196"/>
                  </a:lnTo>
                  <a:lnTo>
                    <a:pt x="293" y="191"/>
                  </a:lnTo>
                  <a:lnTo>
                    <a:pt x="339" y="188"/>
                  </a:lnTo>
                  <a:lnTo>
                    <a:pt x="383" y="186"/>
                  </a:lnTo>
                  <a:lnTo>
                    <a:pt x="429" y="184"/>
                  </a:lnTo>
                  <a:lnTo>
                    <a:pt x="473" y="179"/>
                  </a:lnTo>
                  <a:lnTo>
                    <a:pt x="520" y="174"/>
                  </a:lnTo>
                  <a:lnTo>
                    <a:pt x="564" y="169"/>
                  </a:lnTo>
                  <a:lnTo>
                    <a:pt x="610" y="169"/>
                  </a:lnTo>
                  <a:lnTo>
                    <a:pt x="656" y="171"/>
                  </a:lnTo>
                  <a:lnTo>
                    <a:pt x="681" y="174"/>
                  </a:lnTo>
                  <a:lnTo>
                    <a:pt x="659" y="157"/>
                  </a:lnTo>
                  <a:lnTo>
                    <a:pt x="690" y="184"/>
                  </a:lnTo>
                  <a:lnTo>
                    <a:pt x="742" y="179"/>
                  </a:lnTo>
                  <a:lnTo>
                    <a:pt x="795" y="176"/>
                  </a:lnTo>
                  <a:lnTo>
                    <a:pt x="849" y="169"/>
                  </a:lnTo>
                  <a:lnTo>
                    <a:pt x="900" y="164"/>
                  </a:lnTo>
                  <a:lnTo>
                    <a:pt x="954" y="157"/>
                  </a:lnTo>
                  <a:lnTo>
                    <a:pt x="1008" y="152"/>
                  </a:lnTo>
                  <a:lnTo>
                    <a:pt x="1061" y="145"/>
                  </a:lnTo>
                  <a:lnTo>
                    <a:pt x="1115" y="137"/>
                  </a:lnTo>
                  <a:lnTo>
                    <a:pt x="1132" y="137"/>
                  </a:lnTo>
                  <a:lnTo>
                    <a:pt x="1147" y="137"/>
                  </a:lnTo>
                  <a:lnTo>
                    <a:pt x="1164" y="135"/>
                  </a:lnTo>
                  <a:lnTo>
                    <a:pt x="1181" y="137"/>
                  </a:lnTo>
                  <a:lnTo>
                    <a:pt x="1196" y="137"/>
                  </a:lnTo>
                  <a:lnTo>
                    <a:pt x="1213" y="137"/>
                  </a:lnTo>
                  <a:lnTo>
                    <a:pt x="1230" y="135"/>
                  </a:lnTo>
                  <a:lnTo>
                    <a:pt x="1247" y="132"/>
                  </a:lnTo>
                  <a:lnTo>
                    <a:pt x="1281" y="125"/>
                  </a:lnTo>
                  <a:lnTo>
                    <a:pt x="1315" y="120"/>
                  </a:lnTo>
                  <a:lnTo>
                    <a:pt x="1347" y="115"/>
                  </a:lnTo>
                  <a:lnTo>
                    <a:pt x="1381" y="110"/>
                  </a:lnTo>
                  <a:lnTo>
                    <a:pt x="1415" y="105"/>
                  </a:lnTo>
                  <a:lnTo>
                    <a:pt x="1449" y="105"/>
                  </a:lnTo>
                  <a:lnTo>
                    <a:pt x="1481" y="103"/>
                  </a:lnTo>
                  <a:lnTo>
                    <a:pt x="1515" y="105"/>
                  </a:lnTo>
                  <a:lnTo>
                    <a:pt x="1540" y="113"/>
                  </a:lnTo>
                  <a:lnTo>
                    <a:pt x="1525" y="101"/>
                  </a:lnTo>
                  <a:lnTo>
                    <a:pt x="1535" y="118"/>
                  </a:lnTo>
                  <a:lnTo>
                    <a:pt x="1540" y="125"/>
                  </a:lnTo>
                  <a:lnTo>
                    <a:pt x="1542" y="130"/>
                  </a:lnTo>
                  <a:lnTo>
                    <a:pt x="1545" y="132"/>
                  </a:lnTo>
                  <a:lnTo>
                    <a:pt x="1549" y="135"/>
                  </a:lnTo>
                  <a:lnTo>
                    <a:pt x="1554" y="135"/>
                  </a:lnTo>
                  <a:lnTo>
                    <a:pt x="1576" y="147"/>
                  </a:lnTo>
                  <a:lnTo>
                    <a:pt x="1581" y="147"/>
                  </a:lnTo>
                  <a:lnTo>
                    <a:pt x="1586" y="147"/>
                  </a:lnTo>
                  <a:lnTo>
                    <a:pt x="1591" y="147"/>
                  </a:lnTo>
                  <a:lnTo>
                    <a:pt x="1596" y="147"/>
                  </a:lnTo>
                  <a:lnTo>
                    <a:pt x="1598" y="147"/>
                  </a:lnTo>
                  <a:lnTo>
                    <a:pt x="1603" y="149"/>
                  </a:lnTo>
                  <a:lnTo>
                    <a:pt x="1608" y="149"/>
                  </a:lnTo>
                  <a:lnTo>
                    <a:pt x="1613" y="152"/>
                  </a:lnTo>
                  <a:lnTo>
                    <a:pt x="1630" y="154"/>
                  </a:lnTo>
                  <a:lnTo>
                    <a:pt x="1635" y="98"/>
                  </a:lnTo>
                  <a:lnTo>
                    <a:pt x="1615" y="105"/>
                  </a:lnTo>
                  <a:lnTo>
                    <a:pt x="1576" y="110"/>
                  </a:lnTo>
                  <a:lnTo>
                    <a:pt x="1537" y="113"/>
                  </a:lnTo>
                  <a:lnTo>
                    <a:pt x="1501" y="115"/>
                  </a:lnTo>
                  <a:lnTo>
                    <a:pt x="1462" y="115"/>
                  </a:lnTo>
                  <a:lnTo>
                    <a:pt x="1423" y="118"/>
                  </a:lnTo>
                  <a:lnTo>
                    <a:pt x="1383" y="120"/>
                  </a:lnTo>
                  <a:lnTo>
                    <a:pt x="1344" y="123"/>
                  </a:lnTo>
                  <a:lnTo>
                    <a:pt x="1308" y="127"/>
                  </a:lnTo>
                  <a:lnTo>
                    <a:pt x="1247" y="135"/>
                  </a:lnTo>
                  <a:lnTo>
                    <a:pt x="1186" y="145"/>
                  </a:lnTo>
                  <a:lnTo>
                    <a:pt x="1127" y="152"/>
                  </a:lnTo>
                  <a:lnTo>
                    <a:pt x="1069" y="159"/>
                  </a:lnTo>
                  <a:lnTo>
                    <a:pt x="1010" y="166"/>
                  </a:lnTo>
                  <a:lnTo>
                    <a:pt x="949" y="174"/>
                  </a:lnTo>
                  <a:lnTo>
                    <a:pt x="891" y="179"/>
                  </a:lnTo>
                  <a:lnTo>
                    <a:pt x="832" y="186"/>
                  </a:lnTo>
                  <a:lnTo>
                    <a:pt x="773" y="191"/>
                  </a:lnTo>
                  <a:lnTo>
                    <a:pt x="717" y="198"/>
                  </a:lnTo>
                  <a:lnTo>
                    <a:pt x="661" y="203"/>
                  </a:lnTo>
                  <a:lnTo>
                    <a:pt x="607" y="210"/>
                  </a:lnTo>
                  <a:lnTo>
                    <a:pt x="551" y="218"/>
                  </a:lnTo>
                  <a:lnTo>
                    <a:pt x="495" y="225"/>
                  </a:lnTo>
                  <a:lnTo>
                    <a:pt x="439" y="230"/>
                  </a:lnTo>
                  <a:lnTo>
                    <a:pt x="385" y="237"/>
                  </a:lnTo>
                  <a:lnTo>
                    <a:pt x="359" y="237"/>
                  </a:lnTo>
                  <a:lnTo>
                    <a:pt x="334" y="237"/>
                  </a:lnTo>
                  <a:lnTo>
                    <a:pt x="312" y="237"/>
                  </a:lnTo>
                  <a:lnTo>
                    <a:pt x="288" y="237"/>
                  </a:lnTo>
                  <a:lnTo>
                    <a:pt x="263" y="235"/>
                  </a:lnTo>
                  <a:lnTo>
                    <a:pt x="239" y="232"/>
                  </a:lnTo>
                  <a:lnTo>
                    <a:pt x="215" y="230"/>
                  </a:lnTo>
                  <a:lnTo>
                    <a:pt x="190" y="228"/>
                  </a:lnTo>
                  <a:lnTo>
                    <a:pt x="176" y="225"/>
                  </a:lnTo>
                  <a:lnTo>
                    <a:pt x="161" y="225"/>
                  </a:lnTo>
                  <a:lnTo>
                    <a:pt x="144" y="225"/>
                  </a:lnTo>
                  <a:lnTo>
                    <a:pt x="129" y="228"/>
                  </a:lnTo>
                  <a:lnTo>
                    <a:pt x="115" y="228"/>
                  </a:lnTo>
                  <a:lnTo>
                    <a:pt x="100" y="230"/>
                  </a:lnTo>
                  <a:lnTo>
                    <a:pt x="85" y="230"/>
                  </a:lnTo>
                  <a:lnTo>
                    <a:pt x="68" y="232"/>
                  </a:lnTo>
                  <a:lnTo>
                    <a:pt x="46" y="240"/>
                  </a:lnTo>
                  <a:lnTo>
                    <a:pt x="78" y="286"/>
                  </a:lnTo>
                  <a:lnTo>
                    <a:pt x="93" y="274"/>
                  </a:lnTo>
                  <a:lnTo>
                    <a:pt x="95" y="271"/>
                  </a:lnTo>
                  <a:lnTo>
                    <a:pt x="100" y="269"/>
                  </a:lnTo>
                  <a:lnTo>
                    <a:pt x="102" y="269"/>
                  </a:lnTo>
                  <a:lnTo>
                    <a:pt x="107" y="267"/>
                  </a:lnTo>
                  <a:lnTo>
                    <a:pt x="115" y="259"/>
                  </a:lnTo>
                  <a:lnTo>
                    <a:pt x="119" y="254"/>
                  </a:lnTo>
                  <a:lnTo>
                    <a:pt x="127" y="242"/>
                  </a:lnTo>
                  <a:lnTo>
                    <a:pt x="137" y="232"/>
                  </a:lnTo>
                  <a:lnTo>
                    <a:pt x="144" y="223"/>
                  </a:lnTo>
                  <a:lnTo>
                    <a:pt x="154" y="215"/>
                  </a:lnTo>
                  <a:lnTo>
                    <a:pt x="161" y="206"/>
                  </a:lnTo>
                  <a:lnTo>
                    <a:pt x="171" y="196"/>
                  </a:lnTo>
                  <a:lnTo>
                    <a:pt x="180" y="186"/>
                  </a:lnTo>
                  <a:lnTo>
                    <a:pt x="190" y="179"/>
                  </a:lnTo>
                  <a:lnTo>
                    <a:pt x="210" y="159"/>
                  </a:lnTo>
                  <a:lnTo>
                    <a:pt x="193" y="164"/>
                  </a:lnTo>
                  <a:lnTo>
                    <a:pt x="207" y="164"/>
                  </a:lnTo>
                  <a:lnTo>
                    <a:pt x="232" y="164"/>
                  </a:lnTo>
                  <a:lnTo>
                    <a:pt x="254" y="164"/>
                  </a:lnTo>
                  <a:lnTo>
                    <a:pt x="278" y="162"/>
                  </a:lnTo>
                  <a:lnTo>
                    <a:pt x="302" y="159"/>
                  </a:lnTo>
                  <a:lnTo>
                    <a:pt x="324" y="154"/>
                  </a:lnTo>
                  <a:lnTo>
                    <a:pt x="346" y="152"/>
                  </a:lnTo>
                  <a:lnTo>
                    <a:pt x="371" y="147"/>
                  </a:lnTo>
                  <a:lnTo>
                    <a:pt x="395" y="147"/>
                  </a:lnTo>
                  <a:lnTo>
                    <a:pt x="420" y="145"/>
                  </a:lnTo>
                  <a:lnTo>
                    <a:pt x="446" y="142"/>
                  </a:lnTo>
                  <a:lnTo>
                    <a:pt x="473" y="142"/>
                  </a:lnTo>
                  <a:lnTo>
                    <a:pt x="500" y="142"/>
                  </a:lnTo>
                  <a:lnTo>
                    <a:pt x="527" y="142"/>
                  </a:lnTo>
                  <a:lnTo>
                    <a:pt x="554" y="140"/>
                  </a:lnTo>
                  <a:lnTo>
                    <a:pt x="581" y="137"/>
                  </a:lnTo>
                  <a:lnTo>
                    <a:pt x="610" y="132"/>
                  </a:lnTo>
                  <a:lnTo>
                    <a:pt x="617" y="132"/>
                  </a:lnTo>
                  <a:lnTo>
                    <a:pt x="627" y="130"/>
                  </a:lnTo>
                  <a:lnTo>
                    <a:pt x="634" y="127"/>
                  </a:lnTo>
                  <a:lnTo>
                    <a:pt x="644" y="127"/>
                  </a:lnTo>
                  <a:lnTo>
                    <a:pt x="651" y="125"/>
                  </a:lnTo>
                  <a:lnTo>
                    <a:pt x="661" y="123"/>
                  </a:lnTo>
                  <a:lnTo>
                    <a:pt x="669" y="120"/>
                  </a:lnTo>
                  <a:lnTo>
                    <a:pt x="678" y="118"/>
                  </a:lnTo>
                  <a:lnTo>
                    <a:pt x="695" y="115"/>
                  </a:lnTo>
                  <a:lnTo>
                    <a:pt x="712" y="118"/>
                  </a:lnTo>
                  <a:lnTo>
                    <a:pt x="730" y="120"/>
                  </a:lnTo>
                  <a:lnTo>
                    <a:pt x="747" y="125"/>
                  </a:lnTo>
                  <a:lnTo>
                    <a:pt x="764" y="127"/>
                  </a:lnTo>
                  <a:lnTo>
                    <a:pt x="781" y="130"/>
                  </a:lnTo>
                  <a:lnTo>
                    <a:pt x="798" y="130"/>
                  </a:lnTo>
                  <a:lnTo>
                    <a:pt x="815" y="127"/>
                  </a:lnTo>
                  <a:lnTo>
                    <a:pt x="834" y="125"/>
                  </a:lnTo>
                  <a:lnTo>
                    <a:pt x="854" y="120"/>
                  </a:lnTo>
                  <a:lnTo>
                    <a:pt x="871" y="118"/>
                  </a:lnTo>
                  <a:lnTo>
                    <a:pt x="888" y="115"/>
                  </a:lnTo>
                  <a:lnTo>
                    <a:pt x="905" y="113"/>
                  </a:lnTo>
                  <a:lnTo>
                    <a:pt x="925" y="110"/>
                  </a:lnTo>
                  <a:lnTo>
                    <a:pt x="942" y="108"/>
                  </a:lnTo>
                  <a:lnTo>
                    <a:pt x="961" y="105"/>
                  </a:lnTo>
                  <a:lnTo>
                    <a:pt x="976" y="103"/>
                  </a:lnTo>
                  <a:lnTo>
                    <a:pt x="991" y="103"/>
                  </a:lnTo>
                  <a:lnTo>
                    <a:pt x="1005" y="103"/>
                  </a:lnTo>
                  <a:lnTo>
                    <a:pt x="1022" y="103"/>
                  </a:lnTo>
                  <a:lnTo>
                    <a:pt x="1037" y="103"/>
                  </a:lnTo>
                  <a:lnTo>
                    <a:pt x="1052" y="103"/>
                  </a:lnTo>
                  <a:lnTo>
                    <a:pt x="1066" y="103"/>
                  </a:lnTo>
                  <a:lnTo>
                    <a:pt x="1083" y="101"/>
                  </a:lnTo>
                  <a:lnTo>
                    <a:pt x="1093" y="98"/>
                  </a:lnTo>
                  <a:lnTo>
                    <a:pt x="1103" y="93"/>
                  </a:lnTo>
                  <a:lnTo>
                    <a:pt x="1113" y="91"/>
                  </a:lnTo>
                  <a:lnTo>
                    <a:pt x="1125" y="88"/>
                  </a:lnTo>
                  <a:lnTo>
                    <a:pt x="1135" y="86"/>
                  </a:lnTo>
                  <a:lnTo>
                    <a:pt x="1144" y="83"/>
                  </a:lnTo>
                  <a:lnTo>
                    <a:pt x="1157" y="81"/>
                  </a:lnTo>
                  <a:lnTo>
                    <a:pt x="1166" y="81"/>
                  </a:lnTo>
                  <a:lnTo>
                    <a:pt x="1181" y="76"/>
                  </a:lnTo>
                  <a:lnTo>
                    <a:pt x="1196" y="74"/>
                  </a:lnTo>
                  <a:lnTo>
                    <a:pt x="1210" y="71"/>
                  </a:lnTo>
                  <a:lnTo>
                    <a:pt x="1227" y="71"/>
                  </a:lnTo>
                  <a:lnTo>
                    <a:pt x="1242" y="69"/>
                  </a:lnTo>
                  <a:lnTo>
                    <a:pt x="1257" y="66"/>
                  </a:lnTo>
                  <a:lnTo>
                    <a:pt x="1271" y="66"/>
                  </a:lnTo>
                  <a:lnTo>
                    <a:pt x="1286" y="64"/>
                  </a:lnTo>
                  <a:lnTo>
                    <a:pt x="1318" y="64"/>
                  </a:lnTo>
                  <a:lnTo>
                    <a:pt x="1349" y="61"/>
                  </a:lnTo>
                  <a:lnTo>
                    <a:pt x="1381" y="61"/>
                  </a:lnTo>
                  <a:lnTo>
                    <a:pt x="1415" y="61"/>
                  </a:lnTo>
                  <a:lnTo>
                    <a:pt x="1447" y="61"/>
                  </a:lnTo>
                  <a:lnTo>
                    <a:pt x="1479" y="61"/>
                  </a:lnTo>
                  <a:lnTo>
                    <a:pt x="1510" y="61"/>
                  </a:lnTo>
                  <a:lnTo>
                    <a:pt x="1542" y="61"/>
                  </a:lnTo>
                  <a:lnTo>
                    <a:pt x="1557" y="61"/>
                  </a:lnTo>
                  <a:lnTo>
                    <a:pt x="1542" y="57"/>
                  </a:lnTo>
                  <a:lnTo>
                    <a:pt x="1549" y="64"/>
                  </a:lnTo>
                  <a:lnTo>
                    <a:pt x="1554" y="66"/>
                  </a:lnTo>
                  <a:lnTo>
                    <a:pt x="1557" y="69"/>
                  </a:lnTo>
                  <a:lnTo>
                    <a:pt x="1562" y="71"/>
                  </a:lnTo>
                  <a:lnTo>
                    <a:pt x="1547" y="52"/>
                  </a:lnTo>
                  <a:lnTo>
                    <a:pt x="1562" y="79"/>
                  </a:lnTo>
                  <a:lnTo>
                    <a:pt x="1576" y="96"/>
                  </a:lnTo>
                  <a:lnTo>
                    <a:pt x="1593" y="110"/>
                  </a:lnTo>
                  <a:lnTo>
                    <a:pt x="1613" y="123"/>
                  </a:lnTo>
                  <a:lnTo>
                    <a:pt x="1635" y="132"/>
                  </a:lnTo>
                  <a:lnTo>
                    <a:pt x="1654" y="142"/>
                  </a:lnTo>
                  <a:lnTo>
                    <a:pt x="1676" y="152"/>
                  </a:lnTo>
                  <a:lnTo>
                    <a:pt x="1696" y="162"/>
                  </a:lnTo>
                  <a:lnTo>
                    <a:pt x="1715" y="174"/>
                  </a:lnTo>
                  <a:lnTo>
                    <a:pt x="1742" y="188"/>
                  </a:lnTo>
                  <a:lnTo>
                    <a:pt x="1730" y="176"/>
                  </a:lnTo>
                  <a:lnTo>
                    <a:pt x="1732" y="186"/>
                  </a:lnTo>
                  <a:lnTo>
                    <a:pt x="1762" y="145"/>
                  </a:lnTo>
                  <a:lnTo>
                    <a:pt x="1742" y="145"/>
                  </a:lnTo>
                  <a:lnTo>
                    <a:pt x="1725" y="145"/>
                  </a:lnTo>
                  <a:lnTo>
                    <a:pt x="1710" y="145"/>
                  </a:lnTo>
                  <a:lnTo>
                    <a:pt x="1693" y="145"/>
                  </a:lnTo>
                  <a:lnTo>
                    <a:pt x="1676" y="145"/>
                  </a:lnTo>
                  <a:lnTo>
                    <a:pt x="1659" y="145"/>
                  </a:lnTo>
                  <a:lnTo>
                    <a:pt x="1642" y="145"/>
                  </a:lnTo>
                  <a:lnTo>
                    <a:pt x="1625" y="145"/>
                  </a:lnTo>
                  <a:lnTo>
                    <a:pt x="1610" y="147"/>
                  </a:lnTo>
                  <a:lnTo>
                    <a:pt x="1530" y="154"/>
                  </a:lnTo>
                  <a:lnTo>
                    <a:pt x="1452" y="162"/>
                  </a:lnTo>
                  <a:lnTo>
                    <a:pt x="1374" y="164"/>
                  </a:lnTo>
                  <a:lnTo>
                    <a:pt x="1293" y="169"/>
                  </a:lnTo>
                  <a:lnTo>
                    <a:pt x="1215" y="174"/>
                  </a:lnTo>
                  <a:lnTo>
                    <a:pt x="1137" y="179"/>
                  </a:lnTo>
                  <a:lnTo>
                    <a:pt x="1059" y="184"/>
                  </a:lnTo>
                  <a:lnTo>
                    <a:pt x="981" y="188"/>
                  </a:lnTo>
                  <a:lnTo>
                    <a:pt x="966" y="188"/>
                  </a:lnTo>
                  <a:lnTo>
                    <a:pt x="954" y="191"/>
                  </a:lnTo>
                  <a:lnTo>
                    <a:pt x="942" y="193"/>
                  </a:lnTo>
                  <a:lnTo>
                    <a:pt x="930" y="196"/>
                  </a:lnTo>
                  <a:lnTo>
                    <a:pt x="917" y="198"/>
                  </a:lnTo>
                  <a:lnTo>
                    <a:pt x="905" y="201"/>
                  </a:lnTo>
                  <a:lnTo>
                    <a:pt x="893" y="203"/>
                  </a:lnTo>
                  <a:lnTo>
                    <a:pt x="881" y="206"/>
                  </a:lnTo>
                  <a:lnTo>
                    <a:pt x="854" y="210"/>
                  </a:lnTo>
                  <a:lnTo>
                    <a:pt x="830" y="213"/>
                  </a:lnTo>
                  <a:lnTo>
                    <a:pt x="803" y="213"/>
                  </a:lnTo>
                  <a:lnTo>
                    <a:pt x="778" y="215"/>
                  </a:lnTo>
                  <a:lnTo>
                    <a:pt x="754" y="215"/>
                  </a:lnTo>
                  <a:lnTo>
                    <a:pt x="727" y="218"/>
                  </a:lnTo>
                  <a:lnTo>
                    <a:pt x="703" y="220"/>
                  </a:lnTo>
                  <a:lnTo>
                    <a:pt x="678" y="225"/>
                  </a:lnTo>
                  <a:lnTo>
                    <a:pt x="666" y="225"/>
                  </a:lnTo>
                  <a:lnTo>
                    <a:pt x="656" y="228"/>
                  </a:lnTo>
                  <a:lnTo>
                    <a:pt x="647" y="230"/>
                  </a:lnTo>
                  <a:lnTo>
                    <a:pt x="639" y="232"/>
                  </a:lnTo>
                  <a:lnTo>
                    <a:pt x="629" y="232"/>
                  </a:lnTo>
                  <a:lnTo>
                    <a:pt x="620" y="235"/>
                  </a:lnTo>
                  <a:lnTo>
                    <a:pt x="610" y="235"/>
                  </a:lnTo>
                  <a:lnTo>
                    <a:pt x="600" y="237"/>
                  </a:lnTo>
                  <a:lnTo>
                    <a:pt x="590" y="237"/>
                  </a:lnTo>
                  <a:lnTo>
                    <a:pt x="578" y="237"/>
                  </a:lnTo>
                  <a:lnTo>
                    <a:pt x="568" y="237"/>
                  </a:lnTo>
                  <a:lnTo>
                    <a:pt x="556" y="240"/>
                  </a:lnTo>
                  <a:lnTo>
                    <a:pt x="546" y="240"/>
                  </a:lnTo>
                  <a:lnTo>
                    <a:pt x="537" y="237"/>
                  </a:lnTo>
                  <a:lnTo>
                    <a:pt x="525" y="235"/>
                  </a:lnTo>
                  <a:lnTo>
                    <a:pt x="515" y="232"/>
                  </a:lnTo>
                  <a:lnTo>
                    <a:pt x="490" y="235"/>
                  </a:lnTo>
                  <a:lnTo>
                    <a:pt x="466" y="237"/>
                  </a:lnTo>
                  <a:lnTo>
                    <a:pt x="442" y="240"/>
                  </a:lnTo>
                  <a:lnTo>
                    <a:pt x="417" y="245"/>
                  </a:lnTo>
                  <a:lnTo>
                    <a:pt x="393" y="249"/>
                  </a:lnTo>
                  <a:lnTo>
                    <a:pt x="368" y="254"/>
                  </a:lnTo>
                  <a:lnTo>
                    <a:pt x="344" y="259"/>
                  </a:lnTo>
                  <a:lnTo>
                    <a:pt x="322" y="264"/>
                  </a:lnTo>
                  <a:lnTo>
                    <a:pt x="305" y="264"/>
                  </a:lnTo>
                  <a:lnTo>
                    <a:pt x="327" y="303"/>
                  </a:lnTo>
                  <a:lnTo>
                    <a:pt x="334" y="276"/>
                  </a:lnTo>
                  <a:lnTo>
                    <a:pt x="334" y="279"/>
                  </a:lnTo>
                  <a:lnTo>
                    <a:pt x="339" y="257"/>
                  </a:lnTo>
                  <a:lnTo>
                    <a:pt x="278" y="247"/>
                  </a:lnTo>
                  <a:lnTo>
                    <a:pt x="278" y="264"/>
                  </a:lnTo>
                  <a:lnTo>
                    <a:pt x="278" y="279"/>
                  </a:lnTo>
                  <a:lnTo>
                    <a:pt x="310" y="252"/>
                  </a:lnTo>
                  <a:lnTo>
                    <a:pt x="283" y="257"/>
                  </a:lnTo>
                  <a:lnTo>
                    <a:pt x="285" y="257"/>
                  </a:lnTo>
                  <a:lnTo>
                    <a:pt x="288" y="254"/>
                  </a:lnTo>
                  <a:lnTo>
                    <a:pt x="261" y="257"/>
                  </a:lnTo>
                  <a:lnTo>
                    <a:pt x="237" y="259"/>
                  </a:lnTo>
                  <a:lnTo>
                    <a:pt x="210" y="264"/>
                  </a:lnTo>
                  <a:lnTo>
                    <a:pt x="183" y="267"/>
                  </a:lnTo>
                  <a:lnTo>
                    <a:pt x="159" y="271"/>
                  </a:lnTo>
                  <a:lnTo>
                    <a:pt x="132" y="271"/>
                  </a:lnTo>
                  <a:lnTo>
                    <a:pt x="105" y="274"/>
                  </a:lnTo>
                  <a:lnTo>
                    <a:pt x="78" y="271"/>
                  </a:lnTo>
                  <a:lnTo>
                    <a:pt x="71" y="271"/>
                  </a:lnTo>
                  <a:lnTo>
                    <a:pt x="66" y="271"/>
                  </a:lnTo>
                  <a:lnTo>
                    <a:pt x="61" y="271"/>
                  </a:lnTo>
                  <a:lnTo>
                    <a:pt x="56" y="274"/>
                  </a:lnTo>
                  <a:lnTo>
                    <a:pt x="49" y="276"/>
                  </a:lnTo>
                  <a:lnTo>
                    <a:pt x="44" y="276"/>
                  </a:lnTo>
                  <a:lnTo>
                    <a:pt x="39" y="279"/>
                  </a:lnTo>
                  <a:lnTo>
                    <a:pt x="34" y="281"/>
                  </a:lnTo>
                  <a:lnTo>
                    <a:pt x="17" y="284"/>
                  </a:lnTo>
                  <a:lnTo>
                    <a:pt x="56" y="328"/>
                  </a:lnTo>
                  <a:lnTo>
                    <a:pt x="58" y="323"/>
                  </a:lnTo>
                  <a:lnTo>
                    <a:pt x="56" y="315"/>
                  </a:lnTo>
                  <a:lnTo>
                    <a:pt x="54" y="311"/>
                  </a:lnTo>
                  <a:lnTo>
                    <a:pt x="49" y="303"/>
                  </a:lnTo>
                  <a:lnTo>
                    <a:pt x="46" y="298"/>
                  </a:lnTo>
                  <a:lnTo>
                    <a:pt x="44" y="291"/>
                  </a:lnTo>
                  <a:lnTo>
                    <a:pt x="39" y="286"/>
                  </a:lnTo>
                  <a:lnTo>
                    <a:pt x="36" y="279"/>
                  </a:lnTo>
                  <a:lnTo>
                    <a:pt x="34" y="274"/>
                  </a:lnTo>
                  <a:lnTo>
                    <a:pt x="36" y="279"/>
                  </a:lnTo>
                  <a:lnTo>
                    <a:pt x="41" y="284"/>
                  </a:lnTo>
                  <a:lnTo>
                    <a:pt x="46" y="289"/>
                  </a:lnTo>
                  <a:lnTo>
                    <a:pt x="51" y="293"/>
                  </a:lnTo>
                  <a:lnTo>
                    <a:pt x="54" y="298"/>
                  </a:lnTo>
                  <a:lnTo>
                    <a:pt x="58" y="303"/>
                  </a:lnTo>
                  <a:lnTo>
                    <a:pt x="63" y="308"/>
                  </a:lnTo>
                  <a:lnTo>
                    <a:pt x="66" y="313"/>
                  </a:lnTo>
                  <a:lnTo>
                    <a:pt x="68" y="306"/>
                  </a:lnTo>
                  <a:lnTo>
                    <a:pt x="71" y="301"/>
                  </a:lnTo>
                  <a:lnTo>
                    <a:pt x="71" y="296"/>
                  </a:lnTo>
                  <a:lnTo>
                    <a:pt x="71" y="289"/>
                  </a:lnTo>
                  <a:lnTo>
                    <a:pt x="68" y="284"/>
                  </a:lnTo>
                  <a:lnTo>
                    <a:pt x="66" y="279"/>
                  </a:lnTo>
                  <a:lnTo>
                    <a:pt x="61" y="274"/>
                  </a:lnTo>
                  <a:lnTo>
                    <a:pt x="56" y="269"/>
                  </a:lnTo>
                  <a:lnTo>
                    <a:pt x="51" y="267"/>
                  </a:lnTo>
                  <a:lnTo>
                    <a:pt x="44" y="267"/>
                  </a:lnTo>
                  <a:lnTo>
                    <a:pt x="39" y="264"/>
                  </a:lnTo>
                  <a:lnTo>
                    <a:pt x="34" y="267"/>
                  </a:lnTo>
                  <a:lnTo>
                    <a:pt x="27" y="267"/>
                  </a:lnTo>
                  <a:lnTo>
                    <a:pt x="24" y="269"/>
                  </a:lnTo>
                  <a:lnTo>
                    <a:pt x="19" y="274"/>
                  </a:lnTo>
                  <a:lnTo>
                    <a:pt x="17" y="279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4" name="Freeform 8"/>
            <p:cNvSpPr>
              <a:spLocks/>
            </p:cNvSpPr>
            <p:nvPr/>
          </p:nvSpPr>
          <p:spPr bwMode="auto">
            <a:xfrm>
              <a:off x="2124" y="692"/>
              <a:ext cx="1852" cy="1324"/>
            </a:xfrm>
            <a:custGeom>
              <a:avLst/>
              <a:gdLst>
                <a:gd name="T0" fmla="*/ 64 w 1852"/>
                <a:gd name="T1" fmla="*/ 218 h 1324"/>
                <a:gd name="T2" fmla="*/ 5 w 1852"/>
                <a:gd name="T3" fmla="*/ 262 h 1324"/>
                <a:gd name="T4" fmla="*/ 76 w 1852"/>
                <a:gd name="T5" fmla="*/ 259 h 1324"/>
                <a:gd name="T6" fmla="*/ 591 w 1852"/>
                <a:gd name="T7" fmla="*/ 181 h 1324"/>
                <a:gd name="T8" fmla="*/ 942 w 1852"/>
                <a:gd name="T9" fmla="*/ 154 h 1324"/>
                <a:gd name="T10" fmla="*/ 871 w 1852"/>
                <a:gd name="T11" fmla="*/ 93 h 1324"/>
                <a:gd name="T12" fmla="*/ 1308 w 1852"/>
                <a:gd name="T13" fmla="*/ 113 h 1324"/>
                <a:gd name="T14" fmla="*/ 1484 w 1852"/>
                <a:gd name="T15" fmla="*/ 69 h 1324"/>
                <a:gd name="T16" fmla="*/ 1247 w 1852"/>
                <a:gd name="T17" fmla="*/ 42 h 1324"/>
                <a:gd name="T18" fmla="*/ 1350 w 1852"/>
                <a:gd name="T19" fmla="*/ 91 h 1324"/>
                <a:gd name="T20" fmla="*/ 1808 w 1852"/>
                <a:gd name="T21" fmla="*/ 71 h 1324"/>
                <a:gd name="T22" fmla="*/ 1679 w 1852"/>
                <a:gd name="T23" fmla="*/ 30 h 1324"/>
                <a:gd name="T24" fmla="*/ 1379 w 1852"/>
                <a:gd name="T25" fmla="*/ 122 h 1324"/>
                <a:gd name="T26" fmla="*/ 1254 w 1852"/>
                <a:gd name="T27" fmla="*/ 71 h 1324"/>
                <a:gd name="T28" fmla="*/ 979 w 1852"/>
                <a:gd name="T29" fmla="*/ 115 h 1324"/>
                <a:gd name="T30" fmla="*/ 618 w 1852"/>
                <a:gd name="T31" fmla="*/ 186 h 1324"/>
                <a:gd name="T32" fmla="*/ 137 w 1852"/>
                <a:gd name="T33" fmla="*/ 232 h 1324"/>
                <a:gd name="T34" fmla="*/ 164 w 1852"/>
                <a:gd name="T35" fmla="*/ 347 h 1324"/>
                <a:gd name="T36" fmla="*/ 181 w 1852"/>
                <a:gd name="T37" fmla="*/ 594 h 1324"/>
                <a:gd name="T38" fmla="*/ 237 w 1852"/>
                <a:gd name="T39" fmla="*/ 516 h 1324"/>
                <a:gd name="T40" fmla="*/ 200 w 1852"/>
                <a:gd name="T41" fmla="*/ 750 h 1324"/>
                <a:gd name="T42" fmla="*/ 151 w 1852"/>
                <a:gd name="T43" fmla="*/ 1175 h 1324"/>
                <a:gd name="T44" fmla="*/ 142 w 1852"/>
                <a:gd name="T45" fmla="*/ 1214 h 1324"/>
                <a:gd name="T46" fmla="*/ 90 w 1852"/>
                <a:gd name="T47" fmla="*/ 774 h 1324"/>
                <a:gd name="T48" fmla="*/ 103 w 1852"/>
                <a:gd name="T49" fmla="*/ 713 h 1324"/>
                <a:gd name="T50" fmla="*/ 76 w 1852"/>
                <a:gd name="T51" fmla="*/ 481 h 1324"/>
                <a:gd name="T52" fmla="*/ 34 w 1852"/>
                <a:gd name="T53" fmla="*/ 542 h 1324"/>
                <a:gd name="T54" fmla="*/ 122 w 1852"/>
                <a:gd name="T55" fmla="*/ 415 h 1324"/>
                <a:gd name="T56" fmla="*/ 173 w 1852"/>
                <a:gd name="T57" fmla="*/ 1104 h 1324"/>
                <a:gd name="T58" fmla="*/ 173 w 1852"/>
                <a:gd name="T59" fmla="*/ 452 h 1324"/>
                <a:gd name="T60" fmla="*/ 83 w 1852"/>
                <a:gd name="T61" fmla="*/ 530 h 1324"/>
                <a:gd name="T62" fmla="*/ 166 w 1852"/>
                <a:gd name="T63" fmla="*/ 1131 h 1324"/>
                <a:gd name="T64" fmla="*/ 212 w 1852"/>
                <a:gd name="T65" fmla="*/ 694 h 1324"/>
                <a:gd name="T66" fmla="*/ 132 w 1852"/>
                <a:gd name="T67" fmla="*/ 987 h 1324"/>
                <a:gd name="T68" fmla="*/ 139 w 1852"/>
                <a:gd name="T69" fmla="*/ 652 h 1324"/>
                <a:gd name="T70" fmla="*/ 169 w 1852"/>
                <a:gd name="T71" fmla="*/ 1202 h 1324"/>
                <a:gd name="T72" fmla="*/ 208 w 1852"/>
                <a:gd name="T73" fmla="*/ 679 h 1324"/>
                <a:gd name="T74" fmla="*/ 71 w 1852"/>
                <a:gd name="T75" fmla="*/ 298 h 1324"/>
                <a:gd name="T76" fmla="*/ 59 w 1852"/>
                <a:gd name="T77" fmla="*/ 777 h 1324"/>
                <a:gd name="T78" fmla="*/ 100 w 1852"/>
                <a:gd name="T79" fmla="*/ 823 h 1324"/>
                <a:gd name="T80" fmla="*/ 78 w 1852"/>
                <a:gd name="T81" fmla="*/ 1199 h 1324"/>
                <a:gd name="T82" fmla="*/ 159 w 1852"/>
                <a:gd name="T83" fmla="*/ 1265 h 1324"/>
                <a:gd name="T84" fmla="*/ 274 w 1852"/>
                <a:gd name="T85" fmla="*/ 1111 h 1324"/>
                <a:gd name="T86" fmla="*/ 239 w 1852"/>
                <a:gd name="T87" fmla="*/ 533 h 1324"/>
                <a:gd name="T88" fmla="*/ 230 w 1852"/>
                <a:gd name="T89" fmla="*/ 506 h 1324"/>
                <a:gd name="T90" fmla="*/ 208 w 1852"/>
                <a:gd name="T91" fmla="*/ 288 h 1324"/>
                <a:gd name="T92" fmla="*/ 417 w 1852"/>
                <a:gd name="T93" fmla="*/ 235 h 1324"/>
                <a:gd name="T94" fmla="*/ 659 w 1852"/>
                <a:gd name="T95" fmla="*/ 142 h 1324"/>
                <a:gd name="T96" fmla="*/ 1064 w 1852"/>
                <a:gd name="T97" fmla="*/ 162 h 1324"/>
                <a:gd name="T98" fmla="*/ 1435 w 1852"/>
                <a:gd name="T99" fmla="*/ 125 h 1324"/>
                <a:gd name="T100" fmla="*/ 1367 w 1852"/>
                <a:gd name="T101" fmla="*/ 61 h 1324"/>
                <a:gd name="T102" fmla="*/ 1852 w 1852"/>
                <a:gd name="T103" fmla="*/ 35 h 1324"/>
                <a:gd name="T104" fmla="*/ 1674 w 1852"/>
                <a:gd name="T105" fmla="*/ 5 h 1324"/>
                <a:gd name="T106" fmla="*/ 1269 w 1852"/>
                <a:gd name="T107" fmla="*/ 93 h 1324"/>
                <a:gd name="T108" fmla="*/ 1308 w 1852"/>
                <a:gd name="T109" fmla="*/ 49 h 1324"/>
                <a:gd name="T110" fmla="*/ 810 w 1852"/>
                <a:gd name="T111" fmla="*/ 98 h 1324"/>
                <a:gd name="T112" fmla="*/ 918 w 1852"/>
                <a:gd name="T113" fmla="*/ 154 h 1324"/>
                <a:gd name="T114" fmla="*/ 474 w 1852"/>
                <a:gd name="T115" fmla="*/ 142 h 1324"/>
                <a:gd name="T116" fmla="*/ 17 w 1852"/>
                <a:gd name="T117" fmla="*/ 240 h 1324"/>
                <a:gd name="T118" fmla="*/ 66 w 1852"/>
                <a:gd name="T119" fmla="*/ 249 h 1324"/>
                <a:gd name="T120" fmla="*/ 15 w 1852"/>
                <a:gd name="T121" fmla="*/ 257 h 1324"/>
                <a:gd name="T122" fmla="*/ 17 w 1852"/>
                <a:gd name="T123" fmla="*/ 442 h 1324"/>
                <a:gd name="T124" fmla="*/ 15 w 1852"/>
                <a:gd name="T125" fmla="*/ 489 h 13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52"/>
                <a:gd name="T190" fmla="*/ 0 h 1324"/>
                <a:gd name="T191" fmla="*/ 1852 w 1852"/>
                <a:gd name="T192" fmla="*/ 1324 h 13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52" h="1324">
                  <a:moveTo>
                    <a:pt x="71" y="479"/>
                  </a:moveTo>
                  <a:lnTo>
                    <a:pt x="73" y="474"/>
                  </a:lnTo>
                  <a:lnTo>
                    <a:pt x="76" y="469"/>
                  </a:lnTo>
                  <a:lnTo>
                    <a:pt x="76" y="464"/>
                  </a:lnTo>
                  <a:lnTo>
                    <a:pt x="78" y="459"/>
                  </a:lnTo>
                  <a:lnTo>
                    <a:pt x="78" y="452"/>
                  </a:lnTo>
                  <a:lnTo>
                    <a:pt x="78" y="445"/>
                  </a:lnTo>
                  <a:lnTo>
                    <a:pt x="73" y="420"/>
                  </a:lnTo>
                  <a:lnTo>
                    <a:pt x="73" y="396"/>
                  </a:lnTo>
                  <a:lnTo>
                    <a:pt x="71" y="371"/>
                  </a:lnTo>
                  <a:lnTo>
                    <a:pt x="71" y="350"/>
                  </a:lnTo>
                  <a:lnTo>
                    <a:pt x="71" y="325"/>
                  </a:lnTo>
                  <a:lnTo>
                    <a:pt x="73" y="303"/>
                  </a:lnTo>
                  <a:lnTo>
                    <a:pt x="71" y="279"/>
                  </a:lnTo>
                  <a:lnTo>
                    <a:pt x="71" y="257"/>
                  </a:lnTo>
                  <a:lnTo>
                    <a:pt x="71" y="242"/>
                  </a:lnTo>
                  <a:lnTo>
                    <a:pt x="71" y="237"/>
                  </a:lnTo>
                  <a:lnTo>
                    <a:pt x="71" y="232"/>
                  </a:lnTo>
                  <a:lnTo>
                    <a:pt x="69" y="227"/>
                  </a:lnTo>
                  <a:lnTo>
                    <a:pt x="69" y="225"/>
                  </a:lnTo>
                  <a:lnTo>
                    <a:pt x="64" y="220"/>
                  </a:lnTo>
                  <a:lnTo>
                    <a:pt x="66" y="225"/>
                  </a:lnTo>
                  <a:lnTo>
                    <a:pt x="64" y="218"/>
                  </a:lnTo>
                  <a:lnTo>
                    <a:pt x="61" y="213"/>
                  </a:lnTo>
                  <a:lnTo>
                    <a:pt x="59" y="208"/>
                  </a:lnTo>
                  <a:lnTo>
                    <a:pt x="54" y="205"/>
                  </a:lnTo>
                  <a:lnTo>
                    <a:pt x="51" y="203"/>
                  </a:lnTo>
                  <a:lnTo>
                    <a:pt x="49" y="201"/>
                  </a:lnTo>
                  <a:lnTo>
                    <a:pt x="44" y="198"/>
                  </a:lnTo>
                  <a:lnTo>
                    <a:pt x="39" y="196"/>
                  </a:lnTo>
                  <a:lnTo>
                    <a:pt x="37" y="196"/>
                  </a:lnTo>
                  <a:lnTo>
                    <a:pt x="29" y="196"/>
                  </a:lnTo>
                  <a:lnTo>
                    <a:pt x="22" y="198"/>
                  </a:lnTo>
                  <a:lnTo>
                    <a:pt x="17" y="203"/>
                  </a:lnTo>
                  <a:lnTo>
                    <a:pt x="15" y="205"/>
                  </a:lnTo>
                  <a:lnTo>
                    <a:pt x="10" y="210"/>
                  </a:lnTo>
                  <a:lnTo>
                    <a:pt x="8" y="215"/>
                  </a:lnTo>
                  <a:lnTo>
                    <a:pt x="5" y="223"/>
                  </a:lnTo>
                  <a:lnTo>
                    <a:pt x="5" y="227"/>
                  </a:lnTo>
                  <a:lnTo>
                    <a:pt x="5" y="237"/>
                  </a:lnTo>
                  <a:lnTo>
                    <a:pt x="5" y="242"/>
                  </a:lnTo>
                  <a:lnTo>
                    <a:pt x="5" y="249"/>
                  </a:lnTo>
                  <a:lnTo>
                    <a:pt x="5" y="252"/>
                  </a:lnTo>
                  <a:lnTo>
                    <a:pt x="5" y="254"/>
                  </a:lnTo>
                  <a:lnTo>
                    <a:pt x="5" y="259"/>
                  </a:lnTo>
                  <a:lnTo>
                    <a:pt x="5" y="262"/>
                  </a:lnTo>
                  <a:lnTo>
                    <a:pt x="5" y="279"/>
                  </a:lnTo>
                  <a:lnTo>
                    <a:pt x="5" y="281"/>
                  </a:lnTo>
                  <a:lnTo>
                    <a:pt x="8" y="286"/>
                  </a:lnTo>
                  <a:lnTo>
                    <a:pt x="8" y="291"/>
                  </a:lnTo>
                  <a:lnTo>
                    <a:pt x="10" y="293"/>
                  </a:lnTo>
                  <a:lnTo>
                    <a:pt x="12" y="296"/>
                  </a:lnTo>
                  <a:lnTo>
                    <a:pt x="15" y="301"/>
                  </a:lnTo>
                  <a:lnTo>
                    <a:pt x="20" y="303"/>
                  </a:lnTo>
                  <a:lnTo>
                    <a:pt x="22" y="306"/>
                  </a:lnTo>
                  <a:lnTo>
                    <a:pt x="27" y="308"/>
                  </a:lnTo>
                  <a:lnTo>
                    <a:pt x="34" y="308"/>
                  </a:lnTo>
                  <a:lnTo>
                    <a:pt x="39" y="308"/>
                  </a:lnTo>
                  <a:lnTo>
                    <a:pt x="47" y="306"/>
                  </a:lnTo>
                  <a:lnTo>
                    <a:pt x="49" y="303"/>
                  </a:lnTo>
                  <a:lnTo>
                    <a:pt x="56" y="298"/>
                  </a:lnTo>
                  <a:lnTo>
                    <a:pt x="59" y="296"/>
                  </a:lnTo>
                  <a:lnTo>
                    <a:pt x="64" y="291"/>
                  </a:lnTo>
                  <a:lnTo>
                    <a:pt x="69" y="279"/>
                  </a:lnTo>
                  <a:lnTo>
                    <a:pt x="69" y="274"/>
                  </a:lnTo>
                  <a:lnTo>
                    <a:pt x="71" y="269"/>
                  </a:lnTo>
                  <a:lnTo>
                    <a:pt x="73" y="267"/>
                  </a:lnTo>
                  <a:lnTo>
                    <a:pt x="76" y="262"/>
                  </a:lnTo>
                  <a:lnTo>
                    <a:pt x="76" y="259"/>
                  </a:lnTo>
                  <a:lnTo>
                    <a:pt x="78" y="254"/>
                  </a:lnTo>
                  <a:lnTo>
                    <a:pt x="78" y="249"/>
                  </a:lnTo>
                  <a:lnTo>
                    <a:pt x="81" y="247"/>
                  </a:lnTo>
                  <a:lnTo>
                    <a:pt x="83" y="237"/>
                  </a:lnTo>
                  <a:lnTo>
                    <a:pt x="76" y="252"/>
                  </a:lnTo>
                  <a:lnTo>
                    <a:pt x="73" y="249"/>
                  </a:lnTo>
                  <a:lnTo>
                    <a:pt x="110" y="247"/>
                  </a:lnTo>
                  <a:lnTo>
                    <a:pt x="149" y="245"/>
                  </a:lnTo>
                  <a:lnTo>
                    <a:pt x="186" y="240"/>
                  </a:lnTo>
                  <a:lnTo>
                    <a:pt x="225" y="235"/>
                  </a:lnTo>
                  <a:lnTo>
                    <a:pt x="264" y="227"/>
                  </a:lnTo>
                  <a:lnTo>
                    <a:pt x="300" y="223"/>
                  </a:lnTo>
                  <a:lnTo>
                    <a:pt x="339" y="218"/>
                  </a:lnTo>
                  <a:lnTo>
                    <a:pt x="378" y="213"/>
                  </a:lnTo>
                  <a:lnTo>
                    <a:pt x="403" y="208"/>
                  </a:lnTo>
                  <a:lnTo>
                    <a:pt x="430" y="205"/>
                  </a:lnTo>
                  <a:lnTo>
                    <a:pt x="454" y="203"/>
                  </a:lnTo>
                  <a:lnTo>
                    <a:pt x="478" y="201"/>
                  </a:lnTo>
                  <a:lnTo>
                    <a:pt x="503" y="196"/>
                  </a:lnTo>
                  <a:lnTo>
                    <a:pt x="530" y="193"/>
                  </a:lnTo>
                  <a:lnTo>
                    <a:pt x="554" y="188"/>
                  </a:lnTo>
                  <a:lnTo>
                    <a:pt x="581" y="183"/>
                  </a:lnTo>
                  <a:lnTo>
                    <a:pt x="591" y="181"/>
                  </a:lnTo>
                  <a:lnTo>
                    <a:pt x="600" y="181"/>
                  </a:lnTo>
                  <a:lnTo>
                    <a:pt x="610" y="181"/>
                  </a:lnTo>
                  <a:lnTo>
                    <a:pt x="622" y="181"/>
                  </a:lnTo>
                  <a:lnTo>
                    <a:pt x="632" y="181"/>
                  </a:lnTo>
                  <a:lnTo>
                    <a:pt x="642" y="181"/>
                  </a:lnTo>
                  <a:lnTo>
                    <a:pt x="652" y="181"/>
                  </a:lnTo>
                  <a:lnTo>
                    <a:pt x="664" y="181"/>
                  </a:lnTo>
                  <a:lnTo>
                    <a:pt x="669" y="181"/>
                  </a:lnTo>
                  <a:lnTo>
                    <a:pt x="671" y="179"/>
                  </a:lnTo>
                  <a:lnTo>
                    <a:pt x="676" y="176"/>
                  </a:lnTo>
                  <a:lnTo>
                    <a:pt x="681" y="176"/>
                  </a:lnTo>
                  <a:lnTo>
                    <a:pt x="686" y="174"/>
                  </a:lnTo>
                  <a:lnTo>
                    <a:pt x="691" y="171"/>
                  </a:lnTo>
                  <a:lnTo>
                    <a:pt x="696" y="171"/>
                  </a:lnTo>
                  <a:lnTo>
                    <a:pt x="701" y="171"/>
                  </a:lnTo>
                  <a:lnTo>
                    <a:pt x="732" y="166"/>
                  </a:lnTo>
                  <a:lnTo>
                    <a:pt x="762" y="166"/>
                  </a:lnTo>
                  <a:lnTo>
                    <a:pt x="793" y="166"/>
                  </a:lnTo>
                  <a:lnTo>
                    <a:pt x="823" y="166"/>
                  </a:lnTo>
                  <a:lnTo>
                    <a:pt x="854" y="166"/>
                  </a:lnTo>
                  <a:lnTo>
                    <a:pt x="884" y="164"/>
                  </a:lnTo>
                  <a:lnTo>
                    <a:pt x="913" y="159"/>
                  </a:lnTo>
                  <a:lnTo>
                    <a:pt x="942" y="154"/>
                  </a:lnTo>
                  <a:lnTo>
                    <a:pt x="952" y="154"/>
                  </a:lnTo>
                  <a:lnTo>
                    <a:pt x="957" y="152"/>
                  </a:lnTo>
                  <a:lnTo>
                    <a:pt x="962" y="152"/>
                  </a:lnTo>
                  <a:lnTo>
                    <a:pt x="967" y="149"/>
                  </a:lnTo>
                  <a:lnTo>
                    <a:pt x="971" y="144"/>
                  </a:lnTo>
                  <a:lnTo>
                    <a:pt x="974" y="140"/>
                  </a:lnTo>
                  <a:lnTo>
                    <a:pt x="979" y="135"/>
                  </a:lnTo>
                  <a:lnTo>
                    <a:pt x="981" y="130"/>
                  </a:lnTo>
                  <a:lnTo>
                    <a:pt x="981" y="122"/>
                  </a:lnTo>
                  <a:lnTo>
                    <a:pt x="981" y="118"/>
                  </a:lnTo>
                  <a:lnTo>
                    <a:pt x="979" y="113"/>
                  </a:lnTo>
                  <a:lnTo>
                    <a:pt x="974" y="105"/>
                  </a:lnTo>
                  <a:lnTo>
                    <a:pt x="971" y="103"/>
                  </a:lnTo>
                  <a:lnTo>
                    <a:pt x="967" y="98"/>
                  </a:lnTo>
                  <a:lnTo>
                    <a:pt x="962" y="96"/>
                  </a:lnTo>
                  <a:lnTo>
                    <a:pt x="957" y="93"/>
                  </a:lnTo>
                  <a:lnTo>
                    <a:pt x="952" y="93"/>
                  </a:lnTo>
                  <a:lnTo>
                    <a:pt x="937" y="93"/>
                  </a:lnTo>
                  <a:lnTo>
                    <a:pt x="925" y="93"/>
                  </a:lnTo>
                  <a:lnTo>
                    <a:pt x="910" y="93"/>
                  </a:lnTo>
                  <a:lnTo>
                    <a:pt x="898" y="93"/>
                  </a:lnTo>
                  <a:lnTo>
                    <a:pt x="886" y="93"/>
                  </a:lnTo>
                  <a:lnTo>
                    <a:pt x="871" y="93"/>
                  </a:lnTo>
                  <a:lnTo>
                    <a:pt x="859" y="93"/>
                  </a:lnTo>
                  <a:lnTo>
                    <a:pt x="847" y="93"/>
                  </a:lnTo>
                  <a:lnTo>
                    <a:pt x="835" y="93"/>
                  </a:lnTo>
                  <a:lnTo>
                    <a:pt x="827" y="93"/>
                  </a:lnTo>
                  <a:lnTo>
                    <a:pt x="837" y="154"/>
                  </a:lnTo>
                  <a:lnTo>
                    <a:pt x="840" y="152"/>
                  </a:lnTo>
                  <a:lnTo>
                    <a:pt x="866" y="144"/>
                  </a:lnTo>
                  <a:lnTo>
                    <a:pt x="891" y="142"/>
                  </a:lnTo>
                  <a:lnTo>
                    <a:pt x="915" y="140"/>
                  </a:lnTo>
                  <a:lnTo>
                    <a:pt x="942" y="137"/>
                  </a:lnTo>
                  <a:lnTo>
                    <a:pt x="967" y="135"/>
                  </a:lnTo>
                  <a:lnTo>
                    <a:pt x="993" y="135"/>
                  </a:lnTo>
                  <a:lnTo>
                    <a:pt x="1018" y="132"/>
                  </a:lnTo>
                  <a:lnTo>
                    <a:pt x="1045" y="132"/>
                  </a:lnTo>
                  <a:lnTo>
                    <a:pt x="1076" y="130"/>
                  </a:lnTo>
                  <a:lnTo>
                    <a:pt x="1108" y="127"/>
                  </a:lnTo>
                  <a:lnTo>
                    <a:pt x="1140" y="125"/>
                  </a:lnTo>
                  <a:lnTo>
                    <a:pt x="1171" y="122"/>
                  </a:lnTo>
                  <a:lnTo>
                    <a:pt x="1203" y="118"/>
                  </a:lnTo>
                  <a:lnTo>
                    <a:pt x="1235" y="115"/>
                  </a:lnTo>
                  <a:lnTo>
                    <a:pt x="1267" y="113"/>
                  </a:lnTo>
                  <a:lnTo>
                    <a:pt x="1298" y="113"/>
                  </a:lnTo>
                  <a:lnTo>
                    <a:pt x="1308" y="113"/>
                  </a:lnTo>
                  <a:lnTo>
                    <a:pt x="1318" y="110"/>
                  </a:lnTo>
                  <a:lnTo>
                    <a:pt x="1330" y="108"/>
                  </a:lnTo>
                  <a:lnTo>
                    <a:pt x="1340" y="105"/>
                  </a:lnTo>
                  <a:lnTo>
                    <a:pt x="1350" y="103"/>
                  </a:lnTo>
                  <a:lnTo>
                    <a:pt x="1362" y="100"/>
                  </a:lnTo>
                  <a:lnTo>
                    <a:pt x="1374" y="98"/>
                  </a:lnTo>
                  <a:lnTo>
                    <a:pt x="1384" y="96"/>
                  </a:lnTo>
                  <a:lnTo>
                    <a:pt x="1391" y="96"/>
                  </a:lnTo>
                  <a:lnTo>
                    <a:pt x="1396" y="93"/>
                  </a:lnTo>
                  <a:lnTo>
                    <a:pt x="1403" y="93"/>
                  </a:lnTo>
                  <a:lnTo>
                    <a:pt x="1411" y="93"/>
                  </a:lnTo>
                  <a:lnTo>
                    <a:pt x="1416" y="93"/>
                  </a:lnTo>
                  <a:lnTo>
                    <a:pt x="1420" y="93"/>
                  </a:lnTo>
                  <a:lnTo>
                    <a:pt x="1428" y="93"/>
                  </a:lnTo>
                  <a:lnTo>
                    <a:pt x="1435" y="93"/>
                  </a:lnTo>
                  <a:lnTo>
                    <a:pt x="1455" y="93"/>
                  </a:lnTo>
                  <a:lnTo>
                    <a:pt x="1462" y="93"/>
                  </a:lnTo>
                  <a:lnTo>
                    <a:pt x="1467" y="91"/>
                  </a:lnTo>
                  <a:lnTo>
                    <a:pt x="1472" y="88"/>
                  </a:lnTo>
                  <a:lnTo>
                    <a:pt x="1477" y="83"/>
                  </a:lnTo>
                  <a:lnTo>
                    <a:pt x="1479" y="81"/>
                  </a:lnTo>
                  <a:lnTo>
                    <a:pt x="1484" y="74"/>
                  </a:lnTo>
                  <a:lnTo>
                    <a:pt x="1484" y="69"/>
                  </a:lnTo>
                  <a:lnTo>
                    <a:pt x="1486" y="64"/>
                  </a:lnTo>
                  <a:lnTo>
                    <a:pt x="1484" y="57"/>
                  </a:lnTo>
                  <a:lnTo>
                    <a:pt x="1484" y="52"/>
                  </a:lnTo>
                  <a:lnTo>
                    <a:pt x="1479" y="47"/>
                  </a:lnTo>
                  <a:lnTo>
                    <a:pt x="1477" y="42"/>
                  </a:lnTo>
                  <a:lnTo>
                    <a:pt x="1472" y="37"/>
                  </a:lnTo>
                  <a:lnTo>
                    <a:pt x="1467" y="35"/>
                  </a:lnTo>
                  <a:lnTo>
                    <a:pt x="1462" y="32"/>
                  </a:lnTo>
                  <a:lnTo>
                    <a:pt x="1455" y="32"/>
                  </a:lnTo>
                  <a:lnTo>
                    <a:pt x="1447" y="32"/>
                  </a:lnTo>
                  <a:lnTo>
                    <a:pt x="1425" y="32"/>
                  </a:lnTo>
                  <a:lnTo>
                    <a:pt x="1406" y="32"/>
                  </a:lnTo>
                  <a:lnTo>
                    <a:pt x="1386" y="32"/>
                  </a:lnTo>
                  <a:lnTo>
                    <a:pt x="1364" y="32"/>
                  </a:lnTo>
                  <a:lnTo>
                    <a:pt x="1345" y="32"/>
                  </a:lnTo>
                  <a:lnTo>
                    <a:pt x="1325" y="32"/>
                  </a:lnTo>
                  <a:lnTo>
                    <a:pt x="1303" y="32"/>
                  </a:lnTo>
                  <a:lnTo>
                    <a:pt x="1284" y="32"/>
                  </a:lnTo>
                  <a:lnTo>
                    <a:pt x="1269" y="32"/>
                  </a:lnTo>
                  <a:lnTo>
                    <a:pt x="1262" y="32"/>
                  </a:lnTo>
                  <a:lnTo>
                    <a:pt x="1254" y="35"/>
                  </a:lnTo>
                  <a:lnTo>
                    <a:pt x="1250" y="37"/>
                  </a:lnTo>
                  <a:lnTo>
                    <a:pt x="1247" y="42"/>
                  </a:lnTo>
                  <a:lnTo>
                    <a:pt x="1242" y="47"/>
                  </a:lnTo>
                  <a:lnTo>
                    <a:pt x="1240" y="52"/>
                  </a:lnTo>
                  <a:lnTo>
                    <a:pt x="1237" y="57"/>
                  </a:lnTo>
                  <a:lnTo>
                    <a:pt x="1237" y="64"/>
                  </a:lnTo>
                  <a:lnTo>
                    <a:pt x="1237" y="69"/>
                  </a:lnTo>
                  <a:lnTo>
                    <a:pt x="1240" y="74"/>
                  </a:lnTo>
                  <a:lnTo>
                    <a:pt x="1242" y="81"/>
                  </a:lnTo>
                  <a:lnTo>
                    <a:pt x="1247" y="83"/>
                  </a:lnTo>
                  <a:lnTo>
                    <a:pt x="1250" y="88"/>
                  </a:lnTo>
                  <a:lnTo>
                    <a:pt x="1254" y="91"/>
                  </a:lnTo>
                  <a:lnTo>
                    <a:pt x="1262" y="93"/>
                  </a:lnTo>
                  <a:lnTo>
                    <a:pt x="1269" y="93"/>
                  </a:lnTo>
                  <a:lnTo>
                    <a:pt x="1284" y="93"/>
                  </a:lnTo>
                  <a:lnTo>
                    <a:pt x="1289" y="93"/>
                  </a:lnTo>
                  <a:lnTo>
                    <a:pt x="1296" y="93"/>
                  </a:lnTo>
                  <a:lnTo>
                    <a:pt x="1303" y="93"/>
                  </a:lnTo>
                  <a:lnTo>
                    <a:pt x="1308" y="93"/>
                  </a:lnTo>
                  <a:lnTo>
                    <a:pt x="1315" y="93"/>
                  </a:lnTo>
                  <a:lnTo>
                    <a:pt x="1320" y="93"/>
                  </a:lnTo>
                  <a:lnTo>
                    <a:pt x="1328" y="93"/>
                  </a:lnTo>
                  <a:lnTo>
                    <a:pt x="1335" y="93"/>
                  </a:lnTo>
                  <a:lnTo>
                    <a:pt x="1342" y="91"/>
                  </a:lnTo>
                  <a:lnTo>
                    <a:pt x="1350" y="91"/>
                  </a:lnTo>
                  <a:lnTo>
                    <a:pt x="1357" y="88"/>
                  </a:lnTo>
                  <a:lnTo>
                    <a:pt x="1367" y="83"/>
                  </a:lnTo>
                  <a:lnTo>
                    <a:pt x="1374" y="81"/>
                  </a:lnTo>
                  <a:lnTo>
                    <a:pt x="1381" y="78"/>
                  </a:lnTo>
                  <a:lnTo>
                    <a:pt x="1391" y="76"/>
                  </a:lnTo>
                  <a:lnTo>
                    <a:pt x="1398" y="76"/>
                  </a:lnTo>
                  <a:lnTo>
                    <a:pt x="1450" y="71"/>
                  </a:lnTo>
                  <a:lnTo>
                    <a:pt x="1498" y="69"/>
                  </a:lnTo>
                  <a:lnTo>
                    <a:pt x="1550" y="69"/>
                  </a:lnTo>
                  <a:lnTo>
                    <a:pt x="1599" y="66"/>
                  </a:lnTo>
                  <a:lnTo>
                    <a:pt x="1650" y="66"/>
                  </a:lnTo>
                  <a:lnTo>
                    <a:pt x="1701" y="64"/>
                  </a:lnTo>
                  <a:lnTo>
                    <a:pt x="1750" y="64"/>
                  </a:lnTo>
                  <a:lnTo>
                    <a:pt x="1801" y="61"/>
                  </a:lnTo>
                  <a:lnTo>
                    <a:pt x="1813" y="64"/>
                  </a:lnTo>
                  <a:lnTo>
                    <a:pt x="1786" y="47"/>
                  </a:lnTo>
                  <a:lnTo>
                    <a:pt x="1791" y="54"/>
                  </a:lnTo>
                  <a:lnTo>
                    <a:pt x="1791" y="57"/>
                  </a:lnTo>
                  <a:lnTo>
                    <a:pt x="1794" y="59"/>
                  </a:lnTo>
                  <a:lnTo>
                    <a:pt x="1796" y="64"/>
                  </a:lnTo>
                  <a:lnTo>
                    <a:pt x="1799" y="66"/>
                  </a:lnTo>
                  <a:lnTo>
                    <a:pt x="1804" y="69"/>
                  </a:lnTo>
                  <a:lnTo>
                    <a:pt x="1808" y="71"/>
                  </a:lnTo>
                  <a:lnTo>
                    <a:pt x="1813" y="71"/>
                  </a:lnTo>
                  <a:lnTo>
                    <a:pt x="1821" y="71"/>
                  </a:lnTo>
                  <a:lnTo>
                    <a:pt x="1825" y="69"/>
                  </a:lnTo>
                  <a:lnTo>
                    <a:pt x="1830" y="69"/>
                  </a:lnTo>
                  <a:lnTo>
                    <a:pt x="1835" y="64"/>
                  </a:lnTo>
                  <a:lnTo>
                    <a:pt x="1840" y="61"/>
                  </a:lnTo>
                  <a:lnTo>
                    <a:pt x="1845" y="54"/>
                  </a:lnTo>
                  <a:lnTo>
                    <a:pt x="1799" y="15"/>
                  </a:lnTo>
                  <a:lnTo>
                    <a:pt x="1801" y="17"/>
                  </a:lnTo>
                  <a:lnTo>
                    <a:pt x="1796" y="20"/>
                  </a:lnTo>
                  <a:lnTo>
                    <a:pt x="1794" y="22"/>
                  </a:lnTo>
                  <a:lnTo>
                    <a:pt x="1791" y="22"/>
                  </a:lnTo>
                  <a:lnTo>
                    <a:pt x="1786" y="25"/>
                  </a:lnTo>
                  <a:lnTo>
                    <a:pt x="1784" y="25"/>
                  </a:lnTo>
                  <a:lnTo>
                    <a:pt x="1779" y="25"/>
                  </a:lnTo>
                  <a:lnTo>
                    <a:pt x="1774" y="22"/>
                  </a:lnTo>
                  <a:lnTo>
                    <a:pt x="1767" y="22"/>
                  </a:lnTo>
                  <a:lnTo>
                    <a:pt x="1752" y="22"/>
                  </a:lnTo>
                  <a:lnTo>
                    <a:pt x="1738" y="22"/>
                  </a:lnTo>
                  <a:lnTo>
                    <a:pt x="1723" y="22"/>
                  </a:lnTo>
                  <a:lnTo>
                    <a:pt x="1708" y="25"/>
                  </a:lnTo>
                  <a:lnTo>
                    <a:pt x="1694" y="27"/>
                  </a:lnTo>
                  <a:lnTo>
                    <a:pt x="1679" y="30"/>
                  </a:lnTo>
                  <a:lnTo>
                    <a:pt x="1664" y="35"/>
                  </a:lnTo>
                  <a:lnTo>
                    <a:pt x="1652" y="39"/>
                  </a:lnTo>
                  <a:lnTo>
                    <a:pt x="1620" y="37"/>
                  </a:lnTo>
                  <a:lnTo>
                    <a:pt x="1589" y="35"/>
                  </a:lnTo>
                  <a:lnTo>
                    <a:pt x="1555" y="35"/>
                  </a:lnTo>
                  <a:lnTo>
                    <a:pt x="1523" y="39"/>
                  </a:lnTo>
                  <a:lnTo>
                    <a:pt x="1491" y="42"/>
                  </a:lnTo>
                  <a:lnTo>
                    <a:pt x="1459" y="44"/>
                  </a:lnTo>
                  <a:lnTo>
                    <a:pt x="1428" y="47"/>
                  </a:lnTo>
                  <a:lnTo>
                    <a:pt x="1396" y="49"/>
                  </a:lnTo>
                  <a:lnTo>
                    <a:pt x="1389" y="49"/>
                  </a:lnTo>
                  <a:lnTo>
                    <a:pt x="1386" y="49"/>
                  </a:lnTo>
                  <a:lnTo>
                    <a:pt x="1381" y="49"/>
                  </a:lnTo>
                  <a:lnTo>
                    <a:pt x="1376" y="52"/>
                  </a:lnTo>
                  <a:lnTo>
                    <a:pt x="1372" y="54"/>
                  </a:lnTo>
                  <a:lnTo>
                    <a:pt x="1367" y="57"/>
                  </a:lnTo>
                  <a:lnTo>
                    <a:pt x="1364" y="59"/>
                  </a:lnTo>
                  <a:lnTo>
                    <a:pt x="1359" y="61"/>
                  </a:lnTo>
                  <a:lnTo>
                    <a:pt x="1347" y="66"/>
                  </a:lnTo>
                  <a:lnTo>
                    <a:pt x="1364" y="122"/>
                  </a:lnTo>
                  <a:lnTo>
                    <a:pt x="1367" y="122"/>
                  </a:lnTo>
                  <a:lnTo>
                    <a:pt x="1372" y="122"/>
                  </a:lnTo>
                  <a:lnTo>
                    <a:pt x="1379" y="122"/>
                  </a:lnTo>
                  <a:lnTo>
                    <a:pt x="1384" y="122"/>
                  </a:lnTo>
                  <a:lnTo>
                    <a:pt x="1391" y="122"/>
                  </a:lnTo>
                  <a:lnTo>
                    <a:pt x="1396" y="122"/>
                  </a:lnTo>
                  <a:lnTo>
                    <a:pt x="1403" y="122"/>
                  </a:lnTo>
                  <a:lnTo>
                    <a:pt x="1408" y="122"/>
                  </a:lnTo>
                  <a:lnTo>
                    <a:pt x="1416" y="122"/>
                  </a:lnTo>
                  <a:lnTo>
                    <a:pt x="1413" y="122"/>
                  </a:lnTo>
                  <a:lnTo>
                    <a:pt x="1425" y="66"/>
                  </a:lnTo>
                  <a:lnTo>
                    <a:pt x="1418" y="69"/>
                  </a:lnTo>
                  <a:lnTo>
                    <a:pt x="1408" y="69"/>
                  </a:lnTo>
                  <a:lnTo>
                    <a:pt x="1401" y="66"/>
                  </a:lnTo>
                  <a:lnTo>
                    <a:pt x="1391" y="66"/>
                  </a:lnTo>
                  <a:lnTo>
                    <a:pt x="1384" y="66"/>
                  </a:lnTo>
                  <a:lnTo>
                    <a:pt x="1374" y="64"/>
                  </a:lnTo>
                  <a:lnTo>
                    <a:pt x="1367" y="64"/>
                  </a:lnTo>
                  <a:lnTo>
                    <a:pt x="1357" y="64"/>
                  </a:lnTo>
                  <a:lnTo>
                    <a:pt x="1350" y="64"/>
                  </a:lnTo>
                  <a:lnTo>
                    <a:pt x="1333" y="64"/>
                  </a:lnTo>
                  <a:lnTo>
                    <a:pt x="1318" y="64"/>
                  </a:lnTo>
                  <a:lnTo>
                    <a:pt x="1301" y="66"/>
                  </a:lnTo>
                  <a:lnTo>
                    <a:pt x="1286" y="69"/>
                  </a:lnTo>
                  <a:lnTo>
                    <a:pt x="1269" y="71"/>
                  </a:lnTo>
                  <a:lnTo>
                    <a:pt x="1254" y="71"/>
                  </a:lnTo>
                  <a:lnTo>
                    <a:pt x="1240" y="74"/>
                  </a:lnTo>
                  <a:lnTo>
                    <a:pt x="1223" y="76"/>
                  </a:lnTo>
                  <a:lnTo>
                    <a:pt x="1215" y="76"/>
                  </a:lnTo>
                  <a:lnTo>
                    <a:pt x="1211" y="78"/>
                  </a:lnTo>
                  <a:lnTo>
                    <a:pt x="1203" y="78"/>
                  </a:lnTo>
                  <a:lnTo>
                    <a:pt x="1196" y="78"/>
                  </a:lnTo>
                  <a:lnTo>
                    <a:pt x="1189" y="81"/>
                  </a:lnTo>
                  <a:lnTo>
                    <a:pt x="1184" y="81"/>
                  </a:lnTo>
                  <a:lnTo>
                    <a:pt x="1176" y="81"/>
                  </a:lnTo>
                  <a:lnTo>
                    <a:pt x="1169" y="83"/>
                  </a:lnTo>
                  <a:lnTo>
                    <a:pt x="1150" y="86"/>
                  </a:lnTo>
                  <a:lnTo>
                    <a:pt x="1128" y="88"/>
                  </a:lnTo>
                  <a:lnTo>
                    <a:pt x="1108" y="91"/>
                  </a:lnTo>
                  <a:lnTo>
                    <a:pt x="1089" y="96"/>
                  </a:lnTo>
                  <a:lnTo>
                    <a:pt x="1067" y="98"/>
                  </a:lnTo>
                  <a:lnTo>
                    <a:pt x="1047" y="103"/>
                  </a:lnTo>
                  <a:lnTo>
                    <a:pt x="1025" y="108"/>
                  </a:lnTo>
                  <a:lnTo>
                    <a:pt x="1006" y="113"/>
                  </a:lnTo>
                  <a:lnTo>
                    <a:pt x="1001" y="115"/>
                  </a:lnTo>
                  <a:lnTo>
                    <a:pt x="993" y="115"/>
                  </a:lnTo>
                  <a:lnTo>
                    <a:pt x="988" y="115"/>
                  </a:lnTo>
                  <a:lnTo>
                    <a:pt x="984" y="115"/>
                  </a:lnTo>
                  <a:lnTo>
                    <a:pt x="979" y="115"/>
                  </a:lnTo>
                  <a:lnTo>
                    <a:pt x="971" y="115"/>
                  </a:lnTo>
                  <a:lnTo>
                    <a:pt x="967" y="115"/>
                  </a:lnTo>
                  <a:lnTo>
                    <a:pt x="962" y="115"/>
                  </a:lnTo>
                  <a:lnTo>
                    <a:pt x="920" y="122"/>
                  </a:lnTo>
                  <a:lnTo>
                    <a:pt x="881" y="127"/>
                  </a:lnTo>
                  <a:lnTo>
                    <a:pt x="840" y="130"/>
                  </a:lnTo>
                  <a:lnTo>
                    <a:pt x="803" y="132"/>
                  </a:lnTo>
                  <a:lnTo>
                    <a:pt x="762" y="132"/>
                  </a:lnTo>
                  <a:lnTo>
                    <a:pt x="722" y="135"/>
                  </a:lnTo>
                  <a:lnTo>
                    <a:pt x="683" y="135"/>
                  </a:lnTo>
                  <a:lnTo>
                    <a:pt x="647" y="140"/>
                  </a:lnTo>
                  <a:lnTo>
                    <a:pt x="637" y="142"/>
                  </a:lnTo>
                  <a:lnTo>
                    <a:pt x="632" y="142"/>
                  </a:lnTo>
                  <a:lnTo>
                    <a:pt x="630" y="144"/>
                  </a:lnTo>
                  <a:lnTo>
                    <a:pt x="625" y="147"/>
                  </a:lnTo>
                  <a:lnTo>
                    <a:pt x="622" y="149"/>
                  </a:lnTo>
                  <a:lnTo>
                    <a:pt x="618" y="154"/>
                  </a:lnTo>
                  <a:lnTo>
                    <a:pt x="618" y="159"/>
                  </a:lnTo>
                  <a:lnTo>
                    <a:pt x="615" y="164"/>
                  </a:lnTo>
                  <a:lnTo>
                    <a:pt x="615" y="169"/>
                  </a:lnTo>
                  <a:lnTo>
                    <a:pt x="615" y="174"/>
                  </a:lnTo>
                  <a:lnTo>
                    <a:pt x="615" y="181"/>
                  </a:lnTo>
                  <a:lnTo>
                    <a:pt x="618" y="186"/>
                  </a:lnTo>
                  <a:lnTo>
                    <a:pt x="622" y="191"/>
                  </a:lnTo>
                  <a:lnTo>
                    <a:pt x="625" y="193"/>
                  </a:lnTo>
                  <a:lnTo>
                    <a:pt x="630" y="198"/>
                  </a:lnTo>
                  <a:lnTo>
                    <a:pt x="637" y="201"/>
                  </a:lnTo>
                  <a:lnTo>
                    <a:pt x="642" y="203"/>
                  </a:lnTo>
                  <a:lnTo>
                    <a:pt x="659" y="203"/>
                  </a:lnTo>
                  <a:lnTo>
                    <a:pt x="661" y="203"/>
                  </a:lnTo>
                  <a:lnTo>
                    <a:pt x="666" y="203"/>
                  </a:lnTo>
                  <a:lnTo>
                    <a:pt x="676" y="203"/>
                  </a:lnTo>
                  <a:lnTo>
                    <a:pt x="661" y="196"/>
                  </a:lnTo>
                  <a:lnTo>
                    <a:pt x="669" y="203"/>
                  </a:lnTo>
                  <a:lnTo>
                    <a:pt x="676" y="147"/>
                  </a:lnTo>
                  <a:lnTo>
                    <a:pt x="676" y="149"/>
                  </a:lnTo>
                  <a:lnTo>
                    <a:pt x="610" y="152"/>
                  </a:lnTo>
                  <a:lnTo>
                    <a:pt x="544" y="157"/>
                  </a:lnTo>
                  <a:lnTo>
                    <a:pt x="481" y="164"/>
                  </a:lnTo>
                  <a:lnTo>
                    <a:pt x="417" y="174"/>
                  </a:lnTo>
                  <a:lnTo>
                    <a:pt x="352" y="186"/>
                  </a:lnTo>
                  <a:lnTo>
                    <a:pt x="288" y="198"/>
                  </a:lnTo>
                  <a:lnTo>
                    <a:pt x="222" y="213"/>
                  </a:lnTo>
                  <a:lnTo>
                    <a:pt x="159" y="225"/>
                  </a:lnTo>
                  <a:lnTo>
                    <a:pt x="142" y="230"/>
                  </a:lnTo>
                  <a:lnTo>
                    <a:pt x="137" y="232"/>
                  </a:lnTo>
                  <a:lnTo>
                    <a:pt x="134" y="235"/>
                  </a:lnTo>
                  <a:lnTo>
                    <a:pt x="130" y="235"/>
                  </a:lnTo>
                  <a:lnTo>
                    <a:pt x="127" y="240"/>
                  </a:lnTo>
                  <a:lnTo>
                    <a:pt x="122" y="245"/>
                  </a:lnTo>
                  <a:lnTo>
                    <a:pt x="120" y="249"/>
                  </a:lnTo>
                  <a:lnTo>
                    <a:pt x="120" y="257"/>
                  </a:lnTo>
                  <a:lnTo>
                    <a:pt x="120" y="262"/>
                  </a:lnTo>
                  <a:lnTo>
                    <a:pt x="122" y="267"/>
                  </a:lnTo>
                  <a:lnTo>
                    <a:pt x="125" y="274"/>
                  </a:lnTo>
                  <a:lnTo>
                    <a:pt x="127" y="279"/>
                  </a:lnTo>
                  <a:lnTo>
                    <a:pt x="134" y="281"/>
                  </a:lnTo>
                  <a:lnTo>
                    <a:pt x="142" y="288"/>
                  </a:lnTo>
                  <a:lnTo>
                    <a:pt x="132" y="276"/>
                  </a:lnTo>
                  <a:lnTo>
                    <a:pt x="134" y="286"/>
                  </a:lnTo>
                  <a:lnTo>
                    <a:pt x="132" y="276"/>
                  </a:lnTo>
                  <a:lnTo>
                    <a:pt x="132" y="281"/>
                  </a:lnTo>
                  <a:lnTo>
                    <a:pt x="132" y="288"/>
                  </a:lnTo>
                  <a:lnTo>
                    <a:pt x="134" y="293"/>
                  </a:lnTo>
                  <a:lnTo>
                    <a:pt x="137" y="298"/>
                  </a:lnTo>
                  <a:lnTo>
                    <a:pt x="142" y="303"/>
                  </a:lnTo>
                  <a:lnTo>
                    <a:pt x="154" y="315"/>
                  </a:lnTo>
                  <a:lnTo>
                    <a:pt x="159" y="330"/>
                  </a:lnTo>
                  <a:lnTo>
                    <a:pt x="164" y="347"/>
                  </a:lnTo>
                  <a:lnTo>
                    <a:pt x="164" y="362"/>
                  </a:lnTo>
                  <a:lnTo>
                    <a:pt x="164" y="381"/>
                  </a:lnTo>
                  <a:lnTo>
                    <a:pt x="164" y="398"/>
                  </a:lnTo>
                  <a:lnTo>
                    <a:pt x="161" y="415"/>
                  </a:lnTo>
                  <a:lnTo>
                    <a:pt x="161" y="433"/>
                  </a:lnTo>
                  <a:lnTo>
                    <a:pt x="164" y="450"/>
                  </a:lnTo>
                  <a:lnTo>
                    <a:pt x="166" y="459"/>
                  </a:lnTo>
                  <a:lnTo>
                    <a:pt x="166" y="472"/>
                  </a:lnTo>
                  <a:lnTo>
                    <a:pt x="166" y="484"/>
                  </a:lnTo>
                  <a:lnTo>
                    <a:pt x="169" y="494"/>
                  </a:lnTo>
                  <a:lnTo>
                    <a:pt x="166" y="503"/>
                  </a:lnTo>
                  <a:lnTo>
                    <a:pt x="166" y="516"/>
                  </a:lnTo>
                  <a:lnTo>
                    <a:pt x="166" y="528"/>
                  </a:lnTo>
                  <a:lnTo>
                    <a:pt x="166" y="540"/>
                  </a:lnTo>
                  <a:lnTo>
                    <a:pt x="166" y="545"/>
                  </a:lnTo>
                  <a:lnTo>
                    <a:pt x="169" y="547"/>
                  </a:lnTo>
                  <a:lnTo>
                    <a:pt x="169" y="552"/>
                  </a:lnTo>
                  <a:lnTo>
                    <a:pt x="173" y="557"/>
                  </a:lnTo>
                  <a:lnTo>
                    <a:pt x="173" y="559"/>
                  </a:lnTo>
                  <a:lnTo>
                    <a:pt x="178" y="564"/>
                  </a:lnTo>
                  <a:lnTo>
                    <a:pt x="181" y="569"/>
                  </a:lnTo>
                  <a:lnTo>
                    <a:pt x="183" y="572"/>
                  </a:lnTo>
                  <a:lnTo>
                    <a:pt x="181" y="594"/>
                  </a:lnTo>
                  <a:lnTo>
                    <a:pt x="181" y="596"/>
                  </a:lnTo>
                  <a:lnTo>
                    <a:pt x="183" y="599"/>
                  </a:lnTo>
                  <a:lnTo>
                    <a:pt x="186" y="603"/>
                  </a:lnTo>
                  <a:lnTo>
                    <a:pt x="191" y="606"/>
                  </a:lnTo>
                  <a:lnTo>
                    <a:pt x="193" y="608"/>
                  </a:lnTo>
                  <a:lnTo>
                    <a:pt x="200" y="611"/>
                  </a:lnTo>
                  <a:lnTo>
                    <a:pt x="205" y="613"/>
                  </a:lnTo>
                  <a:lnTo>
                    <a:pt x="210" y="613"/>
                  </a:lnTo>
                  <a:lnTo>
                    <a:pt x="215" y="611"/>
                  </a:lnTo>
                  <a:lnTo>
                    <a:pt x="222" y="611"/>
                  </a:lnTo>
                  <a:lnTo>
                    <a:pt x="227" y="608"/>
                  </a:lnTo>
                  <a:lnTo>
                    <a:pt x="232" y="606"/>
                  </a:lnTo>
                  <a:lnTo>
                    <a:pt x="237" y="599"/>
                  </a:lnTo>
                  <a:lnTo>
                    <a:pt x="242" y="594"/>
                  </a:lnTo>
                  <a:lnTo>
                    <a:pt x="244" y="589"/>
                  </a:lnTo>
                  <a:lnTo>
                    <a:pt x="247" y="584"/>
                  </a:lnTo>
                  <a:lnTo>
                    <a:pt x="247" y="577"/>
                  </a:lnTo>
                  <a:lnTo>
                    <a:pt x="244" y="557"/>
                  </a:lnTo>
                  <a:lnTo>
                    <a:pt x="244" y="555"/>
                  </a:lnTo>
                  <a:lnTo>
                    <a:pt x="242" y="550"/>
                  </a:lnTo>
                  <a:lnTo>
                    <a:pt x="239" y="528"/>
                  </a:lnTo>
                  <a:lnTo>
                    <a:pt x="239" y="520"/>
                  </a:lnTo>
                  <a:lnTo>
                    <a:pt x="237" y="516"/>
                  </a:lnTo>
                  <a:lnTo>
                    <a:pt x="232" y="513"/>
                  </a:lnTo>
                  <a:lnTo>
                    <a:pt x="230" y="508"/>
                  </a:lnTo>
                  <a:lnTo>
                    <a:pt x="225" y="506"/>
                  </a:lnTo>
                  <a:lnTo>
                    <a:pt x="220" y="503"/>
                  </a:lnTo>
                  <a:lnTo>
                    <a:pt x="215" y="503"/>
                  </a:lnTo>
                  <a:lnTo>
                    <a:pt x="210" y="503"/>
                  </a:lnTo>
                  <a:lnTo>
                    <a:pt x="203" y="503"/>
                  </a:lnTo>
                  <a:lnTo>
                    <a:pt x="198" y="503"/>
                  </a:lnTo>
                  <a:lnTo>
                    <a:pt x="191" y="506"/>
                  </a:lnTo>
                  <a:lnTo>
                    <a:pt x="188" y="511"/>
                  </a:lnTo>
                  <a:lnTo>
                    <a:pt x="183" y="513"/>
                  </a:lnTo>
                  <a:lnTo>
                    <a:pt x="181" y="520"/>
                  </a:lnTo>
                  <a:lnTo>
                    <a:pt x="178" y="525"/>
                  </a:lnTo>
                  <a:lnTo>
                    <a:pt x="178" y="533"/>
                  </a:lnTo>
                  <a:lnTo>
                    <a:pt x="178" y="545"/>
                  </a:lnTo>
                  <a:lnTo>
                    <a:pt x="178" y="569"/>
                  </a:lnTo>
                  <a:lnTo>
                    <a:pt x="181" y="596"/>
                  </a:lnTo>
                  <a:lnTo>
                    <a:pt x="181" y="621"/>
                  </a:lnTo>
                  <a:lnTo>
                    <a:pt x="183" y="647"/>
                  </a:lnTo>
                  <a:lnTo>
                    <a:pt x="183" y="672"/>
                  </a:lnTo>
                  <a:lnTo>
                    <a:pt x="188" y="699"/>
                  </a:lnTo>
                  <a:lnTo>
                    <a:pt x="193" y="723"/>
                  </a:lnTo>
                  <a:lnTo>
                    <a:pt x="200" y="750"/>
                  </a:lnTo>
                  <a:lnTo>
                    <a:pt x="195" y="787"/>
                  </a:lnTo>
                  <a:lnTo>
                    <a:pt x="193" y="823"/>
                  </a:lnTo>
                  <a:lnTo>
                    <a:pt x="193" y="862"/>
                  </a:lnTo>
                  <a:lnTo>
                    <a:pt x="193" y="899"/>
                  </a:lnTo>
                  <a:lnTo>
                    <a:pt x="193" y="938"/>
                  </a:lnTo>
                  <a:lnTo>
                    <a:pt x="195" y="977"/>
                  </a:lnTo>
                  <a:lnTo>
                    <a:pt x="198" y="1014"/>
                  </a:lnTo>
                  <a:lnTo>
                    <a:pt x="203" y="1053"/>
                  </a:lnTo>
                  <a:lnTo>
                    <a:pt x="203" y="1060"/>
                  </a:lnTo>
                  <a:lnTo>
                    <a:pt x="205" y="1070"/>
                  </a:lnTo>
                  <a:lnTo>
                    <a:pt x="205" y="1077"/>
                  </a:lnTo>
                  <a:lnTo>
                    <a:pt x="210" y="1084"/>
                  </a:lnTo>
                  <a:lnTo>
                    <a:pt x="210" y="1094"/>
                  </a:lnTo>
                  <a:lnTo>
                    <a:pt x="212" y="1102"/>
                  </a:lnTo>
                  <a:lnTo>
                    <a:pt x="212" y="1111"/>
                  </a:lnTo>
                  <a:lnTo>
                    <a:pt x="212" y="1121"/>
                  </a:lnTo>
                  <a:lnTo>
                    <a:pt x="212" y="1136"/>
                  </a:lnTo>
                  <a:lnTo>
                    <a:pt x="220" y="1116"/>
                  </a:lnTo>
                  <a:lnTo>
                    <a:pt x="222" y="1116"/>
                  </a:lnTo>
                  <a:lnTo>
                    <a:pt x="200" y="1128"/>
                  </a:lnTo>
                  <a:lnTo>
                    <a:pt x="183" y="1143"/>
                  </a:lnTo>
                  <a:lnTo>
                    <a:pt x="166" y="1158"/>
                  </a:lnTo>
                  <a:lnTo>
                    <a:pt x="151" y="1175"/>
                  </a:lnTo>
                  <a:lnTo>
                    <a:pt x="137" y="1194"/>
                  </a:lnTo>
                  <a:lnTo>
                    <a:pt x="122" y="1214"/>
                  </a:lnTo>
                  <a:lnTo>
                    <a:pt x="108" y="1231"/>
                  </a:lnTo>
                  <a:lnTo>
                    <a:pt x="90" y="1248"/>
                  </a:lnTo>
                  <a:lnTo>
                    <a:pt x="88" y="1250"/>
                  </a:lnTo>
                  <a:lnTo>
                    <a:pt x="86" y="1255"/>
                  </a:lnTo>
                  <a:lnTo>
                    <a:pt x="83" y="1258"/>
                  </a:lnTo>
                  <a:lnTo>
                    <a:pt x="83" y="1263"/>
                  </a:lnTo>
                  <a:lnTo>
                    <a:pt x="81" y="1268"/>
                  </a:lnTo>
                  <a:lnTo>
                    <a:pt x="81" y="1272"/>
                  </a:lnTo>
                  <a:lnTo>
                    <a:pt x="78" y="1277"/>
                  </a:lnTo>
                  <a:lnTo>
                    <a:pt x="78" y="1282"/>
                  </a:lnTo>
                  <a:lnTo>
                    <a:pt x="78" y="1294"/>
                  </a:lnTo>
                  <a:lnTo>
                    <a:pt x="139" y="1290"/>
                  </a:lnTo>
                  <a:lnTo>
                    <a:pt x="137" y="1290"/>
                  </a:lnTo>
                  <a:lnTo>
                    <a:pt x="137" y="1280"/>
                  </a:lnTo>
                  <a:lnTo>
                    <a:pt x="139" y="1270"/>
                  </a:lnTo>
                  <a:lnTo>
                    <a:pt x="139" y="1260"/>
                  </a:lnTo>
                  <a:lnTo>
                    <a:pt x="142" y="1250"/>
                  </a:lnTo>
                  <a:lnTo>
                    <a:pt x="142" y="1241"/>
                  </a:lnTo>
                  <a:lnTo>
                    <a:pt x="142" y="1231"/>
                  </a:lnTo>
                  <a:lnTo>
                    <a:pt x="142" y="1224"/>
                  </a:lnTo>
                  <a:lnTo>
                    <a:pt x="142" y="1214"/>
                  </a:lnTo>
                  <a:lnTo>
                    <a:pt x="137" y="1185"/>
                  </a:lnTo>
                  <a:lnTo>
                    <a:pt x="137" y="1158"/>
                  </a:lnTo>
                  <a:lnTo>
                    <a:pt x="137" y="1131"/>
                  </a:lnTo>
                  <a:lnTo>
                    <a:pt x="137" y="1104"/>
                  </a:lnTo>
                  <a:lnTo>
                    <a:pt x="137" y="1077"/>
                  </a:lnTo>
                  <a:lnTo>
                    <a:pt x="137" y="1050"/>
                  </a:lnTo>
                  <a:lnTo>
                    <a:pt x="134" y="1021"/>
                  </a:lnTo>
                  <a:lnTo>
                    <a:pt x="134" y="997"/>
                  </a:lnTo>
                  <a:lnTo>
                    <a:pt x="132" y="972"/>
                  </a:lnTo>
                  <a:lnTo>
                    <a:pt x="132" y="948"/>
                  </a:lnTo>
                  <a:lnTo>
                    <a:pt x="132" y="926"/>
                  </a:lnTo>
                  <a:lnTo>
                    <a:pt x="134" y="901"/>
                  </a:lnTo>
                  <a:lnTo>
                    <a:pt x="134" y="877"/>
                  </a:lnTo>
                  <a:lnTo>
                    <a:pt x="134" y="855"/>
                  </a:lnTo>
                  <a:lnTo>
                    <a:pt x="132" y="831"/>
                  </a:lnTo>
                  <a:lnTo>
                    <a:pt x="132" y="806"/>
                  </a:lnTo>
                  <a:lnTo>
                    <a:pt x="130" y="804"/>
                  </a:lnTo>
                  <a:lnTo>
                    <a:pt x="130" y="801"/>
                  </a:lnTo>
                  <a:lnTo>
                    <a:pt x="127" y="799"/>
                  </a:lnTo>
                  <a:lnTo>
                    <a:pt x="125" y="796"/>
                  </a:lnTo>
                  <a:lnTo>
                    <a:pt x="98" y="777"/>
                  </a:lnTo>
                  <a:lnTo>
                    <a:pt x="95" y="774"/>
                  </a:lnTo>
                  <a:lnTo>
                    <a:pt x="90" y="774"/>
                  </a:lnTo>
                  <a:lnTo>
                    <a:pt x="83" y="774"/>
                  </a:lnTo>
                  <a:lnTo>
                    <a:pt x="78" y="777"/>
                  </a:lnTo>
                  <a:lnTo>
                    <a:pt x="73" y="779"/>
                  </a:lnTo>
                  <a:lnTo>
                    <a:pt x="69" y="782"/>
                  </a:lnTo>
                  <a:lnTo>
                    <a:pt x="64" y="787"/>
                  </a:lnTo>
                  <a:lnTo>
                    <a:pt x="61" y="791"/>
                  </a:lnTo>
                  <a:lnTo>
                    <a:pt x="59" y="796"/>
                  </a:lnTo>
                  <a:lnTo>
                    <a:pt x="59" y="801"/>
                  </a:lnTo>
                  <a:lnTo>
                    <a:pt x="59" y="811"/>
                  </a:lnTo>
                  <a:lnTo>
                    <a:pt x="120" y="813"/>
                  </a:lnTo>
                  <a:lnTo>
                    <a:pt x="120" y="799"/>
                  </a:lnTo>
                  <a:lnTo>
                    <a:pt x="120" y="791"/>
                  </a:lnTo>
                  <a:lnTo>
                    <a:pt x="120" y="787"/>
                  </a:lnTo>
                  <a:lnTo>
                    <a:pt x="120" y="779"/>
                  </a:lnTo>
                  <a:lnTo>
                    <a:pt x="120" y="772"/>
                  </a:lnTo>
                  <a:lnTo>
                    <a:pt x="117" y="765"/>
                  </a:lnTo>
                  <a:lnTo>
                    <a:pt x="117" y="760"/>
                  </a:lnTo>
                  <a:lnTo>
                    <a:pt x="115" y="752"/>
                  </a:lnTo>
                  <a:lnTo>
                    <a:pt x="115" y="747"/>
                  </a:lnTo>
                  <a:lnTo>
                    <a:pt x="110" y="738"/>
                  </a:lnTo>
                  <a:lnTo>
                    <a:pt x="108" y="730"/>
                  </a:lnTo>
                  <a:lnTo>
                    <a:pt x="105" y="721"/>
                  </a:lnTo>
                  <a:lnTo>
                    <a:pt x="103" y="713"/>
                  </a:lnTo>
                  <a:lnTo>
                    <a:pt x="100" y="704"/>
                  </a:lnTo>
                  <a:lnTo>
                    <a:pt x="98" y="694"/>
                  </a:lnTo>
                  <a:lnTo>
                    <a:pt x="95" y="686"/>
                  </a:lnTo>
                  <a:lnTo>
                    <a:pt x="93" y="677"/>
                  </a:lnTo>
                  <a:lnTo>
                    <a:pt x="90" y="672"/>
                  </a:lnTo>
                  <a:lnTo>
                    <a:pt x="88" y="667"/>
                  </a:lnTo>
                  <a:lnTo>
                    <a:pt x="83" y="662"/>
                  </a:lnTo>
                  <a:lnTo>
                    <a:pt x="83" y="657"/>
                  </a:lnTo>
                  <a:lnTo>
                    <a:pt x="81" y="640"/>
                  </a:lnTo>
                  <a:lnTo>
                    <a:pt x="81" y="623"/>
                  </a:lnTo>
                  <a:lnTo>
                    <a:pt x="78" y="606"/>
                  </a:lnTo>
                  <a:lnTo>
                    <a:pt x="78" y="589"/>
                  </a:lnTo>
                  <a:lnTo>
                    <a:pt x="78" y="572"/>
                  </a:lnTo>
                  <a:lnTo>
                    <a:pt x="78" y="555"/>
                  </a:lnTo>
                  <a:lnTo>
                    <a:pt x="81" y="538"/>
                  </a:lnTo>
                  <a:lnTo>
                    <a:pt x="86" y="520"/>
                  </a:lnTo>
                  <a:lnTo>
                    <a:pt x="86" y="503"/>
                  </a:lnTo>
                  <a:lnTo>
                    <a:pt x="86" y="501"/>
                  </a:lnTo>
                  <a:lnTo>
                    <a:pt x="86" y="498"/>
                  </a:lnTo>
                  <a:lnTo>
                    <a:pt x="86" y="496"/>
                  </a:lnTo>
                  <a:lnTo>
                    <a:pt x="83" y="491"/>
                  </a:lnTo>
                  <a:lnTo>
                    <a:pt x="81" y="486"/>
                  </a:lnTo>
                  <a:lnTo>
                    <a:pt x="76" y="481"/>
                  </a:lnTo>
                  <a:lnTo>
                    <a:pt x="73" y="476"/>
                  </a:lnTo>
                  <a:lnTo>
                    <a:pt x="69" y="474"/>
                  </a:lnTo>
                  <a:lnTo>
                    <a:pt x="64" y="474"/>
                  </a:lnTo>
                  <a:lnTo>
                    <a:pt x="56" y="472"/>
                  </a:lnTo>
                  <a:lnTo>
                    <a:pt x="51" y="472"/>
                  </a:lnTo>
                  <a:lnTo>
                    <a:pt x="47" y="474"/>
                  </a:lnTo>
                  <a:lnTo>
                    <a:pt x="37" y="479"/>
                  </a:lnTo>
                  <a:lnTo>
                    <a:pt x="32" y="481"/>
                  </a:lnTo>
                  <a:lnTo>
                    <a:pt x="27" y="484"/>
                  </a:lnTo>
                  <a:lnTo>
                    <a:pt x="22" y="486"/>
                  </a:lnTo>
                  <a:lnTo>
                    <a:pt x="20" y="491"/>
                  </a:lnTo>
                  <a:lnTo>
                    <a:pt x="15" y="496"/>
                  </a:lnTo>
                  <a:lnTo>
                    <a:pt x="12" y="501"/>
                  </a:lnTo>
                  <a:lnTo>
                    <a:pt x="12" y="506"/>
                  </a:lnTo>
                  <a:lnTo>
                    <a:pt x="12" y="511"/>
                  </a:lnTo>
                  <a:lnTo>
                    <a:pt x="12" y="516"/>
                  </a:lnTo>
                  <a:lnTo>
                    <a:pt x="12" y="520"/>
                  </a:lnTo>
                  <a:lnTo>
                    <a:pt x="15" y="525"/>
                  </a:lnTo>
                  <a:lnTo>
                    <a:pt x="17" y="530"/>
                  </a:lnTo>
                  <a:lnTo>
                    <a:pt x="20" y="535"/>
                  </a:lnTo>
                  <a:lnTo>
                    <a:pt x="25" y="538"/>
                  </a:lnTo>
                  <a:lnTo>
                    <a:pt x="29" y="542"/>
                  </a:lnTo>
                  <a:lnTo>
                    <a:pt x="34" y="542"/>
                  </a:lnTo>
                  <a:lnTo>
                    <a:pt x="42" y="545"/>
                  </a:lnTo>
                  <a:lnTo>
                    <a:pt x="47" y="542"/>
                  </a:lnTo>
                  <a:lnTo>
                    <a:pt x="51" y="542"/>
                  </a:lnTo>
                  <a:lnTo>
                    <a:pt x="56" y="540"/>
                  </a:lnTo>
                  <a:lnTo>
                    <a:pt x="64" y="538"/>
                  </a:lnTo>
                  <a:lnTo>
                    <a:pt x="76" y="523"/>
                  </a:lnTo>
                  <a:lnTo>
                    <a:pt x="93" y="496"/>
                  </a:lnTo>
                  <a:lnTo>
                    <a:pt x="108" y="472"/>
                  </a:lnTo>
                  <a:lnTo>
                    <a:pt x="117" y="442"/>
                  </a:lnTo>
                  <a:lnTo>
                    <a:pt x="125" y="415"/>
                  </a:lnTo>
                  <a:lnTo>
                    <a:pt x="127" y="386"/>
                  </a:lnTo>
                  <a:lnTo>
                    <a:pt x="130" y="357"/>
                  </a:lnTo>
                  <a:lnTo>
                    <a:pt x="130" y="328"/>
                  </a:lnTo>
                  <a:lnTo>
                    <a:pt x="132" y="298"/>
                  </a:lnTo>
                  <a:lnTo>
                    <a:pt x="144" y="276"/>
                  </a:lnTo>
                  <a:lnTo>
                    <a:pt x="142" y="286"/>
                  </a:lnTo>
                  <a:lnTo>
                    <a:pt x="144" y="279"/>
                  </a:lnTo>
                  <a:lnTo>
                    <a:pt x="88" y="279"/>
                  </a:lnTo>
                  <a:lnTo>
                    <a:pt x="90" y="288"/>
                  </a:lnTo>
                  <a:lnTo>
                    <a:pt x="98" y="320"/>
                  </a:lnTo>
                  <a:lnTo>
                    <a:pt x="108" y="352"/>
                  </a:lnTo>
                  <a:lnTo>
                    <a:pt x="115" y="384"/>
                  </a:lnTo>
                  <a:lnTo>
                    <a:pt x="122" y="415"/>
                  </a:lnTo>
                  <a:lnTo>
                    <a:pt x="130" y="447"/>
                  </a:lnTo>
                  <a:lnTo>
                    <a:pt x="134" y="479"/>
                  </a:lnTo>
                  <a:lnTo>
                    <a:pt x="139" y="513"/>
                  </a:lnTo>
                  <a:lnTo>
                    <a:pt x="144" y="545"/>
                  </a:lnTo>
                  <a:lnTo>
                    <a:pt x="147" y="579"/>
                  </a:lnTo>
                  <a:lnTo>
                    <a:pt x="147" y="613"/>
                  </a:lnTo>
                  <a:lnTo>
                    <a:pt x="147" y="647"/>
                  </a:lnTo>
                  <a:lnTo>
                    <a:pt x="147" y="682"/>
                  </a:lnTo>
                  <a:lnTo>
                    <a:pt x="147" y="716"/>
                  </a:lnTo>
                  <a:lnTo>
                    <a:pt x="147" y="750"/>
                  </a:lnTo>
                  <a:lnTo>
                    <a:pt x="147" y="784"/>
                  </a:lnTo>
                  <a:lnTo>
                    <a:pt x="149" y="821"/>
                  </a:lnTo>
                  <a:lnTo>
                    <a:pt x="151" y="852"/>
                  </a:lnTo>
                  <a:lnTo>
                    <a:pt x="156" y="884"/>
                  </a:lnTo>
                  <a:lnTo>
                    <a:pt x="161" y="916"/>
                  </a:lnTo>
                  <a:lnTo>
                    <a:pt x="166" y="948"/>
                  </a:lnTo>
                  <a:lnTo>
                    <a:pt x="171" y="979"/>
                  </a:lnTo>
                  <a:lnTo>
                    <a:pt x="176" y="1014"/>
                  </a:lnTo>
                  <a:lnTo>
                    <a:pt x="178" y="1048"/>
                  </a:lnTo>
                  <a:lnTo>
                    <a:pt x="178" y="1080"/>
                  </a:lnTo>
                  <a:lnTo>
                    <a:pt x="178" y="1089"/>
                  </a:lnTo>
                  <a:lnTo>
                    <a:pt x="176" y="1097"/>
                  </a:lnTo>
                  <a:lnTo>
                    <a:pt x="173" y="1104"/>
                  </a:lnTo>
                  <a:lnTo>
                    <a:pt x="171" y="1114"/>
                  </a:lnTo>
                  <a:lnTo>
                    <a:pt x="166" y="1121"/>
                  </a:lnTo>
                  <a:lnTo>
                    <a:pt x="161" y="1126"/>
                  </a:lnTo>
                  <a:lnTo>
                    <a:pt x="154" y="1133"/>
                  </a:lnTo>
                  <a:lnTo>
                    <a:pt x="147" y="1141"/>
                  </a:lnTo>
                  <a:lnTo>
                    <a:pt x="134" y="1155"/>
                  </a:lnTo>
                  <a:lnTo>
                    <a:pt x="183" y="1175"/>
                  </a:lnTo>
                  <a:lnTo>
                    <a:pt x="181" y="1177"/>
                  </a:lnTo>
                  <a:lnTo>
                    <a:pt x="198" y="1124"/>
                  </a:lnTo>
                  <a:lnTo>
                    <a:pt x="210" y="1070"/>
                  </a:lnTo>
                  <a:lnTo>
                    <a:pt x="212" y="1014"/>
                  </a:lnTo>
                  <a:lnTo>
                    <a:pt x="215" y="957"/>
                  </a:lnTo>
                  <a:lnTo>
                    <a:pt x="212" y="899"/>
                  </a:lnTo>
                  <a:lnTo>
                    <a:pt x="210" y="843"/>
                  </a:lnTo>
                  <a:lnTo>
                    <a:pt x="210" y="787"/>
                  </a:lnTo>
                  <a:lnTo>
                    <a:pt x="212" y="730"/>
                  </a:lnTo>
                  <a:lnTo>
                    <a:pt x="205" y="691"/>
                  </a:lnTo>
                  <a:lnTo>
                    <a:pt x="203" y="652"/>
                  </a:lnTo>
                  <a:lnTo>
                    <a:pt x="198" y="611"/>
                  </a:lnTo>
                  <a:lnTo>
                    <a:pt x="193" y="572"/>
                  </a:lnTo>
                  <a:lnTo>
                    <a:pt x="188" y="533"/>
                  </a:lnTo>
                  <a:lnTo>
                    <a:pt x="181" y="494"/>
                  </a:lnTo>
                  <a:lnTo>
                    <a:pt x="173" y="452"/>
                  </a:lnTo>
                  <a:lnTo>
                    <a:pt x="166" y="413"/>
                  </a:lnTo>
                  <a:lnTo>
                    <a:pt x="166" y="393"/>
                  </a:lnTo>
                  <a:lnTo>
                    <a:pt x="164" y="389"/>
                  </a:lnTo>
                  <a:lnTo>
                    <a:pt x="164" y="384"/>
                  </a:lnTo>
                  <a:lnTo>
                    <a:pt x="161" y="379"/>
                  </a:lnTo>
                  <a:lnTo>
                    <a:pt x="159" y="374"/>
                  </a:lnTo>
                  <a:lnTo>
                    <a:pt x="154" y="371"/>
                  </a:lnTo>
                  <a:lnTo>
                    <a:pt x="149" y="369"/>
                  </a:lnTo>
                  <a:lnTo>
                    <a:pt x="147" y="367"/>
                  </a:lnTo>
                  <a:lnTo>
                    <a:pt x="142" y="367"/>
                  </a:lnTo>
                  <a:lnTo>
                    <a:pt x="134" y="367"/>
                  </a:lnTo>
                  <a:lnTo>
                    <a:pt x="130" y="367"/>
                  </a:lnTo>
                  <a:lnTo>
                    <a:pt x="125" y="367"/>
                  </a:lnTo>
                  <a:lnTo>
                    <a:pt x="120" y="371"/>
                  </a:lnTo>
                  <a:lnTo>
                    <a:pt x="115" y="374"/>
                  </a:lnTo>
                  <a:lnTo>
                    <a:pt x="110" y="379"/>
                  </a:lnTo>
                  <a:lnTo>
                    <a:pt x="108" y="384"/>
                  </a:lnTo>
                  <a:lnTo>
                    <a:pt x="105" y="389"/>
                  </a:lnTo>
                  <a:lnTo>
                    <a:pt x="105" y="403"/>
                  </a:lnTo>
                  <a:lnTo>
                    <a:pt x="95" y="435"/>
                  </a:lnTo>
                  <a:lnTo>
                    <a:pt x="90" y="467"/>
                  </a:lnTo>
                  <a:lnTo>
                    <a:pt x="86" y="498"/>
                  </a:lnTo>
                  <a:lnTo>
                    <a:pt x="83" y="530"/>
                  </a:lnTo>
                  <a:lnTo>
                    <a:pt x="81" y="564"/>
                  </a:lnTo>
                  <a:lnTo>
                    <a:pt x="78" y="596"/>
                  </a:lnTo>
                  <a:lnTo>
                    <a:pt x="78" y="628"/>
                  </a:lnTo>
                  <a:lnTo>
                    <a:pt x="78" y="660"/>
                  </a:lnTo>
                  <a:lnTo>
                    <a:pt x="78" y="718"/>
                  </a:lnTo>
                  <a:lnTo>
                    <a:pt x="76" y="779"/>
                  </a:lnTo>
                  <a:lnTo>
                    <a:pt x="73" y="835"/>
                  </a:lnTo>
                  <a:lnTo>
                    <a:pt x="69" y="896"/>
                  </a:lnTo>
                  <a:lnTo>
                    <a:pt x="69" y="955"/>
                  </a:lnTo>
                  <a:lnTo>
                    <a:pt x="71" y="1011"/>
                  </a:lnTo>
                  <a:lnTo>
                    <a:pt x="78" y="1070"/>
                  </a:lnTo>
                  <a:lnTo>
                    <a:pt x="90" y="1126"/>
                  </a:lnTo>
                  <a:lnTo>
                    <a:pt x="100" y="1145"/>
                  </a:lnTo>
                  <a:lnTo>
                    <a:pt x="105" y="1148"/>
                  </a:lnTo>
                  <a:lnTo>
                    <a:pt x="108" y="1153"/>
                  </a:lnTo>
                  <a:lnTo>
                    <a:pt x="112" y="1155"/>
                  </a:lnTo>
                  <a:lnTo>
                    <a:pt x="117" y="1158"/>
                  </a:lnTo>
                  <a:lnTo>
                    <a:pt x="125" y="1158"/>
                  </a:lnTo>
                  <a:lnTo>
                    <a:pt x="130" y="1158"/>
                  </a:lnTo>
                  <a:lnTo>
                    <a:pt x="134" y="1158"/>
                  </a:lnTo>
                  <a:lnTo>
                    <a:pt x="142" y="1155"/>
                  </a:lnTo>
                  <a:lnTo>
                    <a:pt x="161" y="1138"/>
                  </a:lnTo>
                  <a:lnTo>
                    <a:pt x="166" y="1131"/>
                  </a:lnTo>
                  <a:lnTo>
                    <a:pt x="171" y="1124"/>
                  </a:lnTo>
                  <a:lnTo>
                    <a:pt x="176" y="1116"/>
                  </a:lnTo>
                  <a:lnTo>
                    <a:pt x="181" y="1109"/>
                  </a:lnTo>
                  <a:lnTo>
                    <a:pt x="183" y="1099"/>
                  </a:lnTo>
                  <a:lnTo>
                    <a:pt x="186" y="1092"/>
                  </a:lnTo>
                  <a:lnTo>
                    <a:pt x="188" y="1082"/>
                  </a:lnTo>
                  <a:lnTo>
                    <a:pt x="191" y="1075"/>
                  </a:lnTo>
                  <a:lnTo>
                    <a:pt x="191" y="1031"/>
                  </a:lnTo>
                  <a:lnTo>
                    <a:pt x="193" y="987"/>
                  </a:lnTo>
                  <a:lnTo>
                    <a:pt x="193" y="940"/>
                  </a:lnTo>
                  <a:lnTo>
                    <a:pt x="193" y="899"/>
                  </a:lnTo>
                  <a:lnTo>
                    <a:pt x="193" y="855"/>
                  </a:lnTo>
                  <a:lnTo>
                    <a:pt x="198" y="811"/>
                  </a:lnTo>
                  <a:lnTo>
                    <a:pt x="203" y="769"/>
                  </a:lnTo>
                  <a:lnTo>
                    <a:pt x="212" y="726"/>
                  </a:lnTo>
                  <a:lnTo>
                    <a:pt x="215" y="726"/>
                  </a:lnTo>
                  <a:lnTo>
                    <a:pt x="217" y="728"/>
                  </a:lnTo>
                  <a:lnTo>
                    <a:pt x="220" y="723"/>
                  </a:lnTo>
                  <a:lnTo>
                    <a:pt x="220" y="718"/>
                  </a:lnTo>
                  <a:lnTo>
                    <a:pt x="220" y="711"/>
                  </a:lnTo>
                  <a:lnTo>
                    <a:pt x="220" y="706"/>
                  </a:lnTo>
                  <a:lnTo>
                    <a:pt x="217" y="699"/>
                  </a:lnTo>
                  <a:lnTo>
                    <a:pt x="212" y="694"/>
                  </a:lnTo>
                  <a:lnTo>
                    <a:pt x="210" y="689"/>
                  </a:lnTo>
                  <a:lnTo>
                    <a:pt x="205" y="686"/>
                  </a:lnTo>
                  <a:lnTo>
                    <a:pt x="198" y="684"/>
                  </a:lnTo>
                  <a:lnTo>
                    <a:pt x="193" y="682"/>
                  </a:lnTo>
                  <a:lnTo>
                    <a:pt x="188" y="682"/>
                  </a:lnTo>
                  <a:lnTo>
                    <a:pt x="181" y="684"/>
                  </a:lnTo>
                  <a:lnTo>
                    <a:pt x="176" y="686"/>
                  </a:lnTo>
                  <a:lnTo>
                    <a:pt x="171" y="689"/>
                  </a:lnTo>
                  <a:lnTo>
                    <a:pt x="166" y="694"/>
                  </a:lnTo>
                  <a:lnTo>
                    <a:pt x="164" y="699"/>
                  </a:lnTo>
                  <a:lnTo>
                    <a:pt x="147" y="745"/>
                  </a:lnTo>
                  <a:lnTo>
                    <a:pt x="137" y="794"/>
                  </a:lnTo>
                  <a:lnTo>
                    <a:pt x="132" y="840"/>
                  </a:lnTo>
                  <a:lnTo>
                    <a:pt x="132" y="889"/>
                  </a:lnTo>
                  <a:lnTo>
                    <a:pt x="132" y="938"/>
                  </a:lnTo>
                  <a:lnTo>
                    <a:pt x="134" y="987"/>
                  </a:lnTo>
                  <a:lnTo>
                    <a:pt x="132" y="1033"/>
                  </a:lnTo>
                  <a:lnTo>
                    <a:pt x="127" y="1082"/>
                  </a:lnTo>
                  <a:lnTo>
                    <a:pt x="110" y="1102"/>
                  </a:lnTo>
                  <a:lnTo>
                    <a:pt x="151" y="1109"/>
                  </a:lnTo>
                  <a:lnTo>
                    <a:pt x="144" y="1094"/>
                  </a:lnTo>
                  <a:lnTo>
                    <a:pt x="137" y="1040"/>
                  </a:lnTo>
                  <a:lnTo>
                    <a:pt x="132" y="987"/>
                  </a:lnTo>
                  <a:lnTo>
                    <a:pt x="130" y="933"/>
                  </a:lnTo>
                  <a:lnTo>
                    <a:pt x="132" y="879"/>
                  </a:lnTo>
                  <a:lnTo>
                    <a:pt x="134" y="826"/>
                  </a:lnTo>
                  <a:lnTo>
                    <a:pt x="137" y="772"/>
                  </a:lnTo>
                  <a:lnTo>
                    <a:pt x="139" y="718"/>
                  </a:lnTo>
                  <a:lnTo>
                    <a:pt x="139" y="662"/>
                  </a:lnTo>
                  <a:lnTo>
                    <a:pt x="139" y="633"/>
                  </a:lnTo>
                  <a:lnTo>
                    <a:pt x="139" y="603"/>
                  </a:lnTo>
                  <a:lnTo>
                    <a:pt x="139" y="572"/>
                  </a:lnTo>
                  <a:lnTo>
                    <a:pt x="142" y="542"/>
                  </a:lnTo>
                  <a:lnTo>
                    <a:pt x="144" y="513"/>
                  </a:lnTo>
                  <a:lnTo>
                    <a:pt x="149" y="481"/>
                  </a:lnTo>
                  <a:lnTo>
                    <a:pt x="154" y="452"/>
                  </a:lnTo>
                  <a:lnTo>
                    <a:pt x="161" y="423"/>
                  </a:lnTo>
                  <a:lnTo>
                    <a:pt x="166" y="401"/>
                  </a:lnTo>
                  <a:lnTo>
                    <a:pt x="105" y="398"/>
                  </a:lnTo>
                  <a:lnTo>
                    <a:pt x="105" y="413"/>
                  </a:lnTo>
                  <a:lnTo>
                    <a:pt x="115" y="452"/>
                  </a:lnTo>
                  <a:lnTo>
                    <a:pt x="120" y="494"/>
                  </a:lnTo>
                  <a:lnTo>
                    <a:pt x="125" y="533"/>
                  </a:lnTo>
                  <a:lnTo>
                    <a:pt x="130" y="572"/>
                  </a:lnTo>
                  <a:lnTo>
                    <a:pt x="134" y="611"/>
                  </a:lnTo>
                  <a:lnTo>
                    <a:pt x="139" y="652"/>
                  </a:lnTo>
                  <a:lnTo>
                    <a:pt x="147" y="691"/>
                  </a:lnTo>
                  <a:lnTo>
                    <a:pt x="151" y="730"/>
                  </a:lnTo>
                  <a:lnTo>
                    <a:pt x="149" y="782"/>
                  </a:lnTo>
                  <a:lnTo>
                    <a:pt x="151" y="833"/>
                  </a:lnTo>
                  <a:lnTo>
                    <a:pt x="151" y="887"/>
                  </a:lnTo>
                  <a:lnTo>
                    <a:pt x="156" y="938"/>
                  </a:lnTo>
                  <a:lnTo>
                    <a:pt x="154" y="989"/>
                  </a:lnTo>
                  <a:lnTo>
                    <a:pt x="151" y="1040"/>
                  </a:lnTo>
                  <a:lnTo>
                    <a:pt x="147" y="1089"/>
                  </a:lnTo>
                  <a:lnTo>
                    <a:pt x="134" y="1141"/>
                  </a:lnTo>
                  <a:lnTo>
                    <a:pt x="125" y="1175"/>
                  </a:lnTo>
                  <a:lnTo>
                    <a:pt x="125" y="1177"/>
                  </a:lnTo>
                  <a:lnTo>
                    <a:pt x="125" y="1182"/>
                  </a:lnTo>
                  <a:lnTo>
                    <a:pt x="125" y="1185"/>
                  </a:lnTo>
                  <a:lnTo>
                    <a:pt x="127" y="1189"/>
                  </a:lnTo>
                  <a:lnTo>
                    <a:pt x="130" y="1194"/>
                  </a:lnTo>
                  <a:lnTo>
                    <a:pt x="137" y="1202"/>
                  </a:lnTo>
                  <a:lnTo>
                    <a:pt x="142" y="1204"/>
                  </a:lnTo>
                  <a:lnTo>
                    <a:pt x="147" y="1207"/>
                  </a:lnTo>
                  <a:lnTo>
                    <a:pt x="151" y="1207"/>
                  </a:lnTo>
                  <a:lnTo>
                    <a:pt x="159" y="1207"/>
                  </a:lnTo>
                  <a:lnTo>
                    <a:pt x="164" y="1204"/>
                  </a:lnTo>
                  <a:lnTo>
                    <a:pt x="169" y="1202"/>
                  </a:lnTo>
                  <a:lnTo>
                    <a:pt x="173" y="1199"/>
                  </a:lnTo>
                  <a:lnTo>
                    <a:pt x="178" y="1194"/>
                  </a:lnTo>
                  <a:lnTo>
                    <a:pt x="191" y="1182"/>
                  </a:lnTo>
                  <a:lnTo>
                    <a:pt x="188" y="1182"/>
                  </a:lnTo>
                  <a:lnTo>
                    <a:pt x="193" y="1177"/>
                  </a:lnTo>
                  <a:lnTo>
                    <a:pt x="203" y="1170"/>
                  </a:lnTo>
                  <a:lnTo>
                    <a:pt x="208" y="1163"/>
                  </a:lnTo>
                  <a:lnTo>
                    <a:pt x="215" y="1155"/>
                  </a:lnTo>
                  <a:lnTo>
                    <a:pt x="220" y="1148"/>
                  </a:lnTo>
                  <a:lnTo>
                    <a:pt x="225" y="1141"/>
                  </a:lnTo>
                  <a:lnTo>
                    <a:pt x="230" y="1131"/>
                  </a:lnTo>
                  <a:lnTo>
                    <a:pt x="232" y="1124"/>
                  </a:lnTo>
                  <a:lnTo>
                    <a:pt x="239" y="1082"/>
                  </a:lnTo>
                  <a:lnTo>
                    <a:pt x="239" y="1043"/>
                  </a:lnTo>
                  <a:lnTo>
                    <a:pt x="237" y="1001"/>
                  </a:lnTo>
                  <a:lnTo>
                    <a:pt x="232" y="965"/>
                  </a:lnTo>
                  <a:lnTo>
                    <a:pt x="222" y="923"/>
                  </a:lnTo>
                  <a:lnTo>
                    <a:pt x="217" y="884"/>
                  </a:lnTo>
                  <a:lnTo>
                    <a:pt x="210" y="845"/>
                  </a:lnTo>
                  <a:lnTo>
                    <a:pt x="210" y="806"/>
                  </a:lnTo>
                  <a:lnTo>
                    <a:pt x="208" y="743"/>
                  </a:lnTo>
                  <a:lnTo>
                    <a:pt x="208" y="679"/>
                  </a:lnTo>
                  <a:lnTo>
                    <a:pt x="205" y="613"/>
                  </a:lnTo>
                  <a:lnTo>
                    <a:pt x="200" y="550"/>
                  </a:lnTo>
                  <a:lnTo>
                    <a:pt x="195" y="486"/>
                  </a:lnTo>
                  <a:lnTo>
                    <a:pt x="186" y="423"/>
                  </a:lnTo>
                  <a:lnTo>
                    <a:pt x="171" y="359"/>
                  </a:lnTo>
                  <a:lnTo>
                    <a:pt x="154" y="298"/>
                  </a:lnTo>
                  <a:lnTo>
                    <a:pt x="144" y="254"/>
                  </a:lnTo>
                  <a:lnTo>
                    <a:pt x="139" y="249"/>
                  </a:lnTo>
                  <a:lnTo>
                    <a:pt x="137" y="245"/>
                  </a:lnTo>
                  <a:lnTo>
                    <a:pt x="130" y="240"/>
                  </a:lnTo>
                  <a:lnTo>
                    <a:pt x="125" y="237"/>
                  </a:lnTo>
                  <a:lnTo>
                    <a:pt x="117" y="235"/>
                  </a:lnTo>
                  <a:lnTo>
                    <a:pt x="112" y="235"/>
                  </a:lnTo>
                  <a:lnTo>
                    <a:pt x="105" y="237"/>
                  </a:lnTo>
                  <a:lnTo>
                    <a:pt x="100" y="240"/>
                  </a:lnTo>
                  <a:lnTo>
                    <a:pt x="95" y="242"/>
                  </a:lnTo>
                  <a:lnTo>
                    <a:pt x="90" y="247"/>
                  </a:lnTo>
                  <a:lnTo>
                    <a:pt x="88" y="252"/>
                  </a:lnTo>
                  <a:lnTo>
                    <a:pt x="86" y="257"/>
                  </a:lnTo>
                  <a:lnTo>
                    <a:pt x="83" y="264"/>
                  </a:lnTo>
                  <a:lnTo>
                    <a:pt x="93" y="252"/>
                  </a:lnTo>
                  <a:lnTo>
                    <a:pt x="76" y="274"/>
                  </a:lnTo>
                  <a:lnTo>
                    <a:pt x="71" y="298"/>
                  </a:lnTo>
                  <a:lnTo>
                    <a:pt x="69" y="323"/>
                  </a:lnTo>
                  <a:lnTo>
                    <a:pt x="69" y="350"/>
                  </a:lnTo>
                  <a:lnTo>
                    <a:pt x="69" y="376"/>
                  </a:lnTo>
                  <a:lnTo>
                    <a:pt x="66" y="401"/>
                  </a:lnTo>
                  <a:lnTo>
                    <a:pt x="59" y="428"/>
                  </a:lnTo>
                  <a:lnTo>
                    <a:pt x="49" y="450"/>
                  </a:lnTo>
                  <a:lnTo>
                    <a:pt x="34" y="472"/>
                  </a:lnTo>
                  <a:lnTo>
                    <a:pt x="22" y="491"/>
                  </a:lnTo>
                  <a:lnTo>
                    <a:pt x="69" y="530"/>
                  </a:lnTo>
                  <a:lnTo>
                    <a:pt x="73" y="523"/>
                  </a:lnTo>
                  <a:lnTo>
                    <a:pt x="56" y="535"/>
                  </a:lnTo>
                  <a:lnTo>
                    <a:pt x="66" y="533"/>
                  </a:lnTo>
                  <a:lnTo>
                    <a:pt x="25" y="503"/>
                  </a:lnTo>
                  <a:lnTo>
                    <a:pt x="25" y="520"/>
                  </a:lnTo>
                  <a:lnTo>
                    <a:pt x="25" y="518"/>
                  </a:lnTo>
                  <a:lnTo>
                    <a:pt x="20" y="550"/>
                  </a:lnTo>
                  <a:lnTo>
                    <a:pt x="17" y="584"/>
                  </a:lnTo>
                  <a:lnTo>
                    <a:pt x="20" y="616"/>
                  </a:lnTo>
                  <a:lnTo>
                    <a:pt x="25" y="647"/>
                  </a:lnTo>
                  <a:lnTo>
                    <a:pt x="32" y="679"/>
                  </a:lnTo>
                  <a:lnTo>
                    <a:pt x="42" y="711"/>
                  </a:lnTo>
                  <a:lnTo>
                    <a:pt x="49" y="745"/>
                  </a:lnTo>
                  <a:lnTo>
                    <a:pt x="59" y="777"/>
                  </a:lnTo>
                  <a:lnTo>
                    <a:pt x="59" y="813"/>
                  </a:lnTo>
                  <a:lnTo>
                    <a:pt x="59" y="818"/>
                  </a:lnTo>
                  <a:lnTo>
                    <a:pt x="61" y="823"/>
                  </a:lnTo>
                  <a:lnTo>
                    <a:pt x="64" y="831"/>
                  </a:lnTo>
                  <a:lnTo>
                    <a:pt x="66" y="833"/>
                  </a:lnTo>
                  <a:lnTo>
                    <a:pt x="71" y="838"/>
                  </a:lnTo>
                  <a:lnTo>
                    <a:pt x="76" y="840"/>
                  </a:lnTo>
                  <a:lnTo>
                    <a:pt x="81" y="840"/>
                  </a:lnTo>
                  <a:lnTo>
                    <a:pt x="86" y="843"/>
                  </a:lnTo>
                  <a:lnTo>
                    <a:pt x="90" y="843"/>
                  </a:lnTo>
                  <a:lnTo>
                    <a:pt x="98" y="840"/>
                  </a:lnTo>
                  <a:lnTo>
                    <a:pt x="103" y="838"/>
                  </a:lnTo>
                  <a:lnTo>
                    <a:pt x="110" y="835"/>
                  </a:lnTo>
                  <a:lnTo>
                    <a:pt x="112" y="831"/>
                  </a:lnTo>
                  <a:lnTo>
                    <a:pt x="115" y="826"/>
                  </a:lnTo>
                  <a:lnTo>
                    <a:pt x="117" y="821"/>
                  </a:lnTo>
                  <a:lnTo>
                    <a:pt x="120" y="813"/>
                  </a:lnTo>
                  <a:lnTo>
                    <a:pt x="120" y="806"/>
                  </a:lnTo>
                  <a:lnTo>
                    <a:pt x="78" y="833"/>
                  </a:lnTo>
                  <a:lnTo>
                    <a:pt x="120" y="828"/>
                  </a:lnTo>
                  <a:lnTo>
                    <a:pt x="112" y="826"/>
                  </a:lnTo>
                  <a:lnTo>
                    <a:pt x="105" y="826"/>
                  </a:lnTo>
                  <a:lnTo>
                    <a:pt x="100" y="823"/>
                  </a:lnTo>
                  <a:lnTo>
                    <a:pt x="93" y="823"/>
                  </a:lnTo>
                  <a:lnTo>
                    <a:pt x="88" y="823"/>
                  </a:lnTo>
                  <a:lnTo>
                    <a:pt x="81" y="821"/>
                  </a:lnTo>
                  <a:lnTo>
                    <a:pt x="73" y="821"/>
                  </a:lnTo>
                  <a:lnTo>
                    <a:pt x="69" y="821"/>
                  </a:lnTo>
                  <a:lnTo>
                    <a:pt x="69" y="813"/>
                  </a:lnTo>
                  <a:lnTo>
                    <a:pt x="69" y="809"/>
                  </a:lnTo>
                  <a:lnTo>
                    <a:pt x="71" y="804"/>
                  </a:lnTo>
                  <a:lnTo>
                    <a:pt x="71" y="799"/>
                  </a:lnTo>
                  <a:lnTo>
                    <a:pt x="71" y="826"/>
                  </a:lnTo>
                  <a:lnTo>
                    <a:pt x="71" y="850"/>
                  </a:lnTo>
                  <a:lnTo>
                    <a:pt x="71" y="874"/>
                  </a:lnTo>
                  <a:lnTo>
                    <a:pt x="71" y="901"/>
                  </a:lnTo>
                  <a:lnTo>
                    <a:pt x="71" y="926"/>
                  </a:lnTo>
                  <a:lnTo>
                    <a:pt x="71" y="953"/>
                  </a:lnTo>
                  <a:lnTo>
                    <a:pt x="73" y="977"/>
                  </a:lnTo>
                  <a:lnTo>
                    <a:pt x="78" y="1004"/>
                  </a:lnTo>
                  <a:lnTo>
                    <a:pt x="73" y="1036"/>
                  </a:lnTo>
                  <a:lnTo>
                    <a:pt x="71" y="1067"/>
                  </a:lnTo>
                  <a:lnTo>
                    <a:pt x="71" y="1102"/>
                  </a:lnTo>
                  <a:lnTo>
                    <a:pt x="73" y="1133"/>
                  </a:lnTo>
                  <a:lnTo>
                    <a:pt x="76" y="1167"/>
                  </a:lnTo>
                  <a:lnTo>
                    <a:pt x="78" y="1199"/>
                  </a:lnTo>
                  <a:lnTo>
                    <a:pt x="78" y="1233"/>
                  </a:lnTo>
                  <a:lnTo>
                    <a:pt x="78" y="1265"/>
                  </a:lnTo>
                  <a:lnTo>
                    <a:pt x="78" y="1299"/>
                  </a:lnTo>
                  <a:lnTo>
                    <a:pt x="78" y="1302"/>
                  </a:lnTo>
                  <a:lnTo>
                    <a:pt x="83" y="1307"/>
                  </a:lnTo>
                  <a:lnTo>
                    <a:pt x="86" y="1312"/>
                  </a:lnTo>
                  <a:lnTo>
                    <a:pt x="88" y="1316"/>
                  </a:lnTo>
                  <a:lnTo>
                    <a:pt x="93" y="1319"/>
                  </a:lnTo>
                  <a:lnTo>
                    <a:pt x="98" y="1321"/>
                  </a:lnTo>
                  <a:lnTo>
                    <a:pt x="103" y="1324"/>
                  </a:lnTo>
                  <a:lnTo>
                    <a:pt x="108" y="1324"/>
                  </a:lnTo>
                  <a:lnTo>
                    <a:pt x="115" y="1324"/>
                  </a:lnTo>
                  <a:lnTo>
                    <a:pt x="120" y="1321"/>
                  </a:lnTo>
                  <a:lnTo>
                    <a:pt x="125" y="1319"/>
                  </a:lnTo>
                  <a:lnTo>
                    <a:pt x="130" y="1314"/>
                  </a:lnTo>
                  <a:lnTo>
                    <a:pt x="134" y="1309"/>
                  </a:lnTo>
                  <a:lnTo>
                    <a:pt x="137" y="1304"/>
                  </a:lnTo>
                  <a:lnTo>
                    <a:pt x="137" y="1299"/>
                  </a:lnTo>
                  <a:lnTo>
                    <a:pt x="139" y="1294"/>
                  </a:lnTo>
                  <a:lnTo>
                    <a:pt x="149" y="1270"/>
                  </a:lnTo>
                  <a:lnTo>
                    <a:pt x="149" y="1272"/>
                  </a:lnTo>
                  <a:lnTo>
                    <a:pt x="149" y="1275"/>
                  </a:lnTo>
                  <a:lnTo>
                    <a:pt x="159" y="1265"/>
                  </a:lnTo>
                  <a:lnTo>
                    <a:pt x="169" y="1255"/>
                  </a:lnTo>
                  <a:lnTo>
                    <a:pt x="176" y="1246"/>
                  </a:lnTo>
                  <a:lnTo>
                    <a:pt x="186" y="1236"/>
                  </a:lnTo>
                  <a:lnTo>
                    <a:pt x="195" y="1224"/>
                  </a:lnTo>
                  <a:lnTo>
                    <a:pt x="203" y="1214"/>
                  </a:lnTo>
                  <a:lnTo>
                    <a:pt x="212" y="1202"/>
                  </a:lnTo>
                  <a:lnTo>
                    <a:pt x="220" y="1192"/>
                  </a:lnTo>
                  <a:lnTo>
                    <a:pt x="222" y="1187"/>
                  </a:lnTo>
                  <a:lnTo>
                    <a:pt x="225" y="1185"/>
                  </a:lnTo>
                  <a:lnTo>
                    <a:pt x="230" y="1180"/>
                  </a:lnTo>
                  <a:lnTo>
                    <a:pt x="232" y="1177"/>
                  </a:lnTo>
                  <a:lnTo>
                    <a:pt x="237" y="1175"/>
                  </a:lnTo>
                  <a:lnTo>
                    <a:pt x="239" y="1175"/>
                  </a:lnTo>
                  <a:lnTo>
                    <a:pt x="244" y="1172"/>
                  </a:lnTo>
                  <a:lnTo>
                    <a:pt x="249" y="1170"/>
                  </a:lnTo>
                  <a:lnTo>
                    <a:pt x="266" y="1153"/>
                  </a:lnTo>
                  <a:lnTo>
                    <a:pt x="271" y="1148"/>
                  </a:lnTo>
                  <a:lnTo>
                    <a:pt x="271" y="1145"/>
                  </a:lnTo>
                  <a:lnTo>
                    <a:pt x="271" y="1141"/>
                  </a:lnTo>
                  <a:lnTo>
                    <a:pt x="274" y="1136"/>
                  </a:lnTo>
                  <a:lnTo>
                    <a:pt x="274" y="1121"/>
                  </a:lnTo>
                  <a:lnTo>
                    <a:pt x="274" y="1114"/>
                  </a:lnTo>
                  <a:lnTo>
                    <a:pt x="274" y="1111"/>
                  </a:lnTo>
                  <a:lnTo>
                    <a:pt x="274" y="1106"/>
                  </a:lnTo>
                  <a:lnTo>
                    <a:pt x="274" y="1102"/>
                  </a:lnTo>
                  <a:lnTo>
                    <a:pt x="274" y="1097"/>
                  </a:lnTo>
                  <a:lnTo>
                    <a:pt x="274" y="1092"/>
                  </a:lnTo>
                  <a:lnTo>
                    <a:pt x="274" y="1089"/>
                  </a:lnTo>
                  <a:lnTo>
                    <a:pt x="274" y="1084"/>
                  </a:lnTo>
                  <a:lnTo>
                    <a:pt x="266" y="1045"/>
                  </a:lnTo>
                  <a:lnTo>
                    <a:pt x="261" y="1009"/>
                  </a:lnTo>
                  <a:lnTo>
                    <a:pt x="256" y="970"/>
                  </a:lnTo>
                  <a:lnTo>
                    <a:pt x="256" y="933"/>
                  </a:lnTo>
                  <a:lnTo>
                    <a:pt x="254" y="896"/>
                  </a:lnTo>
                  <a:lnTo>
                    <a:pt x="254" y="857"/>
                  </a:lnTo>
                  <a:lnTo>
                    <a:pt x="256" y="821"/>
                  </a:lnTo>
                  <a:lnTo>
                    <a:pt x="256" y="784"/>
                  </a:lnTo>
                  <a:lnTo>
                    <a:pt x="256" y="755"/>
                  </a:lnTo>
                  <a:lnTo>
                    <a:pt x="256" y="728"/>
                  </a:lnTo>
                  <a:lnTo>
                    <a:pt x="254" y="699"/>
                  </a:lnTo>
                  <a:lnTo>
                    <a:pt x="249" y="672"/>
                  </a:lnTo>
                  <a:lnTo>
                    <a:pt x="244" y="643"/>
                  </a:lnTo>
                  <a:lnTo>
                    <a:pt x="242" y="616"/>
                  </a:lnTo>
                  <a:lnTo>
                    <a:pt x="239" y="586"/>
                  </a:lnTo>
                  <a:lnTo>
                    <a:pt x="239" y="557"/>
                  </a:lnTo>
                  <a:lnTo>
                    <a:pt x="239" y="533"/>
                  </a:lnTo>
                  <a:lnTo>
                    <a:pt x="178" y="533"/>
                  </a:lnTo>
                  <a:lnTo>
                    <a:pt x="181" y="555"/>
                  </a:lnTo>
                  <a:lnTo>
                    <a:pt x="181" y="557"/>
                  </a:lnTo>
                  <a:lnTo>
                    <a:pt x="188" y="577"/>
                  </a:lnTo>
                  <a:lnTo>
                    <a:pt x="195" y="555"/>
                  </a:lnTo>
                  <a:lnTo>
                    <a:pt x="188" y="562"/>
                  </a:lnTo>
                  <a:lnTo>
                    <a:pt x="239" y="584"/>
                  </a:lnTo>
                  <a:lnTo>
                    <a:pt x="239" y="567"/>
                  </a:lnTo>
                  <a:lnTo>
                    <a:pt x="239" y="562"/>
                  </a:lnTo>
                  <a:lnTo>
                    <a:pt x="239" y="557"/>
                  </a:lnTo>
                  <a:lnTo>
                    <a:pt x="237" y="555"/>
                  </a:lnTo>
                  <a:lnTo>
                    <a:pt x="237" y="550"/>
                  </a:lnTo>
                  <a:lnTo>
                    <a:pt x="234" y="545"/>
                  </a:lnTo>
                  <a:lnTo>
                    <a:pt x="232" y="540"/>
                  </a:lnTo>
                  <a:lnTo>
                    <a:pt x="230" y="535"/>
                  </a:lnTo>
                  <a:lnTo>
                    <a:pt x="227" y="533"/>
                  </a:lnTo>
                  <a:lnTo>
                    <a:pt x="225" y="528"/>
                  </a:lnTo>
                  <a:lnTo>
                    <a:pt x="225" y="525"/>
                  </a:lnTo>
                  <a:lnTo>
                    <a:pt x="225" y="520"/>
                  </a:lnTo>
                  <a:lnTo>
                    <a:pt x="227" y="518"/>
                  </a:lnTo>
                  <a:lnTo>
                    <a:pt x="227" y="513"/>
                  </a:lnTo>
                  <a:lnTo>
                    <a:pt x="230" y="511"/>
                  </a:lnTo>
                  <a:lnTo>
                    <a:pt x="230" y="506"/>
                  </a:lnTo>
                  <a:lnTo>
                    <a:pt x="232" y="503"/>
                  </a:lnTo>
                  <a:lnTo>
                    <a:pt x="232" y="494"/>
                  </a:lnTo>
                  <a:lnTo>
                    <a:pt x="232" y="484"/>
                  </a:lnTo>
                  <a:lnTo>
                    <a:pt x="230" y="476"/>
                  </a:lnTo>
                  <a:lnTo>
                    <a:pt x="227" y="467"/>
                  </a:lnTo>
                  <a:lnTo>
                    <a:pt x="225" y="459"/>
                  </a:lnTo>
                  <a:lnTo>
                    <a:pt x="222" y="452"/>
                  </a:lnTo>
                  <a:lnTo>
                    <a:pt x="222" y="445"/>
                  </a:lnTo>
                  <a:lnTo>
                    <a:pt x="222" y="435"/>
                  </a:lnTo>
                  <a:lnTo>
                    <a:pt x="222" y="425"/>
                  </a:lnTo>
                  <a:lnTo>
                    <a:pt x="225" y="413"/>
                  </a:lnTo>
                  <a:lnTo>
                    <a:pt x="225" y="403"/>
                  </a:lnTo>
                  <a:lnTo>
                    <a:pt x="227" y="391"/>
                  </a:lnTo>
                  <a:lnTo>
                    <a:pt x="227" y="381"/>
                  </a:lnTo>
                  <a:lnTo>
                    <a:pt x="227" y="369"/>
                  </a:lnTo>
                  <a:lnTo>
                    <a:pt x="225" y="359"/>
                  </a:lnTo>
                  <a:lnTo>
                    <a:pt x="225" y="347"/>
                  </a:lnTo>
                  <a:lnTo>
                    <a:pt x="222" y="337"/>
                  </a:lnTo>
                  <a:lnTo>
                    <a:pt x="220" y="328"/>
                  </a:lnTo>
                  <a:lnTo>
                    <a:pt x="217" y="318"/>
                  </a:lnTo>
                  <a:lnTo>
                    <a:pt x="215" y="308"/>
                  </a:lnTo>
                  <a:lnTo>
                    <a:pt x="210" y="298"/>
                  </a:lnTo>
                  <a:lnTo>
                    <a:pt x="208" y="288"/>
                  </a:lnTo>
                  <a:lnTo>
                    <a:pt x="200" y="279"/>
                  </a:lnTo>
                  <a:lnTo>
                    <a:pt x="195" y="269"/>
                  </a:lnTo>
                  <a:lnTo>
                    <a:pt x="183" y="259"/>
                  </a:lnTo>
                  <a:lnTo>
                    <a:pt x="193" y="279"/>
                  </a:lnTo>
                  <a:lnTo>
                    <a:pt x="193" y="274"/>
                  </a:lnTo>
                  <a:lnTo>
                    <a:pt x="193" y="269"/>
                  </a:lnTo>
                  <a:lnTo>
                    <a:pt x="193" y="267"/>
                  </a:lnTo>
                  <a:lnTo>
                    <a:pt x="193" y="262"/>
                  </a:lnTo>
                  <a:lnTo>
                    <a:pt x="188" y="252"/>
                  </a:lnTo>
                  <a:lnTo>
                    <a:pt x="183" y="249"/>
                  </a:lnTo>
                  <a:lnTo>
                    <a:pt x="183" y="245"/>
                  </a:lnTo>
                  <a:lnTo>
                    <a:pt x="181" y="242"/>
                  </a:lnTo>
                  <a:lnTo>
                    <a:pt x="176" y="240"/>
                  </a:lnTo>
                  <a:lnTo>
                    <a:pt x="169" y="235"/>
                  </a:lnTo>
                  <a:lnTo>
                    <a:pt x="156" y="288"/>
                  </a:lnTo>
                  <a:lnTo>
                    <a:pt x="178" y="281"/>
                  </a:lnTo>
                  <a:lnTo>
                    <a:pt x="176" y="281"/>
                  </a:lnTo>
                  <a:lnTo>
                    <a:pt x="173" y="281"/>
                  </a:lnTo>
                  <a:lnTo>
                    <a:pt x="234" y="269"/>
                  </a:lnTo>
                  <a:lnTo>
                    <a:pt x="295" y="257"/>
                  </a:lnTo>
                  <a:lnTo>
                    <a:pt x="356" y="245"/>
                  </a:lnTo>
                  <a:lnTo>
                    <a:pt x="417" y="235"/>
                  </a:lnTo>
                  <a:lnTo>
                    <a:pt x="476" y="225"/>
                  </a:lnTo>
                  <a:lnTo>
                    <a:pt x="537" y="218"/>
                  </a:lnTo>
                  <a:lnTo>
                    <a:pt x="598" y="213"/>
                  </a:lnTo>
                  <a:lnTo>
                    <a:pt x="661" y="210"/>
                  </a:lnTo>
                  <a:lnTo>
                    <a:pt x="693" y="205"/>
                  </a:lnTo>
                  <a:lnTo>
                    <a:pt x="698" y="203"/>
                  </a:lnTo>
                  <a:lnTo>
                    <a:pt x="703" y="198"/>
                  </a:lnTo>
                  <a:lnTo>
                    <a:pt x="705" y="196"/>
                  </a:lnTo>
                  <a:lnTo>
                    <a:pt x="708" y="191"/>
                  </a:lnTo>
                  <a:lnTo>
                    <a:pt x="710" y="186"/>
                  </a:lnTo>
                  <a:lnTo>
                    <a:pt x="713" y="181"/>
                  </a:lnTo>
                  <a:lnTo>
                    <a:pt x="713" y="174"/>
                  </a:lnTo>
                  <a:lnTo>
                    <a:pt x="713" y="169"/>
                  </a:lnTo>
                  <a:lnTo>
                    <a:pt x="710" y="162"/>
                  </a:lnTo>
                  <a:lnTo>
                    <a:pt x="708" y="157"/>
                  </a:lnTo>
                  <a:lnTo>
                    <a:pt x="703" y="152"/>
                  </a:lnTo>
                  <a:lnTo>
                    <a:pt x="698" y="149"/>
                  </a:lnTo>
                  <a:lnTo>
                    <a:pt x="691" y="147"/>
                  </a:lnTo>
                  <a:lnTo>
                    <a:pt x="688" y="142"/>
                  </a:lnTo>
                  <a:lnTo>
                    <a:pt x="683" y="142"/>
                  </a:lnTo>
                  <a:lnTo>
                    <a:pt x="681" y="142"/>
                  </a:lnTo>
                  <a:lnTo>
                    <a:pt x="676" y="142"/>
                  </a:lnTo>
                  <a:lnTo>
                    <a:pt x="659" y="142"/>
                  </a:lnTo>
                  <a:lnTo>
                    <a:pt x="647" y="142"/>
                  </a:lnTo>
                  <a:lnTo>
                    <a:pt x="652" y="198"/>
                  </a:lnTo>
                  <a:lnTo>
                    <a:pt x="674" y="193"/>
                  </a:lnTo>
                  <a:lnTo>
                    <a:pt x="710" y="193"/>
                  </a:lnTo>
                  <a:lnTo>
                    <a:pt x="744" y="193"/>
                  </a:lnTo>
                  <a:lnTo>
                    <a:pt x="781" y="193"/>
                  </a:lnTo>
                  <a:lnTo>
                    <a:pt x="815" y="191"/>
                  </a:lnTo>
                  <a:lnTo>
                    <a:pt x="852" y="188"/>
                  </a:lnTo>
                  <a:lnTo>
                    <a:pt x="888" y="186"/>
                  </a:lnTo>
                  <a:lnTo>
                    <a:pt x="923" y="181"/>
                  </a:lnTo>
                  <a:lnTo>
                    <a:pt x="962" y="176"/>
                  </a:lnTo>
                  <a:lnTo>
                    <a:pt x="967" y="174"/>
                  </a:lnTo>
                  <a:lnTo>
                    <a:pt x="974" y="174"/>
                  </a:lnTo>
                  <a:lnTo>
                    <a:pt x="981" y="174"/>
                  </a:lnTo>
                  <a:lnTo>
                    <a:pt x="988" y="174"/>
                  </a:lnTo>
                  <a:lnTo>
                    <a:pt x="996" y="174"/>
                  </a:lnTo>
                  <a:lnTo>
                    <a:pt x="1003" y="174"/>
                  </a:lnTo>
                  <a:lnTo>
                    <a:pt x="1010" y="174"/>
                  </a:lnTo>
                  <a:lnTo>
                    <a:pt x="1020" y="171"/>
                  </a:lnTo>
                  <a:lnTo>
                    <a:pt x="1030" y="169"/>
                  </a:lnTo>
                  <a:lnTo>
                    <a:pt x="1042" y="166"/>
                  </a:lnTo>
                  <a:lnTo>
                    <a:pt x="1052" y="164"/>
                  </a:lnTo>
                  <a:lnTo>
                    <a:pt x="1064" y="162"/>
                  </a:lnTo>
                  <a:lnTo>
                    <a:pt x="1076" y="159"/>
                  </a:lnTo>
                  <a:lnTo>
                    <a:pt x="1086" y="157"/>
                  </a:lnTo>
                  <a:lnTo>
                    <a:pt x="1098" y="152"/>
                  </a:lnTo>
                  <a:lnTo>
                    <a:pt x="1110" y="149"/>
                  </a:lnTo>
                  <a:lnTo>
                    <a:pt x="1115" y="147"/>
                  </a:lnTo>
                  <a:lnTo>
                    <a:pt x="1120" y="147"/>
                  </a:lnTo>
                  <a:lnTo>
                    <a:pt x="1128" y="147"/>
                  </a:lnTo>
                  <a:lnTo>
                    <a:pt x="1135" y="147"/>
                  </a:lnTo>
                  <a:lnTo>
                    <a:pt x="1142" y="147"/>
                  </a:lnTo>
                  <a:lnTo>
                    <a:pt x="1150" y="147"/>
                  </a:lnTo>
                  <a:lnTo>
                    <a:pt x="1157" y="147"/>
                  </a:lnTo>
                  <a:lnTo>
                    <a:pt x="1162" y="147"/>
                  </a:lnTo>
                  <a:lnTo>
                    <a:pt x="1193" y="142"/>
                  </a:lnTo>
                  <a:lnTo>
                    <a:pt x="1223" y="137"/>
                  </a:lnTo>
                  <a:lnTo>
                    <a:pt x="1254" y="132"/>
                  </a:lnTo>
                  <a:lnTo>
                    <a:pt x="1284" y="132"/>
                  </a:lnTo>
                  <a:lnTo>
                    <a:pt x="1315" y="130"/>
                  </a:lnTo>
                  <a:lnTo>
                    <a:pt x="1345" y="127"/>
                  </a:lnTo>
                  <a:lnTo>
                    <a:pt x="1376" y="127"/>
                  </a:lnTo>
                  <a:lnTo>
                    <a:pt x="1408" y="130"/>
                  </a:lnTo>
                  <a:lnTo>
                    <a:pt x="1428" y="125"/>
                  </a:lnTo>
                  <a:lnTo>
                    <a:pt x="1430" y="125"/>
                  </a:lnTo>
                  <a:lnTo>
                    <a:pt x="1435" y="125"/>
                  </a:lnTo>
                  <a:lnTo>
                    <a:pt x="1437" y="122"/>
                  </a:lnTo>
                  <a:lnTo>
                    <a:pt x="1442" y="122"/>
                  </a:lnTo>
                  <a:lnTo>
                    <a:pt x="1445" y="120"/>
                  </a:lnTo>
                  <a:lnTo>
                    <a:pt x="1447" y="118"/>
                  </a:lnTo>
                  <a:lnTo>
                    <a:pt x="1450" y="115"/>
                  </a:lnTo>
                  <a:lnTo>
                    <a:pt x="1452" y="110"/>
                  </a:lnTo>
                  <a:lnTo>
                    <a:pt x="1455" y="105"/>
                  </a:lnTo>
                  <a:lnTo>
                    <a:pt x="1457" y="100"/>
                  </a:lnTo>
                  <a:lnTo>
                    <a:pt x="1455" y="93"/>
                  </a:lnTo>
                  <a:lnTo>
                    <a:pt x="1455" y="88"/>
                  </a:lnTo>
                  <a:lnTo>
                    <a:pt x="1452" y="81"/>
                  </a:lnTo>
                  <a:lnTo>
                    <a:pt x="1450" y="78"/>
                  </a:lnTo>
                  <a:lnTo>
                    <a:pt x="1445" y="74"/>
                  </a:lnTo>
                  <a:lnTo>
                    <a:pt x="1440" y="71"/>
                  </a:lnTo>
                  <a:lnTo>
                    <a:pt x="1428" y="64"/>
                  </a:lnTo>
                  <a:lnTo>
                    <a:pt x="1420" y="61"/>
                  </a:lnTo>
                  <a:lnTo>
                    <a:pt x="1411" y="61"/>
                  </a:lnTo>
                  <a:lnTo>
                    <a:pt x="1403" y="59"/>
                  </a:lnTo>
                  <a:lnTo>
                    <a:pt x="1396" y="59"/>
                  </a:lnTo>
                  <a:lnTo>
                    <a:pt x="1389" y="59"/>
                  </a:lnTo>
                  <a:lnTo>
                    <a:pt x="1381" y="59"/>
                  </a:lnTo>
                  <a:lnTo>
                    <a:pt x="1374" y="59"/>
                  </a:lnTo>
                  <a:lnTo>
                    <a:pt x="1367" y="61"/>
                  </a:lnTo>
                  <a:lnTo>
                    <a:pt x="1347" y="66"/>
                  </a:lnTo>
                  <a:lnTo>
                    <a:pt x="1372" y="122"/>
                  </a:lnTo>
                  <a:lnTo>
                    <a:pt x="1379" y="113"/>
                  </a:lnTo>
                  <a:lnTo>
                    <a:pt x="1406" y="108"/>
                  </a:lnTo>
                  <a:lnTo>
                    <a:pt x="1435" y="105"/>
                  </a:lnTo>
                  <a:lnTo>
                    <a:pt x="1462" y="100"/>
                  </a:lnTo>
                  <a:lnTo>
                    <a:pt x="1491" y="100"/>
                  </a:lnTo>
                  <a:lnTo>
                    <a:pt x="1518" y="98"/>
                  </a:lnTo>
                  <a:lnTo>
                    <a:pt x="1545" y="98"/>
                  </a:lnTo>
                  <a:lnTo>
                    <a:pt x="1574" y="98"/>
                  </a:lnTo>
                  <a:lnTo>
                    <a:pt x="1601" y="98"/>
                  </a:lnTo>
                  <a:lnTo>
                    <a:pt x="1628" y="96"/>
                  </a:lnTo>
                  <a:lnTo>
                    <a:pt x="1657" y="93"/>
                  </a:lnTo>
                  <a:lnTo>
                    <a:pt x="1684" y="91"/>
                  </a:lnTo>
                  <a:lnTo>
                    <a:pt x="1711" y="88"/>
                  </a:lnTo>
                  <a:lnTo>
                    <a:pt x="1740" y="83"/>
                  </a:lnTo>
                  <a:lnTo>
                    <a:pt x="1767" y="78"/>
                  </a:lnTo>
                  <a:lnTo>
                    <a:pt x="1796" y="76"/>
                  </a:lnTo>
                  <a:lnTo>
                    <a:pt x="1823" y="74"/>
                  </a:lnTo>
                  <a:lnTo>
                    <a:pt x="1845" y="54"/>
                  </a:lnTo>
                  <a:lnTo>
                    <a:pt x="1847" y="47"/>
                  </a:lnTo>
                  <a:lnTo>
                    <a:pt x="1850" y="42"/>
                  </a:lnTo>
                  <a:lnTo>
                    <a:pt x="1852" y="35"/>
                  </a:lnTo>
                  <a:lnTo>
                    <a:pt x="1852" y="30"/>
                  </a:lnTo>
                  <a:lnTo>
                    <a:pt x="1850" y="22"/>
                  </a:lnTo>
                  <a:lnTo>
                    <a:pt x="1847" y="20"/>
                  </a:lnTo>
                  <a:lnTo>
                    <a:pt x="1845" y="13"/>
                  </a:lnTo>
                  <a:lnTo>
                    <a:pt x="1840" y="10"/>
                  </a:lnTo>
                  <a:lnTo>
                    <a:pt x="1835" y="8"/>
                  </a:lnTo>
                  <a:lnTo>
                    <a:pt x="1830" y="5"/>
                  </a:lnTo>
                  <a:lnTo>
                    <a:pt x="1823" y="3"/>
                  </a:lnTo>
                  <a:lnTo>
                    <a:pt x="1818" y="3"/>
                  </a:lnTo>
                  <a:lnTo>
                    <a:pt x="1813" y="5"/>
                  </a:lnTo>
                  <a:lnTo>
                    <a:pt x="1806" y="8"/>
                  </a:lnTo>
                  <a:lnTo>
                    <a:pt x="1801" y="10"/>
                  </a:lnTo>
                  <a:lnTo>
                    <a:pt x="1799" y="15"/>
                  </a:lnTo>
                  <a:lnTo>
                    <a:pt x="1794" y="22"/>
                  </a:lnTo>
                  <a:lnTo>
                    <a:pt x="1843" y="27"/>
                  </a:lnTo>
                  <a:lnTo>
                    <a:pt x="1840" y="20"/>
                  </a:lnTo>
                  <a:lnTo>
                    <a:pt x="1838" y="15"/>
                  </a:lnTo>
                  <a:lnTo>
                    <a:pt x="1833" y="10"/>
                  </a:lnTo>
                  <a:lnTo>
                    <a:pt x="1828" y="8"/>
                  </a:lnTo>
                  <a:lnTo>
                    <a:pt x="1823" y="5"/>
                  </a:lnTo>
                  <a:lnTo>
                    <a:pt x="1799" y="0"/>
                  </a:lnTo>
                  <a:lnTo>
                    <a:pt x="1735" y="3"/>
                  </a:lnTo>
                  <a:lnTo>
                    <a:pt x="1674" y="5"/>
                  </a:lnTo>
                  <a:lnTo>
                    <a:pt x="1613" y="8"/>
                  </a:lnTo>
                  <a:lnTo>
                    <a:pt x="1550" y="8"/>
                  </a:lnTo>
                  <a:lnTo>
                    <a:pt x="1489" y="10"/>
                  </a:lnTo>
                  <a:lnTo>
                    <a:pt x="1428" y="15"/>
                  </a:lnTo>
                  <a:lnTo>
                    <a:pt x="1364" y="22"/>
                  </a:lnTo>
                  <a:lnTo>
                    <a:pt x="1303" y="32"/>
                  </a:lnTo>
                  <a:lnTo>
                    <a:pt x="1269" y="32"/>
                  </a:lnTo>
                  <a:lnTo>
                    <a:pt x="1262" y="32"/>
                  </a:lnTo>
                  <a:lnTo>
                    <a:pt x="1254" y="35"/>
                  </a:lnTo>
                  <a:lnTo>
                    <a:pt x="1250" y="37"/>
                  </a:lnTo>
                  <a:lnTo>
                    <a:pt x="1247" y="42"/>
                  </a:lnTo>
                  <a:lnTo>
                    <a:pt x="1242" y="47"/>
                  </a:lnTo>
                  <a:lnTo>
                    <a:pt x="1240" y="52"/>
                  </a:lnTo>
                  <a:lnTo>
                    <a:pt x="1237" y="57"/>
                  </a:lnTo>
                  <a:lnTo>
                    <a:pt x="1237" y="64"/>
                  </a:lnTo>
                  <a:lnTo>
                    <a:pt x="1237" y="69"/>
                  </a:lnTo>
                  <a:lnTo>
                    <a:pt x="1240" y="74"/>
                  </a:lnTo>
                  <a:lnTo>
                    <a:pt x="1242" y="81"/>
                  </a:lnTo>
                  <a:lnTo>
                    <a:pt x="1247" y="83"/>
                  </a:lnTo>
                  <a:lnTo>
                    <a:pt x="1250" y="88"/>
                  </a:lnTo>
                  <a:lnTo>
                    <a:pt x="1254" y="91"/>
                  </a:lnTo>
                  <a:lnTo>
                    <a:pt x="1262" y="93"/>
                  </a:lnTo>
                  <a:lnTo>
                    <a:pt x="1269" y="93"/>
                  </a:lnTo>
                  <a:lnTo>
                    <a:pt x="1284" y="93"/>
                  </a:lnTo>
                  <a:lnTo>
                    <a:pt x="1301" y="93"/>
                  </a:lnTo>
                  <a:lnTo>
                    <a:pt x="1318" y="93"/>
                  </a:lnTo>
                  <a:lnTo>
                    <a:pt x="1337" y="93"/>
                  </a:lnTo>
                  <a:lnTo>
                    <a:pt x="1355" y="93"/>
                  </a:lnTo>
                  <a:lnTo>
                    <a:pt x="1374" y="93"/>
                  </a:lnTo>
                  <a:lnTo>
                    <a:pt x="1391" y="93"/>
                  </a:lnTo>
                  <a:lnTo>
                    <a:pt x="1411" y="93"/>
                  </a:lnTo>
                  <a:lnTo>
                    <a:pt x="1430" y="93"/>
                  </a:lnTo>
                  <a:lnTo>
                    <a:pt x="1455" y="93"/>
                  </a:lnTo>
                  <a:lnTo>
                    <a:pt x="1455" y="32"/>
                  </a:lnTo>
                  <a:lnTo>
                    <a:pt x="1435" y="32"/>
                  </a:lnTo>
                  <a:lnTo>
                    <a:pt x="1428" y="32"/>
                  </a:lnTo>
                  <a:lnTo>
                    <a:pt x="1420" y="32"/>
                  </a:lnTo>
                  <a:lnTo>
                    <a:pt x="1413" y="32"/>
                  </a:lnTo>
                  <a:lnTo>
                    <a:pt x="1406" y="32"/>
                  </a:lnTo>
                  <a:lnTo>
                    <a:pt x="1398" y="32"/>
                  </a:lnTo>
                  <a:lnTo>
                    <a:pt x="1391" y="32"/>
                  </a:lnTo>
                  <a:lnTo>
                    <a:pt x="1386" y="32"/>
                  </a:lnTo>
                  <a:lnTo>
                    <a:pt x="1379" y="35"/>
                  </a:lnTo>
                  <a:lnTo>
                    <a:pt x="1355" y="42"/>
                  </a:lnTo>
                  <a:lnTo>
                    <a:pt x="1333" y="47"/>
                  </a:lnTo>
                  <a:lnTo>
                    <a:pt x="1308" y="49"/>
                  </a:lnTo>
                  <a:lnTo>
                    <a:pt x="1284" y="52"/>
                  </a:lnTo>
                  <a:lnTo>
                    <a:pt x="1262" y="52"/>
                  </a:lnTo>
                  <a:lnTo>
                    <a:pt x="1237" y="54"/>
                  </a:lnTo>
                  <a:lnTo>
                    <a:pt x="1213" y="54"/>
                  </a:lnTo>
                  <a:lnTo>
                    <a:pt x="1191" y="57"/>
                  </a:lnTo>
                  <a:lnTo>
                    <a:pt x="1157" y="59"/>
                  </a:lnTo>
                  <a:lnTo>
                    <a:pt x="1125" y="61"/>
                  </a:lnTo>
                  <a:lnTo>
                    <a:pt x="1091" y="64"/>
                  </a:lnTo>
                  <a:lnTo>
                    <a:pt x="1059" y="69"/>
                  </a:lnTo>
                  <a:lnTo>
                    <a:pt x="1025" y="71"/>
                  </a:lnTo>
                  <a:lnTo>
                    <a:pt x="993" y="74"/>
                  </a:lnTo>
                  <a:lnTo>
                    <a:pt x="962" y="76"/>
                  </a:lnTo>
                  <a:lnTo>
                    <a:pt x="927" y="78"/>
                  </a:lnTo>
                  <a:lnTo>
                    <a:pt x="918" y="78"/>
                  </a:lnTo>
                  <a:lnTo>
                    <a:pt x="908" y="78"/>
                  </a:lnTo>
                  <a:lnTo>
                    <a:pt x="896" y="81"/>
                  </a:lnTo>
                  <a:lnTo>
                    <a:pt x="886" y="81"/>
                  </a:lnTo>
                  <a:lnTo>
                    <a:pt x="876" y="81"/>
                  </a:lnTo>
                  <a:lnTo>
                    <a:pt x="866" y="83"/>
                  </a:lnTo>
                  <a:lnTo>
                    <a:pt x="857" y="83"/>
                  </a:lnTo>
                  <a:lnTo>
                    <a:pt x="847" y="86"/>
                  </a:lnTo>
                  <a:lnTo>
                    <a:pt x="815" y="96"/>
                  </a:lnTo>
                  <a:lnTo>
                    <a:pt x="810" y="98"/>
                  </a:lnTo>
                  <a:lnTo>
                    <a:pt x="808" y="100"/>
                  </a:lnTo>
                  <a:lnTo>
                    <a:pt x="803" y="103"/>
                  </a:lnTo>
                  <a:lnTo>
                    <a:pt x="803" y="105"/>
                  </a:lnTo>
                  <a:lnTo>
                    <a:pt x="798" y="110"/>
                  </a:lnTo>
                  <a:lnTo>
                    <a:pt x="798" y="115"/>
                  </a:lnTo>
                  <a:lnTo>
                    <a:pt x="798" y="118"/>
                  </a:lnTo>
                  <a:lnTo>
                    <a:pt x="798" y="122"/>
                  </a:lnTo>
                  <a:lnTo>
                    <a:pt x="798" y="130"/>
                  </a:lnTo>
                  <a:lnTo>
                    <a:pt x="798" y="135"/>
                  </a:lnTo>
                  <a:lnTo>
                    <a:pt x="801" y="140"/>
                  </a:lnTo>
                  <a:lnTo>
                    <a:pt x="805" y="144"/>
                  </a:lnTo>
                  <a:lnTo>
                    <a:pt x="808" y="149"/>
                  </a:lnTo>
                  <a:lnTo>
                    <a:pt x="815" y="152"/>
                  </a:lnTo>
                  <a:lnTo>
                    <a:pt x="820" y="152"/>
                  </a:lnTo>
                  <a:lnTo>
                    <a:pt x="827" y="154"/>
                  </a:lnTo>
                  <a:lnTo>
                    <a:pt x="845" y="154"/>
                  </a:lnTo>
                  <a:lnTo>
                    <a:pt x="854" y="154"/>
                  </a:lnTo>
                  <a:lnTo>
                    <a:pt x="866" y="154"/>
                  </a:lnTo>
                  <a:lnTo>
                    <a:pt x="876" y="154"/>
                  </a:lnTo>
                  <a:lnTo>
                    <a:pt x="886" y="154"/>
                  </a:lnTo>
                  <a:lnTo>
                    <a:pt x="896" y="154"/>
                  </a:lnTo>
                  <a:lnTo>
                    <a:pt x="908" y="154"/>
                  </a:lnTo>
                  <a:lnTo>
                    <a:pt x="918" y="154"/>
                  </a:lnTo>
                  <a:lnTo>
                    <a:pt x="927" y="154"/>
                  </a:lnTo>
                  <a:lnTo>
                    <a:pt x="952" y="154"/>
                  </a:lnTo>
                  <a:lnTo>
                    <a:pt x="949" y="93"/>
                  </a:lnTo>
                  <a:lnTo>
                    <a:pt x="920" y="96"/>
                  </a:lnTo>
                  <a:lnTo>
                    <a:pt x="891" y="103"/>
                  </a:lnTo>
                  <a:lnTo>
                    <a:pt x="864" y="105"/>
                  </a:lnTo>
                  <a:lnTo>
                    <a:pt x="835" y="108"/>
                  </a:lnTo>
                  <a:lnTo>
                    <a:pt x="805" y="108"/>
                  </a:lnTo>
                  <a:lnTo>
                    <a:pt x="774" y="105"/>
                  </a:lnTo>
                  <a:lnTo>
                    <a:pt x="744" y="105"/>
                  </a:lnTo>
                  <a:lnTo>
                    <a:pt x="713" y="108"/>
                  </a:lnTo>
                  <a:lnTo>
                    <a:pt x="683" y="113"/>
                  </a:lnTo>
                  <a:lnTo>
                    <a:pt x="679" y="115"/>
                  </a:lnTo>
                  <a:lnTo>
                    <a:pt x="674" y="118"/>
                  </a:lnTo>
                  <a:lnTo>
                    <a:pt x="669" y="120"/>
                  </a:lnTo>
                  <a:lnTo>
                    <a:pt x="664" y="120"/>
                  </a:lnTo>
                  <a:lnTo>
                    <a:pt x="635" y="120"/>
                  </a:lnTo>
                  <a:lnTo>
                    <a:pt x="608" y="120"/>
                  </a:lnTo>
                  <a:lnTo>
                    <a:pt x="581" y="122"/>
                  </a:lnTo>
                  <a:lnTo>
                    <a:pt x="554" y="130"/>
                  </a:lnTo>
                  <a:lnTo>
                    <a:pt x="527" y="132"/>
                  </a:lnTo>
                  <a:lnTo>
                    <a:pt x="500" y="140"/>
                  </a:lnTo>
                  <a:lnTo>
                    <a:pt x="474" y="142"/>
                  </a:lnTo>
                  <a:lnTo>
                    <a:pt x="447" y="147"/>
                  </a:lnTo>
                  <a:lnTo>
                    <a:pt x="435" y="147"/>
                  </a:lnTo>
                  <a:lnTo>
                    <a:pt x="425" y="147"/>
                  </a:lnTo>
                  <a:lnTo>
                    <a:pt x="413" y="147"/>
                  </a:lnTo>
                  <a:lnTo>
                    <a:pt x="403" y="147"/>
                  </a:lnTo>
                  <a:lnTo>
                    <a:pt x="391" y="147"/>
                  </a:lnTo>
                  <a:lnTo>
                    <a:pt x="381" y="147"/>
                  </a:lnTo>
                  <a:lnTo>
                    <a:pt x="369" y="149"/>
                  </a:lnTo>
                  <a:lnTo>
                    <a:pt x="359" y="152"/>
                  </a:lnTo>
                  <a:lnTo>
                    <a:pt x="320" y="159"/>
                  </a:lnTo>
                  <a:lnTo>
                    <a:pt x="281" y="166"/>
                  </a:lnTo>
                  <a:lnTo>
                    <a:pt x="242" y="171"/>
                  </a:lnTo>
                  <a:lnTo>
                    <a:pt x="205" y="176"/>
                  </a:lnTo>
                  <a:lnTo>
                    <a:pt x="166" y="181"/>
                  </a:lnTo>
                  <a:lnTo>
                    <a:pt x="127" y="186"/>
                  </a:lnTo>
                  <a:lnTo>
                    <a:pt x="88" y="188"/>
                  </a:lnTo>
                  <a:lnTo>
                    <a:pt x="51" y="193"/>
                  </a:lnTo>
                  <a:lnTo>
                    <a:pt x="34" y="208"/>
                  </a:lnTo>
                  <a:lnTo>
                    <a:pt x="29" y="210"/>
                  </a:lnTo>
                  <a:lnTo>
                    <a:pt x="27" y="215"/>
                  </a:lnTo>
                  <a:lnTo>
                    <a:pt x="25" y="218"/>
                  </a:lnTo>
                  <a:lnTo>
                    <a:pt x="25" y="223"/>
                  </a:lnTo>
                  <a:lnTo>
                    <a:pt x="17" y="240"/>
                  </a:lnTo>
                  <a:lnTo>
                    <a:pt x="17" y="242"/>
                  </a:lnTo>
                  <a:lnTo>
                    <a:pt x="15" y="245"/>
                  </a:lnTo>
                  <a:lnTo>
                    <a:pt x="12" y="249"/>
                  </a:lnTo>
                  <a:lnTo>
                    <a:pt x="10" y="257"/>
                  </a:lnTo>
                  <a:lnTo>
                    <a:pt x="8" y="264"/>
                  </a:lnTo>
                  <a:lnTo>
                    <a:pt x="10" y="264"/>
                  </a:lnTo>
                  <a:lnTo>
                    <a:pt x="15" y="267"/>
                  </a:lnTo>
                  <a:lnTo>
                    <a:pt x="22" y="267"/>
                  </a:lnTo>
                  <a:lnTo>
                    <a:pt x="32" y="269"/>
                  </a:lnTo>
                  <a:lnTo>
                    <a:pt x="47" y="274"/>
                  </a:lnTo>
                  <a:lnTo>
                    <a:pt x="66" y="279"/>
                  </a:lnTo>
                  <a:lnTo>
                    <a:pt x="66" y="276"/>
                  </a:lnTo>
                  <a:lnTo>
                    <a:pt x="66" y="274"/>
                  </a:lnTo>
                  <a:lnTo>
                    <a:pt x="66" y="271"/>
                  </a:lnTo>
                  <a:lnTo>
                    <a:pt x="66" y="267"/>
                  </a:lnTo>
                  <a:lnTo>
                    <a:pt x="66" y="262"/>
                  </a:lnTo>
                  <a:lnTo>
                    <a:pt x="66" y="257"/>
                  </a:lnTo>
                  <a:lnTo>
                    <a:pt x="66" y="254"/>
                  </a:lnTo>
                  <a:lnTo>
                    <a:pt x="66" y="249"/>
                  </a:lnTo>
                  <a:lnTo>
                    <a:pt x="66" y="247"/>
                  </a:lnTo>
                  <a:lnTo>
                    <a:pt x="66" y="242"/>
                  </a:lnTo>
                  <a:lnTo>
                    <a:pt x="66" y="240"/>
                  </a:lnTo>
                  <a:lnTo>
                    <a:pt x="66" y="237"/>
                  </a:lnTo>
                  <a:lnTo>
                    <a:pt x="66" y="232"/>
                  </a:lnTo>
                  <a:lnTo>
                    <a:pt x="66" y="227"/>
                  </a:lnTo>
                  <a:lnTo>
                    <a:pt x="64" y="227"/>
                  </a:lnTo>
                  <a:lnTo>
                    <a:pt x="61" y="227"/>
                  </a:lnTo>
                  <a:lnTo>
                    <a:pt x="59" y="227"/>
                  </a:lnTo>
                  <a:lnTo>
                    <a:pt x="49" y="227"/>
                  </a:lnTo>
                  <a:lnTo>
                    <a:pt x="39" y="230"/>
                  </a:lnTo>
                  <a:lnTo>
                    <a:pt x="25" y="232"/>
                  </a:lnTo>
                  <a:lnTo>
                    <a:pt x="5" y="237"/>
                  </a:lnTo>
                  <a:lnTo>
                    <a:pt x="5" y="240"/>
                  </a:lnTo>
                  <a:lnTo>
                    <a:pt x="8" y="245"/>
                  </a:lnTo>
                  <a:lnTo>
                    <a:pt x="10" y="247"/>
                  </a:lnTo>
                  <a:lnTo>
                    <a:pt x="10" y="249"/>
                  </a:lnTo>
                  <a:lnTo>
                    <a:pt x="12" y="249"/>
                  </a:lnTo>
                  <a:lnTo>
                    <a:pt x="12" y="252"/>
                  </a:lnTo>
                  <a:lnTo>
                    <a:pt x="15" y="257"/>
                  </a:lnTo>
                  <a:lnTo>
                    <a:pt x="15" y="254"/>
                  </a:lnTo>
                  <a:lnTo>
                    <a:pt x="12" y="252"/>
                  </a:lnTo>
                  <a:lnTo>
                    <a:pt x="12" y="249"/>
                  </a:lnTo>
                  <a:lnTo>
                    <a:pt x="12" y="247"/>
                  </a:lnTo>
                  <a:lnTo>
                    <a:pt x="10" y="242"/>
                  </a:lnTo>
                  <a:lnTo>
                    <a:pt x="10" y="245"/>
                  </a:lnTo>
                  <a:lnTo>
                    <a:pt x="10" y="247"/>
                  </a:lnTo>
                  <a:lnTo>
                    <a:pt x="10" y="252"/>
                  </a:lnTo>
                  <a:lnTo>
                    <a:pt x="10" y="257"/>
                  </a:lnTo>
                  <a:lnTo>
                    <a:pt x="10" y="259"/>
                  </a:lnTo>
                  <a:lnTo>
                    <a:pt x="12" y="267"/>
                  </a:lnTo>
                  <a:lnTo>
                    <a:pt x="12" y="281"/>
                  </a:lnTo>
                  <a:lnTo>
                    <a:pt x="12" y="298"/>
                  </a:lnTo>
                  <a:lnTo>
                    <a:pt x="10" y="315"/>
                  </a:lnTo>
                  <a:lnTo>
                    <a:pt x="8" y="340"/>
                  </a:lnTo>
                  <a:lnTo>
                    <a:pt x="5" y="362"/>
                  </a:lnTo>
                  <a:lnTo>
                    <a:pt x="0" y="389"/>
                  </a:lnTo>
                  <a:lnTo>
                    <a:pt x="5" y="408"/>
                  </a:lnTo>
                  <a:lnTo>
                    <a:pt x="12" y="423"/>
                  </a:lnTo>
                  <a:lnTo>
                    <a:pt x="15" y="433"/>
                  </a:lnTo>
                  <a:lnTo>
                    <a:pt x="17" y="442"/>
                  </a:lnTo>
                  <a:lnTo>
                    <a:pt x="17" y="445"/>
                  </a:lnTo>
                  <a:lnTo>
                    <a:pt x="17" y="447"/>
                  </a:lnTo>
                  <a:lnTo>
                    <a:pt x="17" y="450"/>
                  </a:lnTo>
                  <a:lnTo>
                    <a:pt x="20" y="452"/>
                  </a:lnTo>
                  <a:lnTo>
                    <a:pt x="22" y="452"/>
                  </a:lnTo>
                  <a:lnTo>
                    <a:pt x="27" y="455"/>
                  </a:lnTo>
                  <a:lnTo>
                    <a:pt x="32" y="459"/>
                  </a:lnTo>
                  <a:lnTo>
                    <a:pt x="42" y="467"/>
                  </a:lnTo>
                  <a:lnTo>
                    <a:pt x="39" y="467"/>
                  </a:lnTo>
                  <a:lnTo>
                    <a:pt x="34" y="464"/>
                  </a:lnTo>
                  <a:lnTo>
                    <a:pt x="32" y="464"/>
                  </a:lnTo>
                  <a:lnTo>
                    <a:pt x="29" y="462"/>
                  </a:lnTo>
                  <a:lnTo>
                    <a:pt x="27" y="459"/>
                  </a:lnTo>
                  <a:lnTo>
                    <a:pt x="22" y="459"/>
                  </a:lnTo>
                  <a:lnTo>
                    <a:pt x="20" y="459"/>
                  </a:lnTo>
                  <a:lnTo>
                    <a:pt x="15" y="459"/>
                  </a:lnTo>
                  <a:lnTo>
                    <a:pt x="15" y="462"/>
                  </a:lnTo>
                  <a:lnTo>
                    <a:pt x="12" y="467"/>
                  </a:lnTo>
                  <a:lnTo>
                    <a:pt x="12" y="472"/>
                  </a:lnTo>
                  <a:lnTo>
                    <a:pt x="12" y="476"/>
                  </a:lnTo>
                  <a:lnTo>
                    <a:pt x="12" y="481"/>
                  </a:lnTo>
                  <a:lnTo>
                    <a:pt x="15" y="489"/>
                  </a:lnTo>
                  <a:lnTo>
                    <a:pt x="20" y="491"/>
                  </a:lnTo>
                  <a:lnTo>
                    <a:pt x="27" y="494"/>
                  </a:lnTo>
                  <a:lnTo>
                    <a:pt x="32" y="494"/>
                  </a:lnTo>
                  <a:lnTo>
                    <a:pt x="37" y="496"/>
                  </a:lnTo>
                  <a:lnTo>
                    <a:pt x="44" y="496"/>
                  </a:lnTo>
                  <a:lnTo>
                    <a:pt x="49" y="496"/>
                  </a:lnTo>
                  <a:lnTo>
                    <a:pt x="56" y="496"/>
                  </a:lnTo>
                  <a:lnTo>
                    <a:pt x="64" y="494"/>
                  </a:lnTo>
                  <a:lnTo>
                    <a:pt x="66" y="489"/>
                  </a:lnTo>
                  <a:lnTo>
                    <a:pt x="66" y="486"/>
                  </a:lnTo>
                  <a:lnTo>
                    <a:pt x="69" y="481"/>
                  </a:lnTo>
                  <a:lnTo>
                    <a:pt x="71" y="479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5" name="Freeform 9"/>
            <p:cNvSpPr>
              <a:spLocks/>
            </p:cNvSpPr>
            <p:nvPr/>
          </p:nvSpPr>
          <p:spPr bwMode="auto">
            <a:xfrm>
              <a:off x="3047" y="2047"/>
              <a:ext cx="741" cy="1238"/>
            </a:xfrm>
            <a:custGeom>
              <a:avLst/>
              <a:gdLst>
                <a:gd name="T0" fmla="*/ 319 w 741"/>
                <a:gd name="T1" fmla="*/ 369 h 1238"/>
                <a:gd name="T2" fmla="*/ 493 w 741"/>
                <a:gd name="T3" fmla="*/ 228 h 1238"/>
                <a:gd name="T4" fmla="*/ 607 w 741"/>
                <a:gd name="T5" fmla="*/ 81 h 1238"/>
                <a:gd name="T6" fmla="*/ 524 w 741"/>
                <a:gd name="T7" fmla="*/ 464 h 1238"/>
                <a:gd name="T8" fmla="*/ 434 w 741"/>
                <a:gd name="T9" fmla="*/ 865 h 1238"/>
                <a:gd name="T10" fmla="*/ 349 w 741"/>
                <a:gd name="T11" fmla="*/ 1080 h 1238"/>
                <a:gd name="T12" fmla="*/ 63 w 741"/>
                <a:gd name="T13" fmla="*/ 711 h 1238"/>
                <a:gd name="T14" fmla="*/ 22 w 741"/>
                <a:gd name="T15" fmla="*/ 1160 h 1238"/>
                <a:gd name="T16" fmla="*/ 451 w 741"/>
                <a:gd name="T17" fmla="*/ 750 h 1238"/>
                <a:gd name="T18" fmla="*/ 680 w 741"/>
                <a:gd name="T19" fmla="*/ 130 h 1238"/>
                <a:gd name="T20" fmla="*/ 563 w 741"/>
                <a:gd name="T21" fmla="*/ 88 h 1238"/>
                <a:gd name="T22" fmla="*/ 549 w 741"/>
                <a:gd name="T23" fmla="*/ 201 h 1238"/>
                <a:gd name="T24" fmla="*/ 331 w 741"/>
                <a:gd name="T25" fmla="*/ 347 h 1238"/>
                <a:gd name="T26" fmla="*/ 0 w 741"/>
                <a:gd name="T27" fmla="*/ 677 h 1238"/>
                <a:gd name="T28" fmla="*/ 339 w 741"/>
                <a:gd name="T29" fmla="*/ 523 h 1238"/>
                <a:gd name="T30" fmla="*/ 422 w 741"/>
                <a:gd name="T31" fmla="*/ 455 h 1238"/>
                <a:gd name="T32" fmla="*/ 295 w 741"/>
                <a:gd name="T33" fmla="*/ 1070 h 1238"/>
                <a:gd name="T34" fmla="*/ 153 w 741"/>
                <a:gd name="T35" fmla="*/ 716 h 1238"/>
                <a:gd name="T36" fmla="*/ 78 w 741"/>
                <a:gd name="T37" fmla="*/ 770 h 1238"/>
                <a:gd name="T38" fmla="*/ 424 w 741"/>
                <a:gd name="T39" fmla="*/ 508 h 1238"/>
                <a:gd name="T40" fmla="*/ 412 w 741"/>
                <a:gd name="T41" fmla="*/ 555 h 1238"/>
                <a:gd name="T42" fmla="*/ 102 w 741"/>
                <a:gd name="T43" fmla="*/ 794 h 1238"/>
                <a:gd name="T44" fmla="*/ 310 w 741"/>
                <a:gd name="T45" fmla="*/ 694 h 1238"/>
                <a:gd name="T46" fmla="*/ 97 w 741"/>
                <a:gd name="T47" fmla="*/ 911 h 1238"/>
                <a:gd name="T48" fmla="*/ 156 w 741"/>
                <a:gd name="T49" fmla="*/ 892 h 1238"/>
                <a:gd name="T50" fmla="*/ 356 w 741"/>
                <a:gd name="T51" fmla="*/ 884 h 1238"/>
                <a:gd name="T52" fmla="*/ 183 w 741"/>
                <a:gd name="T53" fmla="*/ 1026 h 1238"/>
                <a:gd name="T54" fmla="*/ 92 w 741"/>
                <a:gd name="T55" fmla="*/ 1026 h 1238"/>
                <a:gd name="T56" fmla="*/ 336 w 741"/>
                <a:gd name="T57" fmla="*/ 1009 h 1238"/>
                <a:gd name="T58" fmla="*/ 144 w 741"/>
                <a:gd name="T59" fmla="*/ 1126 h 1238"/>
                <a:gd name="T60" fmla="*/ 163 w 741"/>
                <a:gd name="T61" fmla="*/ 1067 h 1238"/>
                <a:gd name="T62" fmla="*/ 449 w 741"/>
                <a:gd name="T63" fmla="*/ 943 h 1238"/>
                <a:gd name="T64" fmla="*/ 341 w 741"/>
                <a:gd name="T65" fmla="*/ 997 h 1238"/>
                <a:gd name="T66" fmla="*/ 285 w 741"/>
                <a:gd name="T67" fmla="*/ 926 h 1238"/>
                <a:gd name="T68" fmla="*/ 368 w 741"/>
                <a:gd name="T69" fmla="*/ 894 h 1238"/>
                <a:gd name="T70" fmla="*/ 129 w 741"/>
                <a:gd name="T71" fmla="*/ 977 h 1238"/>
                <a:gd name="T72" fmla="*/ 380 w 741"/>
                <a:gd name="T73" fmla="*/ 731 h 1238"/>
                <a:gd name="T74" fmla="*/ 317 w 741"/>
                <a:gd name="T75" fmla="*/ 770 h 1238"/>
                <a:gd name="T76" fmla="*/ 246 w 741"/>
                <a:gd name="T77" fmla="*/ 694 h 1238"/>
                <a:gd name="T78" fmla="*/ 361 w 741"/>
                <a:gd name="T79" fmla="*/ 589 h 1238"/>
                <a:gd name="T80" fmla="*/ 466 w 741"/>
                <a:gd name="T81" fmla="*/ 391 h 1238"/>
                <a:gd name="T82" fmla="*/ 75 w 741"/>
                <a:gd name="T83" fmla="*/ 828 h 1238"/>
                <a:gd name="T84" fmla="*/ 85 w 741"/>
                <a:gd name="T85" fmla="*/ 696 h 1238"/>
                <a:gd name="T86" fmla="*/ 119 w 741"/>
                <a:gd name="T87" fmla="*/ 1133 h 1238"/>
                <a:gd name="T88" fmla="*/ 441 w 741"/>
                <a:gd name="T89" fmla="*/ 931 h 1238"/>
                <a:gd name="T90" fmla="*/ 468 w 741"/>
                <a:gd name="T91" fmla="*/ 501 h 1238"/>
                <a:gd name="T92" fmla="*/ 336 w 741"/>
                <a:gd name="T93" fmla="*/ 430 h 1238"/>
                <a:gd name="T94" fmla="*/ 117 w 741"/>
                <a:gd name="T95" fmla="*/ 621 h 1238"/>
                <a:gd name="T96" fmla="*/ 607 w 741"/>
                <a:gd name="T97" fmla="*/ 176 h 1238"/>
                <a:gd name="T98" fmla="*/ 534 w 741"/>
                <a:gd name="T99" fmla="*/ 252 h 1238"/>
                <a:gd name="T100" fmla="*/ 500 w 741"/>
                <a:gd name="T101" fmla="*/ 416 h 1238"/>
                <a:gd name="T102" fmla="*/ 231 w 741"/>
                <a:gd name="T103" fmla="*/ 1131 h 1238"/>
                <a:gd name="T104" fmla="*/ 36 w 741"/>
                <a:gd name="T105" fmla="*/ 882 h 1238"/>
                <a:gd name="T106" fmla="*/ 261 w 741"/>
                <a:gd name="T107" fmla="*/ 1214 h 1238"/>
                <a:gd name="T108" fmla="*/ 493 w 741"/>
                <a:gd name="T109" fmla="*/ 1028 h 1238"/>
                <a:gd name="T110" fmla="*/ 497 w 741"/>
                <a:gd name="T111" fmla="*/ 684 h 1238"/>
                <a:gd name="T112" fmla="*/ 654 w 741"/>
                <a:gd name="T113" fmla="*/ 289 h 1238"/>
                <a:gd name="T114" fmla="*/ 558 w 741"/>
                <a:gd name="T115" fmla="*/ 0 h 1238"/>
                <a:gd name="T116" fmla="*/ 436 w 741"/>
                <a:gd name="T117" fmla="*/ 274 h 1238"/>
                <a:gd name="T118" fmla="*/ 336 w 741"/>
                <a:gd name="T119" fmla="*/ 296 h 1238"/>
                <a:gd name="T120" fmla="*/ 117 w 741"/>
                <a:gd name="T121" fmla="*/ 511 h 1238"/>
                <a:gd name="T122" fmla="*/ 73 w 741"/>
                <a:gd name="T123" fmla="*/ 745 h 12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41"/>
                <a:gd name="T187" fmla="*/ 0 h 1238"/>
                <a:gd name="T188" fmla="*/ 741 w 741"/>
                <a:gd name="T189" fmla="*/ 1238 h 12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41" h="1238">
                  <a:moveTo>
                    <a:pt x="75" y="733"/>
                  </a:moveTo>
                  <a:lnTo>
                    <a:pt x="75" y="716"/>
                  </a:lnTo>
                  <a:lnTo>
                    <a:pt x="75" y="701"/>
                  </a:lnTo>
                  <a:lnTo>
                    <a:pt x="75" y="684"/>
                  </a:lnTo>
                  <a:lnTo>
                    <a:pt x="75" y="669"/>
                  </a:lnTo>
                  <a:lnTo>
                    <a:pt x="75" y="652"/>
                  </a:lnTo>
                  <a:lnTo>
                    <a:pt x="75" y="635"/>
                  </a:lnTo>
                  <a:lnTo>
                    <a:pt x="75" y="621"/>
                  </a:lnTo>
                  <a:lnTo>
                    <a:pt x="75" y="604"/>
                  </a:lnTo>
                  <a:lnTo>
                    <a:pt x="102" y="589"/>
                  </a:lnTo>
                  <a:lnTo>
                    <a:pt x="126" y="574"/>
                  </a:lnTo>
                  <a:lnTo>
                    <a:pt x="153" y="557"/>
                  </a:lnTo>
                  <a:lnTo>
                    <a:pt x="178" y="542"/>
                  </a:lnTo>
                  <a:lnTo>
                    <a:pt x="202" y="523"/>
                  </a:lnTo>
                  <a:lnTo>
                    <a:pt x="227" y="508"/>
                  </a:lnTo>
                  <a:lnTo>
                    <a:pt x="251" y="489"/>
                  </a:lnTo>
                  <a:lnTo>
                    <a:pt x="278" y="472"/>
                  </a:lnTo>
                  <a:lnTo>
                    <a:pt x="288" y="459"/>
                  </a:lnTo>
                  <a:lnTo>
                    <a:pt x="297" y="450"/>
                  </a:lnTo>
                  <a:lnTo>
                    <a:pt x="305" y="438"/>
                  </a:lnTo>
                  <a:lnTo>
                    <a:pt x="310" y="423"/>
                  </a:lnTo>
                  <a:lnTo>
                    <a:pt x="314" y="408"/>
                  </a:lnTo>
                  <a:lnTo>
                    <a:pt x="317" y="396"/>
                  </a:lnTo>
                  <a:lnTo>
                    <a:pt x="319" y="381"/>
                  </a:lnTo>
                  <a:lnTo>
                    <a:pt x="322" y="367"/>
                  </a:lnTo>
                  <a:lnTo>
                    <a:pt x="322" y="359"/>
                  </a:lnTo>
                  <a:lnTo>
                    <a:pt x="312" y="376"/>
                  </a:lnTo>
                  <a:lnTo>
                    <a:pt x="312" y="374"/>
                  </a:lnTo>
                  <a:lnTo>
                    <a:pt x="319" y="369"/>
                  </a:lnTo>
                  <a:lnTo>
                    <a:pt x="324" y="367"/>
                  </a:lnTo>
                  <a:lnTo>
                    <a:pt x="331" y="362"/>
                  </a:lnTo>
                  <a:lnTo>
                    <a:pt x="339" y="359"/>
                  </a:lnTo>
                  <a:lnTo>
                    <a:pt x="344" y="357"/>
                  </a:lnTo>
                  <a:lnTo>
                    <a:pt x="351" y="354"/>
                  </a:lnTo>
                  <a:lnTo>
                    <a:pt x="356" y="354"/>
                  </a:lnTo>
                  <a:lnTo>
                    <a:pt x="363" y="354"/>
                  </a:lnTo>
                  <a:lnTo>
                    <a:pt x="388" y="354"/>
                  </a:lnTo>
                  <a:lnTo>
                    <a:pt x="414" y="352"/>
                  </a:lnTo>
                  <a:lnTo>
                    <a:pt x="439" y="347"/>
                  </a:lnTo>
                  <a:lnTo>
                    <a:pt x="463" y="342"/>
                  </a:lnTo>
                  <a:lnTo>
                    <a:pt x="485" y="330"/>
                  </a:lnTo>
                  <a:lnTo>
                    <a:pt x="507" y="318"/>
                  </a:lnTo>
                  <a:lnTo>
                    <a:pt x="529" y="303"/>
                  </a:lnTo>
                  <a:lnTo>
                    <a:pt x="546" y="286"/>
                  </a:lnTo>
                  <a:lnTo>
                    <a:pt x="556" y="264"/>
                  </a:lnTo>
                  <a:lnTo>
                    <a:pt x="556" y="259"/>
                  </a:lnTo>
                  <a:lnTo>
                    <a:pt x="554" y="254"/>
                  </a:lnTo>
                  <a:lnTo>
                    <a:pt x="551" y="250"/>
                  </a:lnTo>
                  <a:lnTo>
                    <a:pt x="551" y="245"/>
                  </a:lnTo>
                  <a:lnTo>
                    <a:pt x="546" y="240"/>
                  </a:lnTo>
                  <a:lnTo>
                    <a:pt x="544" y="237"/>
                  </a:lnTo>
                  <a:lnTo>
                    <a:pt x="539" y="232"/>
                  </a:lnTo>
                  <a:lnTo>
                    <a:pt x="534" y="232"/>
                  </a:lnTo>
                  <a:lnTo>
                    <a:pt x="519" y="225"/>
                  </a:lnTo>
                  <a:lnTo>
                    <a:pt x="512" y="225"/>
                  </a:lnTo>
                  <a:lnTo>
                    <a:pt x="507" y="225"/>
                  </a:lnTo>
                  <a:lnTo>
                    <a:pt x="500" y="225"/>
                  </a:lnTo>
                  <a:lnTo>
                    <a:pt x="493" y="228"/>
                  </a:lnTo>
                  <a:lnTo>
                    <a:pt x="485" y="228"/>
                  </a:lnTo>
                  <a:lnTo>
                    <a:pt x="480" y="230"/>
                  </a:lnTo>
                  <a:lnTo>
                    <a:pt x="473" y="230"/>
                  </a:lnTo>
                  <a:lnTo>
                    <a:pt x="466" y="235"/>
                  </a:lnTo>
                  <a:lnTo>
                    <a:pt x="449" y="250"/>
                  </a:lnTo>
                  <a:lnTo>
                    <a:pt x="497" y="276"/>
                  </a:lnTo>
                  <a:lnTo>
                    <a:pt x="500" y="269"/>
                  </a:lnTo>
                  <a:lnTo>
                    <a:pt x="502" y="252"/>
                  </a:lnTo>
                  <a:lnTo>
                    <a:pt x="507" y="237"/>
                  </a:lnTo>
                  <a:lnTo>
                    <a:pt x="510" y="220"/>
                  </a:lnTo>
                  <a:lnTo>
                    <a:pt x="512" y="203"/>
                  </a:lnTo>
                  <a:lnTo>
                    <a:pt x="514" y="188"/>
                  </a:lnTo>
                  <a:lnTo>
                    <a:pt x="517" y="171"/>
                  </a:lnTo>
                  <a:lnTo>
                    <a:pt x="522" y="157"/>
                  </a:lnTo>
                  <a:lnTo>
                    <a:pt x="527" y="142"/>
                  </a:lnTo>
                  <a:lnTo>
                    <a:pt x="532" y="132"/>
                  </a:lnTo>
                  <a:lnTo>
                    <a:pt x="536" y="123"/>
                  </a:lnTo>
                  <a:lnTo>
                    <a:pt x="544" y="110"/>
                  </a:lnTo>
                  <a:lnTo>
                    <a:pt x="551" y="103"/>
                  </a:lnTo>
                  <a:lnTo>
                    <a:pt x="556" y="93"/>
                  </a:lnTo>
                  <a:lnTo>
                    <a:pt x="563" y="83"/>
                  </a:lnTo>
                  <a:lnTo>
                    <a:pt x="568" y="74"/>
                  </a:lnTo>
                  <a:lnTo>
                    <a:pt x="573" y="62"/>
                  </a:lnTo>
                  <a:lnTo>
                    <a:pt x="580" y="54"/>
                  </a:lnTo>
                  <a:lnTo>
                    <a:pt x="546" y="54"/>
                  </a:lnTo>
                  <a:lnTo>
                    <a:pt x="558" y="62"/>
                  </a:lnTo>
                  <a:lnTo>
                    <a:pt x="573" y="69"/>
                  </a:lnTo>
                  <a:lnTo>
                    <a:pt x="590" y="74"/>
                  </a:lnTo>
                  <a:lnTo>
                    <a:pt x="607" y="81"/>
                  </a:lnTo>
                  <a:lnTo>
                    <a:pt x="624" y="88"/>
                  </a:lnTo>
                  <a:lnTo>
                    <a:pt x="641" y="93"/>
                  </a:lnTo>
                  <a:lnTo>
                    <a:pt x="658" y="98"/>
                  </a:lnTo>
                  <a:lnTo>
                    <a:pt x="676" y="101"/>
                  </a:lnTo>
                  <a:lnTo>
                    <a:pt x="695" y="103"/>
                  </a:lnTo>
                  <a:lnTo>
                    <a:pt x="680" y="91"/>
                  </a:lnTo>
                  <a:lnTo>
                    <a:pt x="680" y="86"/>
                  </a:lnTo>
                  <a:lnTo>
                    <a:pt x="678" y="98"/>
                  </a:lnTo>
                  <a:lnTo>
                    <a:pt x="676" y="115"/>
                  </a:lnTo>
                  <a:lnTo>
                    <a:pt x="671" y="130"/>
                  </a:lnTo>
                  <a:lnTo>
                    <a:pt x="668" y="145"/>
                  </a:lnTo>
                  <a:lnTo>
                    <a:pt x="663" y="159"/>
                  </a:lnTo>
                  <a:lnTo>
                    <a:pt x="658" y="171"/>
                  </a:lnTo>
                  <a:lnTo>
                    <a:pt x="654" y="186"/>
                  </a:lnTo>
                  <a:lnTo>
                    <a:pt x="651" y="201"/>
                  </a:lnTo>
                  <a:lnTo>
                    <a:pt x="629" y="220"/>
                  </a:lnTo>
                  <a:lnTo>
                    <a:pt x="612" y="242"/>
                  </a:lnTo>
                  <a:lnTo>
                    <a:pt x="600" y="267"/>
                  </a:lnTo>
                  <a:lnTo>
                    <a:pt x="590" y="293"/>
                  </a:lnTo>
                  <a:lnTo>
                    <a:pt x="583" y="320"/>
                  </a:lnTo>
                  <a:lnTo>
                    <a:pt x="578" y="347"/>
                  </a:lnTo>
                  <a:lnTo>
                    <a:pt x="573" y="376"/>
                  </a:lnTo>
                  <a:lnTo>
                    <a:pt x="566" y="403"/>
                  </a:lnTo>
                  <a:lnTo>
                    <a:pt x="558" y="413"/>
                  </a:lnTo>
                  <a:lnTo>
                    <a:pt x="554" y="425"/>
                  </a:lnTo>
                  <a:lnTo>
                    <a:pt x="546" y="435"/>
                  </a:lnTo>
                  <a:lnTo>
                    <a:pt x="539" y="445"/>
                  </a:lnTo>
                  <a:lnTo>
                    <a:pt x="532" y="455"/>
                  </a:lnTo>
                  <a:lnTo>
                    <a:pt x="524" y="464"/>
                  </a:lnTo>
                  <a:lnTo>
                    <a:pt x="517" y="474"/>
                  </a:lnTo>
                  <a:lnTo>
                    <a:pt x="512" y="486"/>
                  </a:lnTo>
                  <a:lnTo>
                    <a:pt x="507" y="494"/>
                  </a:lnTo>
                  <a:lnTo>
                    <a:pt x="505" y="503"/>
                  </a:lnTo>
                  <a:lnTo>
                    <a:pt x="500" y="513"/>
                  </a:lnTo>
                  <a:lnTo>
                    <a:pt x="497" y="523"/>
                  </a:lnTo>
                  <a:lnTo>
                    <a:pt x="495" y="530"/>
                  </a:lnTo>
                  <a:lnTo>
                    <a:pt x="493" y="540"/>
                  </a:lnTo>
                  <a:lnTo>
                    <a:pt x="488" y="550"/>
                  </a:lnTo>
                  <a:lnTo>
                    <a:pt x="485" y="560"/>
                  </a:lnTo>
                  <a:lnTo>
                    <a:pt x="478" y="572"/>
                  </a:lnTo>
                  <a:lnTo>
                    <a:pt x="473" y="589"/>
                  </a:lnTo>
                  <a:lnTo>
                    <a:pt x="468" y="601"/>
                  </a:lnTo>
                  <a:lnTo>
                    <a:pt x="463" y="616"/>
                  </a:lnTo>
                  <a:lnTo>
                    <a:pt x="458" y="630"/>
                  </a:lnTo>
                  <a:lnTo>
                    <a:pt x="453" y="645"/>
                  </a:lnTo>
                  <a:lnTo>
                    <a:pt x="446" y="657"/>
                  </a:lnTo>
                  <a:lnTo>
                    <a:pt x="441" y="672"/>
                  </a:lnTo>
                  <a:lnTo>
                    <a:pt x="434" y="694"/>
                  </a:lnTo>
                  <a:lnTo>
                    <a:pt x="429" y="716"/>
                  </a:lnTo>
                  <a:lnTo>
                    <a:pt x="427" y="735"/>
                  </a:lnTo>
                  <a:lnTo>
                    <a:pt x="429" y="760"/>
                  </a:lnTo>
                  <a:lnTo>
                    <a:pt x="432" y="779"/>
                  </a:lnTo>
                  <a:lnTo>
                    <a:pt x="434" y="804"/>
                  </a:lnTo>
                  <a:lnTo>
                    <a:pt x="434" y="826"/>
                  </a:lnTo>
                  <a:lnTo>
                    <a:pt x="434" y="850"/>
                  </a:lnTo>
                  <a:lnTo>
                    <a:pt x="434" y="857"/>
                  </a:lnTo>
                  <a:lnTo>
                    <a:pt x="434" y="860"/>
                  </a:lnTo>
                  <a:lnTo>
                    <a:pt x="434" y="865"/>
                  </a:lnTo>
                  <a:lnTo>
                    <a:pt x="436" y="870"/>
                  </a:lnTo>
                  <a:lnTo>
                    <a:pt x="439" y="875"/>
                  </a:lnTo>
                  <a:lnTo>
                    <a:pt x="444" y="882"/>
                  </a:lnTo>
                  <a:lnTo>
                    <a:pt x="449" y="894"/>
                  </a:lnTo>
                  <a:lnTo>
                    <a:pt x="451" y="906"/>
                  </a:lnTo>
                  <a:lnTo>
                    <a:pt x="453" y="919"/>
                  </a:lnTo>
                  <a:lnTo>
                    <a:pt x="453" y="931"/>
                  </a:lnTo>
                  <a:lnTo>
                    <a:pt x="453" y="945"/>
                  </a:lnTo>
                  <a:lnTo>
                    <a:pt x="453" y="958"/>
                  </a:lnTo>
                  <a:lnTo>
                    <a:pt x="451" y="972"/>
                  </a:lnTo>
                  <a:lnTo>
                    <a:pt x="453" y="984"/>
                  </a:lnTo>
                  <a:lnTo>
                    <a:pt x="453" y="994"/>
                  </a:lnTo>
                  <a:lnTo>
                    <a:pt x="458" y="975"/>
                  </a:lnTo>
                  <a:lnTo>
                    <a:pt x="449" y="992"/>
                  </a:lnTo>
                  <a:lnTo>
                    <a:pt x="444" y="1002"/>
                  </a:lnTo>
                  <a:lnTo>
                    <a:pt x="439" y="1009"/>
                  </a:lnTo>
                  <a:lnTo>
                    <a:pt x="432" y="1019"/>
                  </a:lnTo>
                  <a:lnTo>
                    <a:pt x="427" y="1028"/>
                  </a:lnTo>
                  <a:lnTo>
                    <a:pt x="417" y="1036"/>
                  </a:lnTo>
                  <a:lnTo>
                    <a:pt x="410" y="1045"/>
                  </a:lnTo>
                  <a:lnTo>
                    <a:pt x="402" y="1053"/>
                  </a:lnTo>
                  <a:lnTo>
                    <a:pt x="392" y="1058"/>
                  </a:lnTo>
                  <a:lnTo>
                    <a:pt x="385" y="1060"/>
                  </a:lnTo>
                  <a:lnTo>
                    <a:pt x="380" y="1065"/>
                  </a:lnTo>
                  <a:lnTo>
                    <a:pt x="373" y="1067"/>
                  </a:lnTo>
                  <a:lnTo>
                    <a:pt x="368" y="1070"/>
                  </a:lnTo>
                  <a:lnTo>
                    <a:pt x="361" y="1075"/>
                  </a:lnTo>
                  <a:lnTo>
                    <a:pt x="353" y="1077"/>
                  </a:lnTo>
                  <a:lnTo>
                    <a:pt x="349" y="1080"/>
                  </a:lnTo>
                  <a:lnTo>
                    <a:pt x="344" y="1087"/>
                  </a:lnTo>
                  <a:lnTo>
                    <a:pt x="329" y="1097"/>
                  </a:lnTo>
                  <a:lnTo>
                    <a:pt x="317" y="1107"/>
                  </a:lnTo>
                  <a:lnTo>
                    <a:pt x="305" y="1116"/>
                  </a:lnTo>
                  <a:lnTo>
                    <a:pt x="292" y="1126"/>
                  </a:lnTo>
                  <a:lnTo>
                    <a:pt x="280" y="1133"/>
                  </a:lnTo>
                  <a:lnTo>
                    <a:pt x="268" y="1141"/>
                  </a:lnTo>
                  <a:lnTo>
                    <a:pt x="253" y="1148"/>
                  </a:lnTo>
                  <a:lnTo>
                    <a:pt x="239" y="1153"/>
                  </a:lnTo>
                  <a:lnTo>
                    <a:pt x="222" y="1158"/>
                  </a:lnTo>
                  <a:lnTo>
                    <a:pt x="205" y="1160"/>
                  </a:lnTo>
                  <a:lnTo>
                    <a:pt x="187" y="1160"/>
                  </a:lnTo>
                  <a:lnTo>
                    <a:pt x="170" y="1163"/>
                  </a:lnTo>
                  <a:lnTo>
                    <a:pt x="151" y="1163"/>
                  </a:lnTo>
                  <a:lnTo>
                    <a:pt x="134" y="1163"/>
                  </a:lnTo>
                  <a:lnTo>
                    <a:pt x="117" y="1168"/>
                  </a:lnTo>
                  <a:lnTo>
                    <a:pt x="102" y="1177"/>
                  </a:lnTo>
                  <a:lnTo>
                    <a:pt x="90" y="1182"/>
                  </a:lnTo>
                  <a:lnTo>
                    <a:pt x="134" y="1192"/>
                  </a:lnTo>
                  <a:lnTo>
                    <a:pt x="131" y="1197"/>
                  </a:lnTo>
                  <a:lnTo>
                    <a:pt x="134" y="1138"/>
                  </a:lnTo>
                  <a:lnTo>
                    <a:pt x="131" y="1077"/>
                  </a:lnTo>
                  <a:lnTo>
                    <a:pt x="124" y="1019"/>
                  </a:lnTo>
                  <a:lnTo>
                    <a:pt x="114" y="962"/>
                  </a:lnTo>
                  <a:lnTo>
                    <a:pt x="102" y="904"/>
                  </a:lnTo>
                  <a:lnTo>
                    <a:pt x="90" y="845"/>
                  </a:lnTo>
                  <a:lnTo>
                    <a:pt x="75" y="787"/>
                  </a:lnTo>
                  <a:lnTo>
                    <a:pt x="63" y="728"/>
                  </a:lnTo>
                  <a:lnTo>
                    <a:pt x="63" y="711"/>
                  </a:lnTo>
                  <a:lnTo>
                    <a:pt x="61" y="704"/>
                  </a:lnTo>
                  <a:lnTo>
                    <a:pt x="61" y="699"/>
                  </a:lnTo>
                  <a:lnTo>
                    <a:pt x="58" y="694"/>
                  </a:lnTo>
                  <a:lnTo>
                    <a:pt x="56" y="689"/>
                  </a:lnTo>
                  <a:lnTo>
                    <a:pt x="51" y="684"/>
                  </a:lnTo>
                  <a:lnTo>
                    <a:pt x="46" y="682"/>
                  </a:lnTo>
                  <a:lnTo>
                    <a:pt x="39" y="682"/>
                  </a:lnTo>
                  <a:lnTo>
                    <a:pt x="34" y="682"/>
                  </a:lnTo>
                  <a:lnTo>
                    <a:pt x="26" y="682"/>
                  </a:lnTo>
                  <a:lnTo>
                    <a:pt x="22" y="682"/>
                  </a:lnTo>
                  <a:lnTo>
                    <a:pt x="17" y="684"/>
                  </a:lnTo>
                  <a:lnTo>
                    <a:pt x="12" y="689"/>
                  </a:lnTo>
                  <a:lnTo>
                    <a:pt x="7" y="694"/>
                  </a:lnTo>
                  <a:lnTo>
                    <a:pt x="4" y="699"/>
                  </a:lnTo>
                  <a:lnTo>
                    <a:pt x="2" y="704"/>
                  </a:lnTo>
                  <a:lnTo>
                    <a:pt x="2" y="711"/>
                  </a:lnTo>
                  <a:lnTo>
                    <a:pt x="2" y="731"/>
                  </a:lnTo>
                  <a:lnTo>
                    <a:pt x="4" y="782"/>
                  </a:lnTo>
                  <a:lnTo>
                    <a:pt x="7" y="833"/>
                  </a:lnTo>
                  <a:lnTo>
                    <a:pt x="7" y="884"/>
                  </a:lnTo>
                  <a:lnTo>
                    <a:pt x="7" y="936"/>
                  </a:lnTo>
                  <a:lnTo>
                    <a:pt x="7" y="987"/>
                  </a:lnTo>
                  <a:lnTo>
                    <a:pt x="9" y="1038"/>
                  </a:lnTo>
                  <a:lnTo>
                    <a:pt x="9" y="1089"/>
                  </a:lnTo>
                  <a:lnTo>
                    <a:pt x="14" y="1141"/>
                  </a:lnTo>
                  <a:lnTo>
                    <a:pt x="14" y="1148"/>
                  </a:lnTo>
                  <a:lnTo>
                    <a:pt x="17" y="1150"/>
                  </a:lnTo>
                  <a:lnTo>
                    <a:pt x="19" y="1155"/>
                  </a:lnTo>
                  <a:lnTo>
                    <a:pt x="22" y="1160"/>
                  </a:lnTo>
                  <a:lnTo>
                    <a:pt x="26" y="1165"/>
                  </a:lnTo>
                  <a:lnTo>
                    <a:pt x="44" y="1177"/>
                  </a:lnTo>
                  <a:lnTo>
                    <a:pt x="58" y="1192"/>
                  </a:lnTo>
                  <a:lnTo>
                    <a:pt x="78" y="1202"/>
                  </a:lnTo>
                  <a:lnTo>
                    <a:pt x="97" y="1209"/>
                  </a:lnTo>
                  <a:lnTo>
                    <a:pt x="119" y="1212"/>
                  </a:lnTo>
                  <a:lnTo>
                    <a:pt x="141" y="1209"/>
                  </a:lnTo>
                  <a:lnTo>
                    <a:pt x="163" y="1209"/>
                  </a:lnTo>
                  <a:lnTo>
                    <a:pt x="185" y="1204"/>
                  </a:lnTo>
                  <a:lnTo>
                    <a:pt x="207" y="1199"/>
                  </a:lnTo>
                  <a:lnTo>
                    <a:pt x="234" y="1192"/>
                  </a:lnTo>
                  <a:lnTo>
                    <a:pt x="261" y="1182"/>
                  </a:lnTo>
                  <a:lnTo>
                    <a:pt x="288" y="1170"/>
                  </a:lnTo>
                  <a:lnTo>
                    <a:pt x="312" y="1158"/>
                  </a:lnTo>
                  <a:lnTo>
                    <a:pt x="336" y="1143"/>
                  </a:lnTo>
                  <a:lnTo>
                    <a:pt x="358" y="1126"/>
                  </a:lnTo>
                  <a:lnTo>
                    <a:pt x="380" y="1107"/>
                  </a:lnTo>
                  <a:lnTo>
                    <a:pt x="402" y="1087"/>
                  </a:lnTo>
                  <a:lnTo>
                    <a:pt x="429" y="1053"/>
                  </a:lnTo>
                  <a:lnTo>
                    <a:pt x="451" y="1016"/>
                  </a:lnTo>
                  <a:lnTo>
                    <a:pt x="466" y="977"/>
                  </a:lnTo>
                  <a:lnTo>
                    <a:pt x="475" y="936"/>
                  </a:lnTo>
                  <a:lnTo>
                    <a:pt x="478" y="894"/>
                  </a:lnTo>
                  <a:lnTo>
                    <a:pt x="475" y="853"/>
                  </a:lnTo>
                  <a:lnTo>
                    <a:pt x="468" y="811"/>
                  </a:lnTo>
                  <a:lnTo>
                    <a:pt x="456" y="770"/>
                  </a:lnTo>
                  <a:lnTo>
                    <a:pt x="453" y="762"/>
                  </a:lnTo>
                  <a:lnTo>
                    <a:pt x="451" y="755"/>
                  </a:lnTo>
                  <a:lnTo>
                    <a:pt x="451" y="750"/>
                  </a:lnTo>
                  <a:lnTo>
                    <a:pt x="451" y="743"/>
                  </a:lnTo>
                  <a:lnTo>
                    <a:pt x="451" y="735"/>
                  </a:lnTo>
                  <a:lnTo>
                    <a:pt x="451" y="728"/>
                  </a:lnTo>
                  <a:lnTo>
                    <a:pt x="453" y="721"/>
                  </a:lnTo>
                  <a:lnTo>
                    <a:pt x="456" y="716"/>
                  </a:lnTo>
                  <a:lnTo>
                    <a:pt x="468" y="684"/>
                  </a:lnTo>
                  <a:lnTo>
                    <a:pt x="483" y="655"/>
                  </a:lnTo>
                  <a:lnTo>
                    <a:pt x="495" y="623"/>
                  </a:lnTo>
                  <a:lnTo>
                    <a:pt x="507" y="591"/>
                  </a:lnTo>
                  <a:lnTo>
                    <a:pt x="519" y="560"/>
                  </a:lnTo>
                  <a:lnTo>
                    <a:pt x="529" y="530"/>
                  </a:lnTo>
                  <a:lnTo>
                    <a:pt x="539" y="499"/>
                  </a:lnTo>
                  <a:lnTo>
                    <a:pt x="549" y="467"/>
                  </a:lnTo>
                  <a:lnTo>
                    <a:pt x="554" y="452"/>
                  </a:lnTo>
                  <a:lnTo>
                    <a:pt x="558" y="438"/>
                  </a:lnTo>
                  <a:lnTo>
                    <a:pt x="561" y="423"/>
                  </a:lnTo>
                  <a:lnTo>
                    <a:pt x="566" y="408"/>
                  </a:lnTo>
                  <a:lnTo>
                    <a:pt x="571" y="396"/>
                  </a:lnTo>
                  <a:lnTo>
                    <a:pt x="575" y="381"/>
                  </a:lnTo>
                  <a:lnTo>
                    <a:pt x="583" y="367"/>
                  </a:lnTo>
                  <a:lnTo>
                    <a:pt x="588" y="354"/>
                  </a:lnTo>
                  <a:lnTo>
                    <a:pt x="600" y="325"/>
                  </a:lnTo>
                  <a:lnTo>
                    <a:pt x="612" y="298"/>
                  </a:lnTo>
                  <a:lnTo>
                    <a:pt x="624" y="271"/>
                  </a:lnTo>
                  <a:lnTo>
                    <a:pt x="639" y="242"/>
                  </a:lnTo>
                  <a:lnTo>
                    <a:pt x="649" y="215"/>
                  </a:lnTo>
                  <a:lnTo>
                    <a:pt x="661" y="188"/>
                  </a:lnTo>
                  <a:lnTo>
                    <a:pt x="673" y="159"/>
                  </a:lnTo>
                  <a:lnTo>
                    <a:pt x="680" y="130"/>
                  </a:lnTo>
                  <a:lnTo>
                    <a:pt x="680" y="113"/>
                  </a:lnTo>
                  <a:lnTo>
                    <a:pt x="680" y="108"/>
                  </a:lnTo>
                  <a:lnTo>
                    <a:pt x="680" y="105"/>
                  </a:lnTo>
                  <a:lnTo>
                    <a:pt x="680" y="101"/>
                  </a:lnTo>
                  <a:lnTo>
                    <a:pt x="678" y="98"/>
                  </a:lnTo>
                  <a:lnTo>
                    <a:pt x="676" y="93"/>
                  </a:lnTo>
                  <a:lnTo>
                    <a:pt x="671" y="88"/>
                  </a:lnTo>
                  <a:lnTo>
                    <a:pt x="651" y="76"/>
                  </a:lnTo>
                  <a:lnTo>
                    <a:pt x="646" y="74"/>
                  </a:lnTo>
                  <a:lnTo>
                    <a:pt x="641" y="74"/>
                  </a:lnTo>
                  <a:lnTo>
                    <a:pt x="639" y="74"/>
                  </a:lnTo>
                  <a:lnTo>
                    <a:pt x="634" y="74"/>
                  </a:lnTo>
                  <a:lnTo>
                    <a:pt x="622" y="59"/>
                  </a:lnTo>
                  <a:lnTo>
                    <a:pt x="619" y="57"/>
                  </a:lnTo>
                  <a:lnTo>
                    <a:pt x="615" y="54"/>
                  </a:lnTo>
                  <a:lnTo>
                    <a:pt x="612" y="52"/>
                  </a:lnTo>
                  <a:lnTo>
                    <a:pt x="607" y="52"/>
                  </a:lnTo>
                  <a:lnTo>
                    <a:pt x="602" y="52"/>
                  </a:lnTo>
                  <a:lnTo>
                    <a:pt x="600" y="52"/>
                  </a:lnTo>
                  <a:lnTo>
                    <a:pt x="595" y="54"/>
                  </a:lnTo>
                  <a:lnTo>
                    <a:pt x="593" y="54"/>
                  </a:lnTo>
                  <a:lnTo>
                    <a:pt x="585" y="57"/>
                  </a:lnTo>
                  <a:lnTo>
                    <a:pt x="580" y="57"/>
                  </a:lnTo>
                  <a:lnTo>
                    <a:pt x="578" y="59"/>
                  </a:lnTo>
                  <a:lnTo>
                    <a:pt x="575" y="62"/>
                  </a:lnTo>
                  <a:lnTo>
                    <a:pt x="573" y="64"/>
                  </a:lnTo>
                  <a:lnTo>
                    <a:pt x="568" y="69"/>
                  </a:lnTo>
                  <a:lnTo>
                    <a:pt x="568" y="76"/>
                  </a:lnTo>
                  <a:lnTo>
                    <a:pt x="563" y="88"/>
                  </a:lnTo>
                  <a:lnTo>
                    <a:pt x="556" y="108"/>
                  </a:lnTo>
                  <a:lnTo>
                    <a:pt x="549" y="127"/>
                  </a:lnTo>
                  <a:lnTo>
                    <a:pt x="539" y="147"/>
                  </a:lnTo>
                  <a:lnTo>
                    <a:pt x="529" y="164"/>
                  </a:lnTo>
                  <a:lnTo>
                    <a:pt x="514" y="181"/>
                  </a:lnTo>
                  <a:lnTo>
                    <a:pt x="502" y="198"/>
                  </a:lnTo>
                  <a:lnTo>
                    <a:pt x="488" y="213"/>
                  </a:lnTo>
                  <a:lnTo>
                    <a:pt x="473" y="230"/>
                  </a:lnTo>
                  <a:lnTo>
                    <a:pt x="468" y="252"/>
                  </a:lnTo>
                  <a:lnTo>
                    <a:pt x="468" y="254"/>
                  </a:lnTo>
                  <a:lnTo>
                    <a:pt x="468" y="262"/>
                  </a:lnTo>
                  <a:lnTo>
                    <a:pt x="468" y="264"/>
                  </a:lnTo>
                  <a:lnTo>
                    <a:pt x="473" y="271"/>
                  </a:lnTo>
                  <a:lnTo>
                    <a:pt x="473" y="274"/>
                  </a:lnTo>
                  <a:lnTo>
                    <a:pt x="478" y="279"/>
                  </a:lnTo>
                  <a:lnTo>
                    <a:pt x="483" y="281"/>
                  </a:lnTo>
                  <a:lnTo>
                    <a:pt x="488" y="284"/>
                  </a:lnTo>
                  <a:lnTo>
                    <a:pt x="493" y="284"/>
                  </a:lnTo>
                  <a:lnTo>
                    <a:pt x="497" y="286"/>
                  </a:lnTo>
                  <a:lnTo>
                    <a:pt x="505" y="284"/>
                  </a:lnTo>
                  <a:lnTo>
                    <a:pt x="510" y="284"/>
                  </a:lnTo>
                  <a:lnTo>
                    <a:pt x="514" y="279"/>
                  </a:lnTo>
                  <a:lnTo>
                    <a:pt x="517" y="276"/>
                  </a:lnTo>
                  <a:lnTo>
                    <a:pt x="522" y="271"/>
                  </a:lnTo>
                  <a:lnTo>
                    <a:pt x="524" y="267"/>
                  </a:lnTo>
                  <a:lnTo>
                    <a:pt x="532" y="252"/>
                  </a:lnTo>
                  <a:lnTo>
                    <a:pt x="536" y="235"/>
                  </a:lnTo>
                  <a:lnTo>
                    <a:pt x="541" y="218"/>
                  </a:lnTo>
                  <a:lnTo>
                    <a:pt x="549" y="201"/>
                  </a:lnTo>
                  <a:lnTo>
                    <a:pt x="556" y="186"/>
                  </a:lnTo>
                  <a:lnTo>
                    <a:pt x="566" y="171"/>
                  </a:lnTo>
                  <a:lnTo>
                    <a:pt x="578" y="159"/>
                  </a:lnTo>
                  <a:lnTo>
                    <a:pt x="588" y="147"/>
                  </a:lnTo>
                  <a:lnTo>
                    <a:pt x="602" y="135"/>
                  </a:lnTo>
                  <a:lnTo>
                    <a:pt x="610" y="130"/>
                  </a:lnTo>
                  <a:lnTo>
                    <a:pt x="563" y="113"/>
                  </a:lnTo>
                  <a:lnTo>
                    <a:pt x="566" y="120"/>
                  </a:lnTo>
                  <a:lnTo>
                    <a:pt x="566" y="103"/>
                  </a:lnTo>
                  <a:lnTo>
                    <a:pt x="561" y="120"/>
                  </a:lnTo>
                  <a:lnTo>
                    <a:pt x="554" y="145"/>
                  </a:lnTo>
                  <a:lnTo>
                    <a:pt x="546" y="169"/>
                  </a:lnTo>
                  <a:lnTo>
                    <a:pt x="536" y="191"/>
                  </a:lnTo>
                  <a:lnTo>
                    <a:pt x="527" y="213"/>
                  </a:lnTo>
                  <a:lnTo>
                    <a:pt x="517" y="235"/>
                  </a:lnTo>
                  <a:lnTo>
                    <a:pt x="505" y="259"/>
                  </a:lnTo>
                  <a:lnTo>
                    <a:pt x="493" y="281"/>
                  </a:lnTo>
                  <a:lnTo>
                    <a:pt x="483" y="306"/>
                  </a:lnTo>
                  <a:lnTo>
                    <a:pt x="466" y="308"/>
                  </a:lnTo>
                  <a:lnTo>
                    <a:pt x="449" y="313"/>
                  </a:lnTo>
                  <a:lnTo>
                    <a:pt x="432" y="315"/>
                  </a:lnTo>
                  <a:lnTo>
                    <a:pt x="414" y="318"/>
                  </a:lnTo>
                  <a:lnTo>
                    <a:pt x="397" y="320"/>
                  </a:lnTo>
                  <a:lnTo>
                    <a:pt x="380" y="323"/>
                  </a:lnTo>
                  <a:lnTo>
                    <a:pt x="363" y="328"/>
                  </a:lnTo>
                  <a:lnTo>
                    <a:pt x="349" y="335"/>
                  </a:lnTo>
                  <a:lnTo>
                    <a:pt x="341" y="337"/>
                  </a:lnTo>
                  <a:lnTo>
                    <a:pt x="336" y="342"/>
                  </a:lnTo>
                  <a:lnTo>
                    <a:pt x="331" y="347"/>
                  </a:lnTo>
                  <a:lnTo>
                    <a:pt x="327" y="352"/>
                  </a:lnTo>
                  <a:lnTo>
                    <a:pt x="314" y="364"/>
                  </a:lnTo>
                  <a:lnTo>
                    <a:pt x="307" y="379"/>
                  </a:lnTo>
                  <a:lnTo>
                    <a:pt x="297" y="391"/>
                  </a:lnTo>
                  <a:lnTo>
                    <a:pt x="290" y="406"/>
                  </a:lnTo>
                  <a:lnTo>
                    <a:pt x="283" y="418"/>
                  </a:lnTo>
                  <a:lnTo>
                    <a:pt x="273" y="433"/>
                  </a:lnTo>
                  <a:lnTo>
                    <a:pt x="263" y="445"/>
                  </a:lnTo>
                  <a:lnTo>
                    <a:pt x="253" y="457"/>
                  </a:lnTo>
                  <a:lnTo>
                    <a:pt x="227" y="474"/>
                  </a:lnTo>
                  <a:lnTo>
                    <a:pt x="205" y="491"/>
                  </a:lnTo>
                  <a:lnTo>
                    <a:pt x="178" y="508"/>
                  </a:lnTo>
                  <a:lnTo>
                    <a:pt x="153" y="523"/>
                  </a:lnTo>
                  <a:lnTo>
                    <a:pt x="129" y="538"/>
                  </a:lnTo>
                  <a:lnTo>
                    <a:pt x="102" y="555"/>
                  </a:lnTo>
                  <a:lnTo>
                    <a:pt x="78" y="572"/>
                  </a:lnTo>
                  <a:lnTo>
                    <a:pt x="53" y="589"/>
                  </a:lnTo>
                  <a:lnTo>
                    <a:pt x="46" y="594"/>
                  </a:lnTo>
                  <a:lnTo>
                    <a:pt x="39" y="601"/>
                  </a:lnTo>
                  <a:lnTo>
                    <a:pt x="31" y="608"/>
                  </a:lnTo>
                  <a:lnTo>
                    <a:pt x="26" y="616"/>
                  </a:lnTo>
                  <a:lnTo>
                    <a:pt x="22" y="623"/>
                  </a:lnTo>
                  <a:lnTo>
                    <a:pt x="17" y="630"/>
                  </a:lnTo>
                  <a:lnTo>
                    <a:pt x="9" y="638"/>
                  </a:lnTo>
                  <a:lnTo>
                    <a:pt x="4" y="645"/>
                  </a:lnTo>
                  <a:lnTo>
                    <a:pt x="0" y="667"/>
                  </a:lnTo>
                  <a:lnTo>
                    <a:pt x="0" y="672"/>
                  </a:lnTo>
                  <a:lnTo>
                    <a:pt x="0" y="674"/>
                  </a:lnTo>
                  <a:lnTo>
                    <a:pt x="0" y="677"/>
                  </a:lnTo>
                  <a:lnTo>
                    <a:pt x="0" y="682"/>
                  </a:lnTo>
                  <a:lnTo>
                    <a:pt x="2" y="687"/>
                  </a:lnTo>
                  <a:lnTo>
                    <a:pt x="4" y="691"/>
                  </a:lnTo>
                  <a:lnTo>
                    <a:pt x="7" y="696"/>
                  </a:lnTo>
                  <a:lnTo>
                    <a:pt x="14" y="699"/>
                  </a:lnTo>
                  <a:lnTo>
                    <a:pt x="17" y="704"/>
                  </a:lnTo>
                  <a:lnTo>
                    <a:pt x="24" y="704"/>
                  </a:lnTo>
                  <a:lnTo>
                    <a:pt x="29" y="706"/>
                  </a:lnTo>
                  <a:lnTo>
                    <a:pt x="36" y="706"/>
                  </a:lnTo>
                  <a:lnTo>
                    <a:pt x="61" y="699"/>
                  </a:lnTo>
                  <a:lnTo>
                    <a:pt x="75" y="689"/>
                  </a:lnTo>
                  <a:lnTo>
                    <a:pt x="92" y="679"/>
                  </a:lnTo>
                  <a:lnTo>
                    <a:pt x="107" y="669"/>
                  </a:lnTo>
                  <a:lnTo>
                    <a:pt x="124" y="662"/>
                  </a:lnTo>
                  <a:lnTo>
                    <a:pt x="139" y="652"/>
                  </a:lnTo>
                  <a:lnTo>
                    <a:pt x="156" y="645"/>
                  </a:lnTo>
                  <a:lnTo>
                    <a:pt x="170" y="635"/>
                  </a:lnTo>
                  <a:lnTo>
                    <a:pt x="187" y="630"/>
                  </a:lnTo>
                  <a:lnTo>
                    <a:pt x="202" y="621"/>
                  </a:lnTo>
                  <a:lnTo>
                    <a:pt x="219" y="613"/>
                  </a:lnTo>
                  <a:lnTo>
                    <a:pt x="236" y="604"/>
                  </a:lnTo>
                  <a:lnTo>
                    <a:pt x="253" y="596"/>
                  </a:lnTo>
                  <a:lnTo>
                    <a:pt x="268" y="584"/>
                  </a:lnTo>
                  <a:lnTo>
                    <a:pt x="285" y="574"/>
                  </a:lnTo>
                  <a:lnTo>
                    <a:pt x="300" y="562"/>
                  </a:lnTo>
                  <a:lnTo>
                    <a:pt x="314" y="552"/>
                  </a:lnTo>
                  <a:lnTo>
                    <a:pt x="324" y="542"/>
                  </a:lnTo>
                  <a:lnTo>
                    <a:pt x="331" y="533"/>
                  </a:lnTo>
                  <a:lnTo>
                    <a:pt x="339" y="523"/>
                  </a:lnTo>
                  <a:lnTo>
                    <a:pt x="346" y="513"/>
                  </a:lnTo>
                  <a:lnTo>
                    <a:pt x="353" y="503"/>
                  </a:lnTo>
                  <a:lnTo>
                    <a:pt x="361" y="491"/>
                  </a:lnTo>
                  <a:lnTo>
                    <a:pt x="368" y="481"/>
                  </a:lnTo>
                  <a:lnTo>
                    <a:pt x="378" y="474"/>
                  </a:lnTo>
                  <a:lnTo>
                    <a:pt x="383" y="469"/>
                  </a:lnTo>
                  <a:lnTo>
                    <a:pt x="385" y="464"/>
                  </a:lnTo>
                  <a:lnTo>
                    <a:pt x="390" y="457"/>
                  </a:lnTo>
                  <a:lnTo>
                    <a:pt x="392" y="452"/>
                  </a:lnTo>
                  <a:lnTo>
                    <a:pt x="395" y="447"/>
                  </a:lnTo>
                  <a:lnTo>
                    <a:pt x="400" y="442"/>
                  </a:lnTo>
                  <a:lnTo>
                    <a:pt x="402" y="438"/>
                  </a:lnTo>
                  <a:lnTo>
                    <a:pt x="410" y="433"/>
                  </a:lnTo>
                  <a:lnTo>
                    <a:pt x="414" y="428"/>
                  </a:lnTo>
                  <a:lnTo>
                    <a:pt x="424" y="423"/>
                  </a:lnTo>
                  <a:lnTo>
                    <a:pt x="434" y="418"/>
                  </a:lnTo>
                  <a:lnTo>
                    <a:pt x="444" y="416"/>
                  </a:lnTo>
                  <a:lnTo>
                    <a:pt x="451" y="416"/>
                  </a:lnTo>
                  <a:lnTo>
                    <a:pt x="461" y="413"/>
                  </a:lnTo>
                  <a:lnTo>
                    <a:pt x="471" y="411"/>
                  </a:lnTo>
                  <a:lnTo>
                    <a:pt x="478" y="408"/>
                  </a:lnTo>
                  <a:lnTo>
                    <a:pt x="497" y="408"/>
                  </a:lnTo>
                  <a:lnTo>
                    <a:pt x="463" y="369"/>
                  </a:lnTo>
                  <a:lnTo>
                    <a:pt x="466" y="369"/>
                  </a:lnTo>
                  <a:lnTo>
                    <a:pt x="458" y="386"/>
                  </a:lnTo>
                  <a:lnTo>
                    <a:pt x="449" y="403"/>
                  </a:lnTo>
                  <a:lnTo>
                    <a:pt x="439" y="420"/>
                  </a:lnTo>
                  <a:lnTo>
                    <a:pt x="432" y="438"/>
                  </a:lnTo>
                  <a:lnTo>
                    <a:pt x="422" y="455"/>
                  </a:lnTo>
                  <a:lnTo>
                    <a:pt x="412" y="472"/>
                  </a:lnTo>
                  <a:lnTo>
                    <a:pt x="405" y="489"/>
                  </a:lnTo>
                  <a:lnTo>
                    <a:pt x="400" y="506"/>
                  </a:lnTo>
                  <a:lnTo>
                    <a:pt x="392" y="530"/>
                  </a:lnTo>
                  <a:lnTo>
                    <a:pt x="385" y="552"/>
                  </a:lnTo>
                  <a:lnTo>
                    <a:pt x="380" y="577"/>
                  </a:lnTo>
                  <a:lnTo>
                    <a:pt x="378" y="601"/>
                  </a:lnTo>
                  <a:lnTo>
                    <a:pt x="373" y="626"/>
                  </a:lnTo>
                  <a:lnTo>
                    <a:pt x="373" y="652"/>
                  </a:lnTo>
                  <a:lnTo>
                    <a:pt x="371" y="674"/>
                  </a:lnTo>
                  <a:lnTo>
                    <a:pt x="373" y="701"/>
                  </a:lnTo>
                  <a:lnTo>
                    <a:pt x="363" y="733"/>
                  </a:lnTo>
                  <a:lnTo>
                    <a:pt x="358" y="765"/>
                  </a:lnTo>
                  <a:lnTo>
                    <a:pt x="358" y="799"/>
                  </a:lnTo>
                  <a:lnTo>
                    <a:pt x="363" y="833"/>
                  </a:lnTo>
                  <a:lnTo>
                    <a:pt x="368" y="865"/>
                  </a:lnTo>
                  <a:lnTo>
                    <a:pt x="373" y="899"/>
                  </a:lnTo>
                  <a:lnTo>
                    <a:pt x="378" y="933"/>
                  </a:lnTo>
                  <a:lnTo>
                    <a:pt x="380" y="967"/>
                  </a:lnTo>
                  <a:lnTo>
                    <a:pt x="380" y="980"/>
                  </a:lnTo>
                  <a:lnTo>
                    <a:pt x="378" y="992"/>
                  </a:lnTo>
                  <a:lnTo>
                    <a:pt x="375" y="1004"/>
                  </a:lnTo>
                  <a:lnTo>
                    <a:pt x="373" y="1016"/>
                  </a:lnTo>
                  <a:lnTo>
                    <a:pt x="366" y="1026"/>
                  </a:lnTo>
                  <a:lnTo>
                    <a:pt x="358" y="1036"/>
                  </a:lnTo>
                  <a:lnTo>
                    <a:pt x="351" y="1045"/>
                  </a:lnTo>
                  <a:lnTo>
                    <a:pt x="341" y="1050"/>
                  </a:lnTo>
                  <a:lnTo>
                    <a:pt x="317" y="1060"/>
                  </a:lnTo>
                  <a:lnTo>
                    <a:pt x="295" y="1070"/>
                  </a:lnTo>
                  <a:lnTo>
                    <a:pt x="273" y="1077"/>
                  </a:lnTo>
                  <a:lnTo>
                    <a:pt x="251" y="1087"/>
                  </a:lnTo>
                  <a:lnTo>
                    <a:pt x="227" y="1094"/>
                  </a:lnTo>
                  <a:lnTo>
                    <a:pt x="205" y="1097"/>
                  </a:lnTo>
                  <a:lnTo>
                    <a:pt x="180" y="1097"/>
                  </a:lnTo>
                  <a:lnTo>
                    <a:pt x="153" y="1094"/>
                  </a:lnTo>
                  <a:lnTo>
                    <a:pt x="146" y="1094"/>
                  </a:lnTo>
                  <a:lnTo>
                    <a:pt x="175" y="1111"/>
                  </a:lnTo>
                  <a:lnTo>
                    <a:pt x="170" y="1099"/>
                  </a:lnTo>
                  <a:lnTo>
                    <a:pt x="170" y="1119"/>
                  </a:lnTo>
                  <a:lnTo>
                    <a:pt x="175" y="1107"/>
                  </a:lnTo>
                  <a:lnTo>
                    <a:pt x="175" y="1089"/>
                  </a:lnTo>
                  <a:lnTo>
                    <a:pt x="178" y="1075"/>
                  </a:lnTo>
                  <a:lnTo>
                    <a:pt x="178" y="1060"/>
                  </a:lnTo>
                  <a:lnTo>
                    <a:pt x="180" y="1045"/>
                  </a:lnTo>
                  <a:lnTo>
                    <a:pt x="178" y="1031"/>
                  </a:lnTo>
                  <a:lnTo>
                    <a:pt x="178" y="1016"/>
                  </a:lnTo>
                  <a:lnTo>
                    <a:pt x="178" y="1002"/>
                  </a:lnTo>
                  <a:lnTo>
                    <a:pt x="175" y="984"/>
                  </a:lnTo>
                  <a:lnTo>
                    <a:pt x="170" y="953"/>
                  </a:lnTo>
                  <a:lnTo>
                    <a:pt x="166" y="921"/>
                  </a:lnTo>
                  <a:lnTo>
                    <a:pt x="163" y="889"/>
                  </a:lnTo>
                  <a:lnTo>
                    <a:pt x="161" y="857"/>
                  </a:lnTo>
                  <a:lnTo>
                    <a:pt x="158" y="826"/>
                  </a:lnTo>
                  <a:lnTo>
                    <a:pt x="156" y="794"/>
                  </a:lnTo>
                  <a:lnTo>
                    <a:pt x="156" y="762"/>
                  </a:lnTo>
                  <a:lnTo>
                    <a:pt x="156" y="731"/>
                  </a:lnTo>
                  <a:lnTo>
                    <a:pt x="156" y="723"/>
                  </a:lnTo>
                  <a:lnTo>
                    <a:pt x="153" y="716"/>
                  </a:lnTo>
                  <a:lnTo>
                    <a:pt x="151" y="709"/>
                  </a:lnTo>
                  <a:lnTo>
                    <a:pt x="148" y="704"/>
                  </a:lnTo>
                  <a:lnTo>
                    <a:pt x="146" y="696"/>
                  </a:lnTo>
                  <a:lnTo>
                    <a:pt x="144" y="689"/>
                  </a:lnTo>
                  <a:lnTo>
                    <a:pt x="144" y="682"/>
                  </a:lnTo>
                  <a:lnTo>
                    <a:pt x="144" y="674"/>
                  </a:lnTo>
                  <a:lnTo>
                    <a:pt x="144" y="669"/>
                  </a:lnTo>
                  <a:lnTo>
                    <a:pt x="144" y="662"/>
                  </a:lnTo>
                  <a:lnTo>
                    <a:pt x="141" y="657"/>
                  </a:lnTo>
                  <a:lnTo>
                    <a:pt x="139" y="652"/>
                  </a:lnTo>
                  <a:lnTo>
                    <a:pt x="134" y="647"/>
                  </a:lnTo>
                  <a:lnTo>
                    <a:pt x="131" y="645"/>
                  </a:lnTo>
                  <a:lnTo>
                    <a:pt x="124" y="643"/>
                  </a:lnTo>
                  <a:lnTo>
                    <a:pt x="119" y="640"/>
                  </a:lnTo>
                  <a:lnTo>
                    <a:pt x="114" y="640"/>
                  </a:lnTo>
                  <a:lnTo>
                    <a:pt x="107" y="640"/>
                  </a:lnTo>
                  <a:lnTo>
                    <a:pt x="100" y="643"/>
                  </a:lnTo>
                  <a:lnTo>
                    <a:pt x="95" y="645"/>
                  </a:lnTo>
                  <a:lnTo>
                    <a:pt x="92" y="647"/>
                  </a:lnTo>
                  <a:lnTo>
                    <a:pt x="87" y="652"/>
                  </a:lnTo>
                  <a:lnTo>
                    <a:pt x="85" y="657"/>
                  </a:lnTo>
                  <a:lnTo>
                    <a:pt x="83" y="662"/>
                  </a:lnTo>
                  <a:lnTo>
                    <a:pt x="83" y="669"/>
                  </a:lnTo>
                  <a:lnTo>
                    <a:pt x="83" y="682"/>
                  </a:lnTo>
                  <a:lnTo>
                    <a:pt x="80" y="699"/>
                  </a:lnTo>
                  <a:lnTo>
                    <a:pt x="78" y="716"/>
                  </a:lnTo>
                  <a:lnTo>
                    <a:pt x="78" y="733"/>
                  </a:lnTo>
                  <a:lnTo>
                    <a:pt x="78" y="750"/>
                  </a:lnTo>
                  <a:lnTo>
                    <a:pt x="78" y="770"/>
                  </a:lnTo>
                  <a:lnTo>
                    <a:pt x="78" y="787"/>
                  </a:lnTo>
                  <a:lnTo>
                    <a:pt x="75" y="804"/>
                  </a:lnTo>
                  <a:lnTo>
                    <a:pt x="75" y="821"/>
                  </a:lnTo>
                  <a:lnTo>
                    <a:pt x="75" y="828"/>
                  </a:lnTo>
                  <a:lnTo>
                    <a:pt x="136" y="828"/>
                  </a:lnTo>
                  <a:lnTo>
                    <a:pt x="136" y="818"/>
                  </a:lnTo>
                  <a:lnTo>
                    <a:pt x="134" y="809"/>
                  </a:lnTo>
                  <a:lnTo>
                    <a:pt x="134" y="799"/>
                  </a:lnTo>
                  <a:lnTo>
                    <a:pt x="134" y="789"/>
                  </a:lnTo>
                  <a:lnTo>
                    <a:pt x="136" y="782"/>
                  </a:lnTo>
                  <a:lnTo>
                    <a:pt x="139" y="772"/>
                  </a:lnTo>
                  <a:lnTo>
                    <a:pt x="141" y="765"/>
                  </a:lnTo>
                  <a:lnTo>
                    <a:pt x="146" y="757"/>
                  </a:lnTo>
                  <a:lnTo>
                    <a:pt x="151" y="750"/>
                  </a:lnTo>
                  <a:lnTo>
                    <a:pt x="158" y="740"/>
                  </a:lnTo>
                  <a:lnTo>
                    <a:pt x="166" y="728"/>
                  </a:lnTo>
                  <a:lnTo>
                    <a:pt x="173" y="718"/>
                  </a:lnTo>
                  <a:lnTo>
                    <a:pt x="180" y="709"/>
                  </a:lnTo>
                  <a:lnTo>
                    <a:pt x="185" y="696"/>
                  </a:lnTo>
                  <a:lnTo>
                    <a:pt x="192" y="687"/>
                  </a:lnTo>
                  <a:lnTo>
                    <a:pt x="197" y="674"/>
                  </a:lnTo>
                  <a:lnTo>
                    <a:pt x="205" y="665"/>
                  </a:lnTo>
                  <a:lnTo>
                    <a:pt x="239" y="647"/>
                  </a:lnTo>
                  <a:lnTo>
                    <a:pt x="273" y="628"/>
                  </a:lnTo>
                  <a:lnTo>
                    <a:pt x="302" y="606"/>
                  </a:lnTo>
                  <a:lnTo>
                    <a:pt x="336" y="584"/>
                  </a:lnTo>
                  <a:lnTo>
                    <a:pt x="366" y="560"/>
                  </a:lnTo>
                  <a:lnTo>
                    <a:pt x="395" y="535"/>
                  </a:lnTo>
                  <a:lnTo>
                    <a:pt x="424" y="508"/>
                  </a:lnTo>
                  <a:lnTo>
                    <a:pt x="456" y="484"/>
                  </a:lnTo>
                  <a:lnTo>
                    <a:pt x="458" y="479"/>
                  </a:lnTo>
                  <a:lnTo>
                    <a:pt x="463" y="474"/>
                  </a:lnTo>
                  <a:lnTo>
                    <a:pt x="466" y="469"/>
                  </a:lnTo>
                  <a:lnTo>
                    <a:pt x="468" y="464"/>
                  </a:lnTo>
                  <a:lnTo>
                    <a:pt x="471" y="459"/>
                  </a:lnTo>
                  <a:lnTo>
                    <a:pt x="473" y="455"/>
                  </a:lnTo>
                  <a:lnTo>
                    <a:pt x="475" y="447"/>
                  </a:lnTo>
                  <a:lnTo>
                    <a:pt x="475" y="442"/>
                  </a:lnTo>
                  <a:lnTo>
                    <a:pt x="478" y="428"/>
                  </a:lnTo>
                  <a:lnTo>
                    <a:pt x="473" y="445"/>
                  </a:lnTo>
                  <a:lnTo>
                    <a:pt x="478" y="440"/>
                  </a:lnTo>
                  <a:lnTo>
                    <a:pt x="432" y="438"/>
                  </a:lnTo>
                  <a:lnTo>
                    <a:pt x="434" y="435"/>
                  </a:lnTo>
                  <a:lnTo>
                    <a:pt x="439" y="455"/>
                  </a:lnTo>
                  <a:lnTo>
                    <a:pt x="441" y="474"/>
                  </a:lnTo>
                  <a:lnTo>
                    <a:pt x="441" y="494"/>
                  </a:lnTo>
                  <a:lnTo>
                    <a:pt x="439" y="511"/>
                  </a:lnTo>
                  <a:lnTo>
                    <a:pt x="434" y="528"/>
                  </a:lnTo>
                  <a:lnTo>
                    <a:pt x="424" y="545"/>
                  </a:lnTo>
                  <a:lnTo>
                    <a:pt x="412" y="560"/>
                  </a:lnTo>
                  <a:lnTo>
                    <a:pt x="400" y="574"/>
                  </a:lnTo>
                  <a:lnTo>
                    <a:pt x="385" y="586"/>
                  </a:lnTo>
                  <a:lnTo>
                    <a:pt x="419" y="579"/>
                  </a:lnTo>
                  <a:lnTo>
                    <a:pt x="412" y="577"/>
                  </a:lnTo>
                  <a:lnTo>
                    <a:pt x="427" y="591"/>
                  </a:lnTo>
                  <a:lnTo>
                    <a:pt x="417" y="562"/>
                  </a:lnTo>
                  <a:lnTo>
                    <a:pt x="414" y="557"/>
                  </a:lnTo>
                  <a:lnTo>
                    <a:pt x="412" y="555"/>
                  </a:lnTo>
                  <a:lnTo>
                    <a:pt x="405" y="547"/>
                  </a:lnTo>
                  <a:lnTo>
                    <a:pt x="402" y="542"/>
                  </a:lnTo>
                  <a:lnTo>
                    <a:pt x="397" y="540"/>
                  </a:lnTo>
                  <a:lnTo>
                    <a:pt x="392" y="538"/>
                  </a:lnTo>
                  <a:lnTo>
                    <a:pt x="385" y="538"/>
                  </a:lnTo>
                  <a:lnTo>
                    <a:pt x="380" y="538"/>
                  </a:lnTo>
                  <a:lnTo>
                    <a:pt x="375" y="538"/>
                  </a:lnTo>
                  <a:lnTo>
                    <a:pt x="371" y="540"/>
                  </a:lnTo>
                  <a:lnTo>
                    <a:pt x="366" y="545"/>
                  </a:lnTo>
                  <a:lnTo>
                    <a:pt x="349" y="557"/>
                  </a:lnTo>
                  <a:lnTo>
                    <a:pt x="334" y="574"/>
                  </a:lnTo>
                  <a:lnTo>
                    <a:pt x="319" y="591"/>
                  </a:lnTo>
                  <a:lnTo>
                    <a:pt x="302" y="606"/>
                  </a:lnTo>
                  <a:lnTo>
                    <a:pt x="288" y="621"/>
                  </a:lnTo>
                  <a:lnTo>
                    <a:pt x="268" y="630"/>
                  </a:lnTo>
                  <a:lnTo>
                    <a:pt x="248" y="643"/>
                  </a:lnTo>
                  <a:lnTo>
                    <a:pt x="231" y="655"/>
                  </a:lnTo>
                  <a:lnTo>
                    <a:pt x="212" y="667"/>
                  </a:lnTo>
                  <a:lnTo>
                    <a:pt x="197" y="677"/>
                  </a:lnTo>
                  <a:lnTo>
                    <a:pt x="185" y="689"/>
                  </a:lnTo>
                  <a:lnTo>
                    <a:pt x="173" y="699"/>
                  </a:lnTo>
                  <a:lnTo>
                    <a:pt x="161" y="711"/>
                  </a:lnTo>
                  <a:lnTo>
                    <a:pt x="148" y="723"/>
                  </a:lnTo>
                  <a:lnTo>
                    <a:pt x="139" y="738"/>
                  </a:lnTo>
                  <a:lnTo>
                    <a:pt x="129" y="750"/>
                  </a:lnTo>
                  <a:lnTo>
                    <a:pt x="122" y="767"/>
                  </a:lnTo>
                  <a:lnTo>
                    <a:pt x="105" y="787"/>
                  </a:lnTo>
                  <a:lnTo>
                    <a:pt x="105" y="789"/>
                  </a:lnTo>
                  <a:lnTo>
                    <a:pt x="102" y="794"/>
                  </a:lnTo>
                  <a:lnTo>
                    <a:pt x="102" y="796"/>
                  </a:lnTo>
                  <a:lnTo>
                    <a:pt x="102" y="801"/>
                  </a:lnTo>
                  <a:lnTo>
                    <a:pt x="102" y="806"/>
                  </a:lnTo>
                  <a:lnTo>
                    <a:pt x="102" y="809"/>
                  </a:lnTo>
                  <a:lnTo>
                    <a:pt x="105" y="814"/>
                  </a:lnTo>
                  <a:lnTo>
                    <a:pt x="105" y="816"/>
                  </a:lnTo>
                  <a:lnTo>
                    <a:pt x="109" y="821"/>
                  </a:lnTo>
                  <a:lnTo>
                    <a:pt x="112" y="826"/>
                  </a:lnTo>
                  <a:lnTo>
                    <a:pt x="117" y="828"/>
                  </a:lnTo>
                  <a:lnTo>
                    <a:pt x="124" y="831"/>
                  </a:lnTo>
                  <a:lnTo>
                    <a:pt x="129" y="831"/>
                  </a:lnTo>
                  <a:lnTo>
                    <a:pt x="134" y="833"/>
                  </a:lnTo>
                  <a:lnTo>
                    <a:pt x="141" y="831"/>
                  </a:lnTo>
                  <a:lnTo>
                    <a:pt x="146" y="828"/>
                  </a:lnTo>
                  <a:lnTo>
                    <a:pt x="161" y="818"/>
                  </a:lnTo>
                  <a:lnTo>
                    <a:pt x="185" y="799"/>
                  </a:lnTo>
                  <a:lnTo>
                    <a:pt x="212" y="779"/>
                  </a:lnTo>
                  <a:lnTo>
                    <a:pt x="239" y="765"/>
                  </a:lnTo>
                  <a:lnTo>
                    <a:pt x="268" y="748"/>
                  </a:lnTo>
                  <a:lnTo>
                    <a:pt x="297" y="733"/>
                  </a:lnTo>
                  <a:lnTo>
                    <a:pt x="327" y="721"/>
                  </a:lnTo>
                  <a:lnTo>
                    <a:pt x="356" y="706"/>
                  </a:lnTo>
                  <a:lnTo>
                    <a:pt x="385" y="694"/>
                  </a:lnTo>
                  <a:lnTo>
                    <a:pt x="400" y="684"/>
                  </a:lnTo>
                  <a:lnTo>
                    <a:pt x="366" y="635"/>
                  </a:lnTo>
                  <a:lnTo>
                    <a:pt x="353" y="647"/>
                  </a:lnTo>
                  <a:lnTo>
                    <a:pt x="339" y="662"/>
                  </a:lnTo>
                  <a:lnTo>
                    <a:pt x="324" y="679"/>
                  </a:lnTo>
                  <a:lnTo>
                    <a:pt x="310" y="694"/>
                  </a:lnTo>
                  <a:lnTo>
                    <a:pt x="295" y="709"/>
                  </a:lnTo>
                  <a:lnTo>
                    <a:pt x="278" y="723"/>
                  </a:lnTo>
                  <a:lnTo>
                    <a:pt x="261" y="738"/>
                  </a:lnTo>
                  <a:lnTo>
                    <a:pt x="244" y="755"/>
                  </a:lnTo>
                  <a:lnTo>
                    <a:pt x="227" y="770"/>
                  </a:lnTo>
                  <a:lnTo>
                    <a:pt x="214" y="777"/>
                  </a:lnTo>
                  <a:lnTo>
                    <a:pt x="202" y="787"/>
                  </a:lnTo>
                  <a:lnTo>
                    <a:pt x="187" y="794"/>
                  </a:lnTo>
                  <a:lnTo>
                    <a:pt x="175" y="801"/>
                  </a:lnTo>
                  <a:lnTo>
                    <a:pt x="163" y="809"/>
                  </a:lnTo>
                  <a:lnTo>
                    <a:pt x="151" y="816"/>
                  </a:lnTo>
                  <a:lnTo>
                    <a:pt x="136" y="823"/>
                  </a:lnTo>
                  <a:lnTo>
                    <a:pt x="124" y="833"/>
                  </a:lnTo>
                  <a:lnTo>
                    <a:pt x="117" y="840"/>
                  </a:lnTo>
                  <a:lnTo>
                    <a:pt x="112" y="845"/>
                  </a:lnTo>
                  <a:lnTo>
                    <a:pt x="105" y="850"/>
                  </a:lnTo>
                  <a:lnTo>
                    <a:pt x="100" y="857"/>
                  </a:lnTo>
                  <a:lnTo>
                    <a:pt x="92" y="860"/>
                  </a:lnTo>
                  <a:lnTo>
                    <a:pt x="87" y="862"/>
                  </a:lnTo>
                  <a:lnTo>
                    <a:pt x="85" y="867"/>
                  </a:lnTo>
                  <a:lnTo>
                    <a:pt x="83" y="872"/>
                  </a:lnTo>
                  <a:lnTo>
                    <a:pt x="80" y="879"/>
                  </a:lnTo>
                  <a:lnTo>
                    <a:pt x="80" y="884"/>
                  </a:lnTo>
                  <a:lnTo>
                    <a:pt x="80" y="889"/>
                  </a:lnTo>
                  <a:lnTo>
                    <a:pt x="80" y="894"/>
                  </a:lnTo>
                  <a:lnTo>
                    <a:pt x="83" y="899"/>
                  </a:lnTo>
                  <a:lnTo>
                    <a:pt x="87" y="904"/>
                  </a:lnTo>
                  <a:lnTo>
                    <a:pt x="92" y="909"/>
                  </a:lnTo>
                  <a:lnTo>
                    <a:pt x="97" y="911"/>
                  </a:lnTo>
                  <a:lnTo>
                    <a:pt x="102" y="914"/>
                  </a:lnTo>
                  <a:lnTo>
                    <a:pt x="109" y="914"/>
                  </a:lnTo>
                  <a:lnTo>
                    <a:pt x="114" y="916"/>
                  </a:lnTo>
                  <a:lnTo>
                    <a:pt x="119" y="914"/>
                  </a:lnTo>
                  <a:lnTo>
                    <a:pt x="126" y="911"/>
                  </a:lnTo>
                  <a:lnTo>
                    <a:pt x="136" y="904"/>
                  </a:lnTo>
                  <a:lnTo>
                    <a:pt x="166" y="892"/>
                  </a:lnTo>
                  <a:lnTo>
                    <a:pt x="192" y="879"/>
                  </a:lnTo>
                  <a:lnTo>
                    <a:pt x="219" y="862"/>
                  </a:lnTo>
                  <a:lnTo>
                    <a:pt x="246" y="848"/>
                  </a:lnTo>
                  <a:lnTo>
                    <a:pt x="273" y="833"/>
                  </a:lnTo>
                  <a:lnTo>
                    <a:pt x="302" y="818"/>
                  </a:lnTo>
                  <a:lnTo>
                    <a:pt x="329" y="806"/>
                  </a:lnTo>
                  <a:lnTo>
                    <a:pt x="358" y="794"/>
                  </a:lnTo>
                  <a:lnTo>
                    <a:pt x="378" y="784"/>
                  </a:lnTo>
                  <a:lnTo>
                    <a:pt x="341" y="740"/>
                  </a:lnTo>
                  <a:lnTo>
                    <a:pt x="334" y="752"/>
                  </a:lnTo>
                  <a:lnTo>
                    <a:pt x="319" y="767"/>
                  </a:lnTo>
                  <a:lnTo>
                    <a:pt x="305" y="782"/>
                  </a:lnTo>
                  <a:lnTo>
                    <a:pt x="290" y="796"/>
                  </a:lnTo>
                  <a:lnTo>
                    <a:pt x="278" y="809"/>
                  </a:lnTo>
                  <a:lnTo>
                    <a:pt x="261" y="821"/>
                  </a:lnTo>
                  <a:lnTo>
                    <a:pt x="246" y="833"/>
                  </a:lnTo>
                  <a:lnTo>
                    <a:pt x="231" y="845"/>
                  </a:lnTo>
                  <a:lnTo>
                    <a:pt x="214" y="857"/>
                  </a:lnTo>
                  <a:lnTo>
                    <a:pt x="200" y="865"/>
                  </a:lnTo>
                  <a:lnTo>
                    <a:pt x="185" y="875"/>
                  </a:lnTo>
                  <a:lnTo>
                    <a:pt x="170" y="882"/>
                  </a:lnTo>
                  <a:lnTo>
                    <a:pt x="156" y="892"/>
                  </a:lnTo>
                  <a:lnTo>
                    <a:pt x="141" y="899"/>
                  </a:lnTo>
                  <a:lnTo>
                    <a:pt x="129" y="906"/>
                  </a:lnTo>
                  <a:lnTo>
                    <a:pt x="112" y="914"/>
                  </a:lnTo>
                  <a:lnTo>
                    <a:pt x="100" y="923"/>
                  </a:lnTo>
                  <a:lnTo>
                    <a:pt x="90" y="931"/>
                  </a:lnTo>
                  <a:lnTo>
                    <a:pt x="87" y="933"/>
                  </a:lnTo>
                  <a:lnTo>
                    <a:pt x="83" y="936"/>
                  </a:lnTo>
                  <a:lnTo>
                    <a:pt x="80" y="940"/>
                  </a:lnTo>
                  <a:lnTo>
                    <a:pt x="80" y="945"/>
                  </a:lnTo>
                  <a:lnTo>
                    <a:pt x="78" y="953"/>
                  </a:lnTo>
                  <a:lnTo>
                    <a:pt x="80" y="958"/>
                  </a:lnTo>
                  <a:lnTo>
                    <a:pt x="80" y="962"/>
                  </a:lnTo>
                  <a:lnTo>
                    <a:pt x="83" y="967"/>
                  </a:lnTo>
                  <a:lnTo>
                    <a:pt x="85" y="972"/>
                  </a:lnTo>
                  <a:lnTo>
                    <a:pt x="90" y="977"/>
                  </a:lnTo>
                  <a:lnTo>
                    <a:pt x="95" y="980"/>
                  </a:lnTo>
                  <a:lnTo>
                    <a:pt x="100" y="982"/>
                  </a:lnTo>
                  <a:lnTo>
                    <a:pt x="105" y="982"/>
                  </a:lnTo>
                  <a:lnTo>
                    <a:pt x="112" y="984"/>
                  </a:lnTo>
                  <a:lnTo>
                    <a:pt x="117" y="982"/>
                  </a:lnTo>
                  <a:lnTo>
                    <a:pt x="124" y="980"/>
                  </a:lnTo>
                  <a:lnTo>
                    <a:pt x="129" y="977"/>
                  </a:lnTo>
                  <a:lnTo>
                    <a:pt x="163" y="972"/>
                  </a:lnTo>
                  <a:lnTo>
                    <a:pt x="197" y="962"/>
                  </a:lnTo>
                  <a:lnTo>
                    <a:pt x="231" y="953"/>
                  </a:lnTo>
                  <a:lnTo>
                    <a:pt x="263" y="938"/>
                  </a:lnTo>
                  <a:lnTo>
                    <a:pt x="295" y="921"/>
                  </a:lnTo>
                  <a:lnTo>
                    <a:pt x="327" y="904"/>
                  </a:lnTo>
                  <a:lnTo>
                    <a:pt x="356" y="884"/>
                  </a:lnTo>
                  <a:lnTo>
                    <a:pt x="385" y="865"/>
                  </a:lnTo>
                  <a:lnTo>
                    <a:pt x="400" y="850"/>
                  </a:lnTo>
                  <a:lnTo>
                    <a:pt x="346" y="816"/>
                  </a:lnTo>
                  <a:lnTo>
                    <a:pt x="341" y="828"/>
                  </a:lnTo>
                  <a:lnTo>
                    <a:pt x="319" y="855"/>
                  </a:lnTo>
                  <a:lnTo>
                    <a:pt x="297" y="877"/>
                  </a:lnTo>
                  <a:lnTo>
                    <a:pt x="270" y="897"/>
                  </a:lnTo>
                  <a:lnTo>
                    <a:pt x="241" y="914"/>
                  </a:lnTo>
                  <a:lnTo>
                    <a:pt x="212" y="928"/>
                  </a:lnTo>
                  <a:lnTo>
                    <a:pt x="183" y="945"/>
                  </a:lnTo>
                  <a:lnTo>
                    <a:pt x="151" y="960"/>
                  </a:lnTo>
                  <a:lnTo>
                    <a:pt x="124" y="977"/>
                  </a:lnTo>
                  <a:lnTo>
                    <a:pt x="114" y="987"/>
                  </a:lnTo>
                  <a:lnTo>
                    <a:pt x="107" y="992"/>
                  </a:lnTo>
                  <a:lnTo>
                    <a:pt x="105" y="997"/>
                  </a:lnTo>
                  <a:lnTo>
                    <a:pt x="102" y="999"/>
                  </a:lnTo>
                  <a:lnTo>
                    <a:pt x="102" y="1004"/>
                  </a:lnTo>
                  <a:lnTo>
                    <a:pt x="102" y="1006"/>
                  </a:lnTo>
                  <a:lnTo>
                    <a:pt x="102" y="1011"/>
                  </a:lnTo>
                  <a:lnTo>
                    <a:pt x="102" y="1016"/>
                  </a:lnTo>
                  <a:lnTo>
                    <a:pt x="102" y="1023"/>
                  </a:lnTo>
                  <a:lnTo>
                    <a:pt x="105" y="1028"/>
                  </a:lnTo>
                  <a:lnTo>
                    <a:pt x="109" y="1033"/>
                  </a:lnTo>
                  <a:lnTo>
                    <a:pt x="114" y="1036"/>
                  </a:lnTo>
                  <a:lnTo>
                    <a:pt x="119" y="1038"/>
                  </a:lnTo>
                  <a:lnTo>
                    <a:pt x="124" y="1038"/>
                  </a:lnTo>
                  <a:lnTo>
                    <a:pt x="131" y="1041"/>
                  </a:lnTo>
                  <a:lnTo>
                    <a:pt x="148" y="1041"/>
                  </a:lnTo>
                  <a:lnTo>
                    <a:pt x="183" y="1026"/>
                  </a:lnTo>
                  <a:lnTo>
                    <a:pt x="217" y="1016"/>
                  </a:lnTo>
                  <a:lnTo>
                    <a:pt x="251" y="1004"/>
                  </a:lnTo>
                  <a:lnTo>
                    <a:pt x="285" y="992"/>
                  </a:lnTo>
                  <a:lnTo>
                    <a:pt x="317" y="977"/>
                  </a:lnTo>
                  <a:lnTo>
                    <a:pt x="349" y="962"/>
                  </a:lnTo>
                  <a:lnTo>
                    <a:pt x="380" y="945"/>
                  </a:lnTo>
                  <a:lnTo>
                    <a:pt x="410" y="923"/>
                  </a:lnTo>
                  <a:lnTo>
                    <a:pt x="427" y="906"/>
                  </a:lnTo>
                  <a:lnTo>
                    <a:pt x="380" y="867"/>
                  </a:lnTo>
                  <a:lnTo>
                    <a:pt x="375" y="875"/>
                  </a:lnTo>
                  <a:lnTo>
                    <a:pt x="363" y="887"/>
                  </a:lnTo>
                  <a:lnTo>
                    <a:pt x="351" y="899"/>
                  </a:lnTo>
                  <a:lnTo>
                    <a:pt x="339" y="911"/>
                  </a:lnTo>
                  <a:lnTo>
                    <a:pt x="327" y="926"/>
                  </a:lnTo>
                  <a:lnTo>
                    <a:pt x="312" y="938"/>
                  </a:lnTo>
                  <a:lnTo>
                    <a:pt x="300" y="950"/>
                  </a:lnTo>
                  <a:lnTo>
                    <a:pt x="285" y="962"/>
                  </a:lnTo>
                  <a:lnTo>
                    <a:pt x="273" y="975"/>
                  </a:lnTo>
                  <a:lnTo>
                    <a:pt x="253" y="975"/>
                  </a:lnTo>
                  <a:lnTo>
                    <a:pt x="234" y="977"/>
                  </a:lnTo>
                  <a:lnTo>
                    <a:pt x="214" y="980"/>
                  </a:lnTo>
                  <a:lnTo>
                    <a:pt x="197" y="982"/>
                  </a:lnTo>
                  <a:lnTo>
                    <a:pt x="178" y="984"/>
                  </a:lnTo>
                  <a:lnTo>
                    <a:pt x="161" y="989"/>
                  </a:lnTo>
                  <a:lnTo>
                    <a:pt x="141" y="994"/>
                  </a:lnTo>
                  <a:lnTo>
                    <a:pt x="124" y="1004"/>
                  </a:lnTo>
                  <a:lnTo>
                    <a:pt x="102" y="1016"/>
                  </a:lnTo>
                  <a:lnTo>
                    <a:pt x="95" y="1019"/>
                  </a:lnTo>
                  <a:lnTo>
                    <a:pt x="92" y="1026"/>
                  </a:lnTo>
                  <a:lnTo>
                    <a:pt x="90" y="1028"/>
                  </a:lnTo>
                  <a:lnTo>
                    <a:pt x="87" y="1031"/>
                  </a:lnTo>
                  <a:lnTo>
                    <a:pt x="87" y="1036"/>
                  </a:lnTo>
                  <a:lnTo>
                    <a:pt x="85" y="1038"/>
                  </a:lnTo>
                  <a:lnTo>
                    <a:pt x="85" y="1045"/>
                  </a:lnTo>
                  <a:lnTo>
                    <a:pt x="87" y="1050"/>
                  </a:lnTo>
                  <a:lnTo>
                    <a:pt x="90" y="1055"/>
                  </a:lnTo>
                  <a:lnTo>
                    <a:pt x="92" y="1060"/>
                  </a:lnTo>
                  <a:lnTo>
                    <a:pt x="97" y="1065"/>
                  </a:lnTo>
                  <a:lnTo>
                    <a:pt x="102" y="1067"/>
                  </a:lnTo>
                  <a:lnTo>
                    <a:pt x="107" y="1070"/>
                  </a:lnTo>
                  <a:lnTo>
                    <a:pt x="114" y="1070"/>
                  </a:lnTo>
                  <a:lnTo>
                    <a:pt x="129" y="1075"/>
                  </a:lnTo>
                  <a:lnTo>
                    <a:pt x="168" y="1070"/>
                  </a:lnTo>
                  <a:lnTo>
                    <a:pt x="207" y="1065"/>
                  </a:lnTo>
                  <a:lnTo>
                    <a:pt x="244" y="1058"/>
                  </a:lnTo>
                  <a:lnTo>
                    <a:pt x="283" y="1048"/>
                  </a:lnTo>
                  <a:lnTo>
                    <a:pt x="319" y="1036"/>
                  </a:lnTo>
                  <a:lnTo>
                    <a:pt x="356" y="1021"/>
                  </a:lnTo>
                  <a:lnTo>
                    <a:pt x="390" y="1006"/>
                  </a:lnTo>
                  <a:lnTo>
                    <a:pt x="427" y="994"/>
                  </a:lnTo>
                  <a:lnTo>
                    <a:pt x="434" y="994"/>
                  </a:lnTo>
                  <a:lnTo>
                    <a:pt x="395" y="955"/>
                  </a:lnTo>
                  <a:lnTo>
                    <a:pt x="402" y="953"/>
                  </a:lnTo>
                  <a:lnTo>
                    <a:pt x="390" y="965"/>
                  </a:lnTo>
                  <a:lnTo>
                    <a:pt x="378" y="977"/>
                  </a:lnTo>
                  <a:lnTo>
                    <a:pt x="363" y="989"/>
                  </a:lnTo>
                  <a:lnTo>
                    <a:pt x="351" y="999"/>
                  </a:lnTo>
                  <a:lnTo>
                    <a:pt x="336" y="1009"/>
                  </a:lnTo>
                  <a:lnTo>
                    <a:pt x="322" y="1019"/>
                  </a:lnTo>
                  <a:lnTo>
                    <a:pt x="307" y="1026"/>
                  </a:lnTo>
                  <a:lnTo>
                    <a:pt x="292" y="1033"/>
                  </a:lnTo>
                  <a:lnTo>
                    <a:pt x="270" y="1028"/>
                  </a:lnTo>
                  <a:lnTo>
                    <a:pt x="251" y="1028"/>
                  </a:lnTo>
                  <a:lnTo>
                    <a:pt x="229" y="1026"/>
                  </a:lnTo>
                  <a:lnTo>
                    <a:pt x="207" y="1026"/>
                  </a:lnTo>
                  <a:lnTo>
                    <a:pt x="187" y="1026"/>
                  </a:lnTo>
                  <a:lnTo>
                    <a:pt x="166" y="1031"/>
                  </a:lnTo>
                  <a:lnTo>
                    <a:pt x="144" y="1033"/>
                  </a:lnTo>
                  <a:lnTo>
                    <a:pt x="124" y="1041"/>
                  </a:lnTo>
                  <a:lnTo>
                    <a:pt x="109" y="1045"/>
                  </a:lnTo>
                  <a:lnTo>
                    <a:pt x="102" y="1048"/>
                  </a:lnTo>
                  <a:lnTo>
                    <a:pt x="97" y="1053"/>
                  </a:lnTo>
                  <a:lnTo>
                    <a:pt x="92" y="1055"/>
                  </a:lnTo>
                  <a:lnTo>
                    <a:pt x="90" y="1060"/>
                  </a:lnTo>
                  <a:lnTo>
                    <a:pt x="87" y="1067"/>
                  </a:lnTo>
                  <a:lnTo>
                    <a:pt x="85" y="1067"/>
                  </a:lnTo>
                  <a:lnTo>
                    <a:pt x="83" y="1075"/>
                  </a:lnTo>
                  <a:lnTo>
                    <a:pt x="83" y="1080"/>
                  </a:lnTo>
                  <a:lnTo>
                    <a:pt x="83" y="1085"/>
                  </a:lnTo>
                  <a:lnTo>
                    <a:pt x="85" y="1092"/>
                  </a:lnTo>
                  <a:lnTo>
                    <a:pt x="87" y="1097"/>
                  </a:lnTo>
                  <a:lnTo>
                    <a:pt x="90" y="1102"/>
                  </a:lnTo>
                  <a:lnTo>
                    <a:pt x="95" y="1104"/>
                  </a:lnTo>
                  <a:lnTo>
                    <a:pt x="102" y="1109"/>
                  </a:lnTo>
                  <a:lnTo>
                    <a:pt x="114" y="1114"/>
                  </a:lnTo>
                  <a:lnTo>
                    <a:pt x="129" y="1119"/>
                  </a:lnTo>
                  <a:lnTo>
                    <a:pt x="144" y="1126"/>
                  </a:lnTo>
                  <a:lnTo>
                    <a:pt x="161" y="1131"/>
                  </a:lnTo>
                  <a:lnTo>
                    <a:pt x="175" y="1136"/>
                  </a:lnTo>
                  <a:lnTo>
                    <a:pt x="192" y="1138"/>
                  </a:lnTo>
                  <a:lnTo>
                    <a:pt x="209" y="1136"/>
                  </a:lnTo>
                  <a:lnTo>
                    <a:pt x="227" y="1131"/>
                  </a:lnTo>
                  <a:lnTo>
                    <a:pt x="244" y="1119"/>
                  </a:lnTo>
                  <a:lnTo>
                    <a:pt x="246" y="1114"/>
                  </a:lnTo>
                  <a:lnTo>
                    <a:pt x="248" y="1109"/>
                  </a:lnTo>
                  <a:lnTo>
                    <a:pt x="251" y="1104"/>
                  </a:lnTo>
                  <a:lnTo>
                    <a:pt x="251" y="1099"/>
                  </a:lnTo>
                  <a:lnTo>
                    <a:pt x="251" y="1092"/>
                  </a:lnTo>
                  <a:lnTo>
                    <a:pt x="248" y="1087"/>
                  </a:lnTo>
                  <a:lnTo>
                    <a:pt x="248" y="1080"/>
                  </a:lnTo>
                  <a:lnTo>
                    <a:pt x="244" y="1077"/>
                  </a:lnTo>
                  <a:lnTo>
                    <a:pt x="239" y="1072"/>
                  </a:lnTo>
                  <a:lnTo>
                    <a:pt x="234" y="1070"/>
                  </a:lnTo>
                  <a:lnTo>
                    <a:pt x="229" y="1067"/>
                  </a:lnTo>
                  <a:lnTo>
                    <a:pt x="224" y="1067"/>
                  </a:lnTo>
                  <a:lnTo>
                    <a:pt x="217" y="1067"/>
                  </a:lnTo>
                  <a:lnTo>
                    <a:pt x="212" y="1070"/>
                  </a:lnTo>
                  <a:lnTo>
                    <a:pt x="207" y="1072"/>
                  </a:lnTo>
                  <a:lnTo>
                    <a:pt x="202" y="1077"/>
                  </a:lnTo>
                  <a:lnTo>
                    <a:pt x="195" y="1077"/>
                  </a:lnTo>
                  <a:lnTo>
                    <a:pt x="190" y="1077"/>
                  </a:lnTo>
                  <a:lnTo>
                    <a:pt x="185" y="1075"/>
                  </a:lnTo>
                  <a:lnTo>
                    <a:pt x="180" y="1075"/>
                  </a:lnTo>
                  <a:lnTo>
                    <a:pt x="173" y="1072"/>
                  </a:lnTo>
                  <a:lnTo>
                    <a:pt x="168" y="1070"/>
                  </a:lnTo>
                  <a:lnTo>
                    <a:pt x="163" y="1067"/>
                  </a:lnTo>
                  <a:lnTo>
                    <a:pt x="158" y="1065"/>
                  </a:lnTo>
                  <a:lnTo>
                    <a:pt x="126" y="1053"/>
                  </a:lnTo>
                  <a:lnTo>
                    <a:pt x="141" y="1097"/>
                  </a:lnTo>
                  <a:lnTo>
                    <a:pt x="144" y="1089"/>
                  </a:lnTo>
                  <a:lnTo>
                    <a:pt x="129" y="1104"/>
                  </a:lnTo>
                  <a:lnTo>
                    <a:pt x="148" y="1094"/>
                  </a:lnTo>
                  <a:lnTo>
                    <a:pt x="168" y="1089"/>
                  </a:lnTo>
                  <a:lnTo>
                    <a:pt x="187" y="1087"/>
                  </a:lnTo>
                  <a:lnTo>
                    <a:pt x="207" y="1087"/>
                  </a:lnTo>
                  <a:lnTo>
                    <a:pt x="229" y="1089"/>
                  </a:lnTo>
                  <a:lnTo>
                    <a:pt x="248" y="1089"/>
                  </a:lnTo>
                  <a:lnTo>
                    <a:pt x="268" y="1089"/>
                  </a:lnTo>
                  <a:lnTo>
                    <a:pt x="290" y="1089"/>
                  </a:lnTo>
                  <a:lnTo>
                    <a:pt x="310" y="1087"/>
                  </a:lnTo>
                  <a:lnTo>
                    <a:pt x="331" y="1080"/>
                  </a:lnTo>
                  <a:lnTo>
                    <a:pt x="351" y="1072"/>
                  </a:lnTo>
                  <a:lnTo>
                    <a:pt x="368" y="1063"/>
                  </a:lnTo>
                  <a:lnTo>
                    <a:pt x="385" y="1050"/>
                  </a:lnTo>
                  <a:lnTo>
                    <a:pt x="400" y="1036"/>
                  </a:lnTo>
                  <a:lnTo>
                    <a:pt x="414" y="1021"/>
                  </a:lnTo>
                  <a:lnTo>
                    <a:pt x="432" y="1006"/>
                  </a:lnTo>
                  <a:lnTo>
                    <a:pt x="446" y="992"/>
                  </a:lnTo>
                  <a:lnTo>
                    <a:pt x="456" y="970"/>
                  </a:lnTo>
                  <a:lnTo>
                    <a:pt x="456" y="967"/>
                  </a:lnTo>
                  <a:lnTo>
                    <a:pt x="456" y="962"/>
                  </a:lnTo>
                  <a:lnTo>
                    <a:pt x="456" y="960"/>
                  </a:lnTo>
                  <a:lnTo>
                    <a:pt x="453" y="955"/>
                  </a:lnTo>
                  <a:lnTo>
                    <a:pt x="451" y="948"/>
                  </a:lnTo>
                  <a:lnTo>
                    <a:pt x="449" y="943"/>
                  </a:lnTo>
                  <a:lnTo>
                    <a:pt x="444" y="938"/>
                  </a:lnTo>
                  <a:lnTo>
                    <a:pt x="441" y="936"/>
                  </a:lnTo>
                  <a:lnTo>
                    <a:pt x="434" y="933"/>
                  </a:lnTo>
                  <a:lnTo>
                    <a:pt x="429" y="933"/>
                  </a:lnTo>
                  <a:lnTo>
                    <a:pt x="424" y="933"/>
                  </a:lnTo>
                  <a:lnTo>
                    <a:pt x="419" y="936"/>
                  </a:lnTo>
                  <a:lnTo>
                    <a:pt x="405" y="938"/>
                  </a:lnTo>
                  <a:lnTo>
                    <a:pt x="373" y="950"/>
                  </a:lnTo>
                  <a:lnTo>
                    <a:pt x="341" y="962"/>
                  </a:lnTo>
                  <a:lnTo>
                    <a:pt x="310" y="975"/>
                  </a:lnTo>
                  <a:lnTo>
                    <a:pt x="278" y="984"/>
                  </a:lnTo>
                  <a:lnTo>
                    <a:pt x="246" y="994"/>
                  </a:lnTo>
                  <a:lnTo>
                    <a:pt x="214" y="1004"/>
                  </a:lnTo>
                  <a:lnTo>
                    <a:pt x="183" y="1009"/>
                  </a:lnTo>
                  <a:lnTo>
                    <a:pt x="148" y="1014"/>
                  </a:lnTo>
                  <a:lnTo>
                    <a:pt x="119" y="1011"/>
                  </a:lnTo>
                  <a:lnTo>
                    <a:pt x="131" y="1067"/>
                  </a:lnTo>
                  <a:lnTo>
                    <a:pt x="141" y="1060"/>
                  </a:lnTo>
                  <a:lnTo>
                    <a:pt x="158" y="1055"/>
                  </a:lnTo>
                  <a:lnTo>
                    <a:pt x="175" y="1048"/>
                  </a:lnTo>
                  <a:lnTo>
                    <a:pt x="195" y="1045"/>
                  </a:lnTo>
                  <a:lnTo>
                    <a:pt x="212" y="1043"/>
                  </a:lnTo>
                  <a:lnTo>
                    <a:pt x="229" y="1041"/>
                  </a:lnTo>
                  <a:lnTo>
                    <a:pt x="248" y="1038"/>
                  </a:lnTo>
                  <a:lnTo>
                    <a:pt x="266" y="1033"/>
                  </a:lnTo>
                  <a:lnTo>
                    <a:pt x="285" y="1031"/>
                  </a:lnTo>
                  <a:lnTo>
                    <a:pt x="307" y="1021"/>
                  </a:lnTo>
                  <a:lnTo>
                    <a:pt x="324" y="1011"/>
                  </a:lnTo>
                  <a:lnTo>
                    <a:pt x="341" y="997"/>
                  </a:lnTo>
                  <a:lnTo>
                    <a:pt x="358" y="982"/>
                  </a:lnTo>
                  <a:lnTo>
                    <a:pt x="371" y="965"/>
                  </a:lnTo>
                  <a:lnTo>
                    <a:pt x="385" y="950"/>
                  </a:lnTo>
                  <a:lnTo>
                    <a:pt x="400" y="933"/>
                  </a:lnTo>
                  <a:lnTo>
                    <a:pt x="417" y="921"/>
                  </a:lnTo>
                  <a:lnTo>
                    <a:pt x="429" y="901"/>
                  </a:lnTo>
                  <a:lnTo>
                    <a:pt x="432" y="899"/>
                  </a:lnTo>
                  <a:lnTo>
                    <a:pt x="434" y="894"/>
                  </a:lnTo>
                  <a:lnTo>
                    <a:pt x="436" y="889"/>
                  </a:lnTo>
                  <a:lnTo>
                    <a:pt x="436" y="884"/>
                  </a:lnTo>
                  <a:lnTo>
                    <a:pt x="436" y="879"/>
                  </a:lnTo>
                  <a:lnTo>
                    <a:pt x="434" y="875"/>
                  </a:lnTo>
                  <a:lnTo>
                    <a:pt x="432" y="870"/>
                  </a:lnTo>
                  <a:lnTo>
                    <a:pt x="429" y="865"/>
                  </a:lnTo>
                  <a:lnTo>
                    <a:pt x="424" y="860"/>
                  </a:lnTo>
                  <a:lnTo>
                    <a:pt x="419" y="857"/>
                  </a:lnTo>
                  <a:lnTo>
                    <a:pt x="412" y="855"/>
                  </a:lnTo>
                  <a:lnTo>
                    <a:pt x="407" y="855"/>
                  </a:lnTo>
                  <a:lnTo>
                    <a:pt x="402" y="853"/>
                  </a:lnTo>
                  <a:lnTo>
                    <a:pt x="395" y="855"/>
                  </a:lnTo>
                  <a:lnTo>
                    <a:pt x="390" y="857"/>
                  </a:lnTo>
                  <a:lnTo>
                    <a:pt x="385" y="862"/>
                  </a:lnTo>
                  <a:lnTo>
                    <a:pt x="373" y="872"/>
                  </a:lnTo>
                  <a:lnTo>
                    <a:pt x="358" y="882"/>
                  </a:lnTo>
                  <a:lnTo>
                    <a:pt x="346" y="892"/>
                  </a:lnTo>
                  <a:lnTo>
                    <a:pt x="331" y="901"/>
                  </a:lnTo>
                  <a:lnTo>
                    <a:pt x="317" y="911"/>
                  </a:lnTo>
                  <a:lnTo>
                    <a:pt x="300" y="919"/>
                  </a:lnTo>
                  <a:lnTo>
                    <a:pt x="285" y="926"/>
                  </a:lnTo>
                  <a:lnTo>
                    <a:pt x="270" y="933"/>
                  </a:lnTo>
                  <a:lnTo>
                    <a:pt x="256" y="940"/>
                  </a:lnTo>
                  <a:lnTo>
                    <a:pt x="241" y="943"/>
                  </a:lnTo>
                  <a:lnTo>
                    <a:pt x="229" y="945"/>
                  </a:lnTo>
                  <a:lnTo>
                    <a:pt x="217" y="948"/>
                  </a:lnTo>
                  <a:lnTo>
                    <a:pt x="205" y="953"/>
                  </a:lnTo>
                  <a:lnTo>
                    <a:pt x="190" y="955"/>
                  </a:lnTo>
                  <a:lnTo>
                    <a:pt x="178" y="960"/>
                  </a:lnTo>
                  <a:lnTo>
                    <a:pt x="166" y="967"/>
                  </a:lnTo>
                  <a:lnTo>
                    <a:pt x="156" y="975"/>
                  </a:lnTo>
                  <a:lnTo>
                    <a:pt x="131" y="980"/>
                  </a:lnTo>
                  <a:lnTo>
                    <a:pt x="151" y="1036"/>
                  </a:lnTo>
                  <a:lnTo>
                    <a:pt x="161" y="1028"/>
                  </a:lnTo>
                  <a:lnTo>
                    <a:pt x="178" y="1019"/>
                  </a:lnTo>
                  <a:lnTo>
                    <a:pt x="195" y="1011"/>
                  </a:lnTo>
                  <a:lnTo>
                    <a:pt x="209" y="1002"/>
                  </a:lnTo>
                  <a:lnTo>
                    <a:pt x="227" y="992"/>
                  </a:lnTo>
                  <a:lnTo>
                    <a:pt x="241" y="982"/>
                  </a:lnTo>
                  <a:lnTo>
                    <a:pt x="258" y="972"/>
                  </a:lnTo>
                  <a:lnTo>
                    <a:pt x="275" y="962"/>
                  </a:lnTo>
                  <a:lnTo>
                    <a:pt x="292" y="955"/>
                  </a:lnTo>
                  <a:lnTo>
                    <a:pt x="302" y="950"/>
                  </a:lnTo>
                  <a:lnTo>
                    <a:pt x="312" y="943"/>
                  </a:lnTo>
                  <a:lnTo>
                    <a:pt x="322" y="938"/>
                  </a:lnTo>
                  <a:lnTo>
                    <a:pt x="334" y="931"/>
                  </a:lnTo>
                  <a:lnTo>
                    <a:pt x="341" y="921"/>
                  </a:lnTo>
                  <a:lnTo>
                    <a:pt x="351" y="914"/>
                  </a:lnTo>
                  <a:lnTo>
                    <a:pt x="361" y="904"/>
                  </a:lnTo>
                  <a:lnTo>
                    <a:pt x="368" y="894"/>
                  </a:lnTo>
                  <a:lnTo>
                    <a:pt x="402" y="848"/>
                  </a:lnTo>
                  <a:lnTo>
                    <a:pt x="402" y="840"/>
                  </a:lnTo>
                  <a:lnTo>
                    <a:pt x="402" y="835"/>
                  </a:lnTo>
                  <a:lnTo>
                    <a:pt x="402" y="828"/>
                  </a:lnTo>
                  <a:lnTo>
                    <a:pt x="402" y="823"/>
                  </a:lnTo>
                  <a:lnTo>
                    <a:pt x="400" y="818"/>
                  </a:lnTo>
                  <a:lnTo>
                    <a:pt x="397" y="814"/>
                  </a:lnTo>
                  <a:lnTo>
                    <a:pt x="395" y="809"/>
                  </a:lnTo>
                  <a:lnTo>
                    <a:pt x="390" y="806"/>
                  </a:lnTo>
                  <a:lnTo>
                    <a:pt x="385" y="801"/>
                  </a:lnTo>
                  <a:lnTo>
                    <a:pt x="380" y="801"/>
                  </a:lnTo>
                  <a:lnTo>
                    <a:pt x="373" y="801"/>
                  </a:lnTo>
                  <a:lnTo>
                    <a:pt x="368" y="801"/>
                  </a:lnTo>
                  <a:lnTo>
                    <a:pt x="361" y="801"/>
                  </a:lnTo>
                  <a:lnTo>
                    <a:pt x="356" y="806"/>
                  </a:lnTo>
                  <a:lnTo>
                    <a:pt x="351" y="809"/>
                  </a:lnTo>
                  <a:lnTo>
                    <a:pt x="349" y="814"/>
                  </a:lnTo>
                  <a:lnTo>
                    <a:pt x="339" y="821"/>
                  </a:lnTo>
                  <a:lnTo>
                    <a:pt x="341" y="821"/>
                  </a:lnTo>
                  <a:lnTo>
                    <a:pt x="314" y="840"/>
                  </a:lnTo>
                  <a:lnTo>
                    <a:pt x="290" y="857"/>
                  </a:lnTo>
                  <a:lnTo>
                    <a:pt x="261" y="872"/>
                  </a:lnTo>
                  <a:lnTo>
                    <a:pt x="234" y="887"/>
                  </a:lnTo>
                  <a:lnTo>
                    <a:pt x="205" y="897"/>
                  </a:lnTo>
                  <a:lnTo>
                    <a:pt x="175" y="906"/>
                  </a:lnTo>
                  <a:lnTo>
                    <a:pt x="146" y="914"/>
                  </a:lnTo>
                  <a:lnTo>
                    <a:pt x="117" y="916"/>
                  </a:lnTo>
                  <a:lnTo>
                    <a:pt x="97" y="928"/>
                  </a:lnTo>
                  <a:lnTo>
                    <a:pt x="129" y="977"/>
                  </a:lnTo>
                  <a:lnTo>
                    <a:pt x="146" y="965"/>
                  </a:lnTo>
                  <a:lnTo>
                    <a:pt x="144" y="965"/>
                  </a:lnTo>
                  <a:lnTo>
                    <a:pt x="158" y="958"/>
                  </a:lnTo>
                  <a:lnTo>
                    <a:pt x="173" y="950"/>
                  </a:lnTo>
                  <a:lnTo>
                    <a:pt x="185" y="943"/>
                  </a:lnTo>
                  <a:lnTo>
                    <a:pt x="200" y="936"/>
                  </a:lnTo>
                  <a:lnTo>
                    <a:pt x="214" y="928"/>
                  </a:lnTo>
                  <a:lnTo>
                    <a:pt x="227" y="921"/>
                  </a:lnTo>
                  <a:lnTo>
                    <a:pt x="241" y="911"/>
                  </a:lnTo>
                  <a:lnTo>
                    <a:pt x="256" y="901"/>
                  </a:lnTo>
                  <a:lnTo>
                    <a:pt x="268" y="892"/>
                  </a:lnTo>
                  <a:lnTo>
                    <a:pt x="280" y="882"/>
                  </a:lnTo>
                  <a:lnTo>
                    <a:pt x="295" y="872"/>
                  </a:lnTo>
                  <a:lnTo>
                    <a:pt x="307" y="862"/>
                  </a:lnTo>
                  <a:lnTo>
                    <a:pt x="317" y="850"/>
                  </a:lnTo>
                  <a:lnTo>
                    <a:pt x="329" y="840"/>
                  </a:lnTo>
                  <a:lnTo>
                    <a:pt x="341" y="828"/>
                  </a:lnTo>
                  <a:lnTo>
                    <a:pt x="356" y="818"/>
                  </a:lnTo>
                  <a:lnTo>
                    <a:pt x="392" y="772"/>
                  </a:lnTo>
                  <a:lnTo>
                    <a:pt x="395" y="767"/>
                  </a:lnTo>
                  <a:lnTo>
                    <a:pt x="395" y="762"/>
                  </a:lnTo>
                  <a:lnTo>
                    <a:pt x="395" y="757"/>
                  </a:lnTo>
                  <a:lnTo>
                    <a:pt x="397" y="755"/>
                  </a:lnTo>
                  <a:lnTo>
                    <a:pt x="395" y="750"/>
                  </a:lnTo>
                  <a:lnTo>
                    <a:pt x="395" y="745"/>
                  </a:lnTo>
                  <a:lnTo>
                    <a:pt x="392" y="743"/>
                  </a:lnTo>
                  <a:lnTo>
                    <a:pt x="390" y="738"/>
                  </a:lnTo>
                  <a:lnTo>
                    <a:pt x="385" y="733"/>
                  </a:lnTo>
                  <a:lnTo>
                    <a:pt x="380" y="731"/>
                  </a:lnTo>
                  <a:lnTo>
                    <a:pt x="375" y="728"/>
                  </a:lnTo>
                  <a:lnTo>
                    <a:pt x="371" y="726"/>
                  </a:lnTo>
                  <a:lnTo>
                    <a:pt x="363" y="726"/>
                  </a:lnTo>
                  <a:lnTo>
                    <a:pt x="358" y="726"/>
                  </a:lnTo>
                  <a:lnTo>
                    <a:pt x="353" y="726"/>
                  </a:lnTo>
                  <a:lnTo>
                    <a:pt x="349" y="731"/>
                  </a:lnTo>
                  <a:lnTo>
                    <a:pt x="341" y="738"/>
                  </a:lnTo>
                  <a:lnTo>
                    <a:pt x="312" y="745"/>
                  </a:lnTo>
                  <a:lnTo>
                    <a:pt x="288" y="757"/>
                  </a:lnTo>
                  <a:lnTo>
                    <a:pt x="261" y="770"/>
                  </a:lnTo>
                  <a:lnTo>
                    <a:pt x="236" y="784"/>
                  </a:lnTo>
                  <a:lnTo>
                    <a:pt x="212" y="799"/>
                  </a:lnTo>
                  <a:lnTo>
                    <a:pt x="187" y="814"/>
                  </a:lnTo>
                  <a:lnTo>
                    <a:pt x="163" y="826"/>
                  </a:lnTo>
                  <a:lnTo>
                    <a:pt x="136" y="838"/>
                  </a:lnTo>
                  <a:lnTo>
                    <a:pt x="97" y="860"/>
                  </a:lnTo>
                  <a:lnTo>
                    <a:pt x="126" y="909"/>
                  </a:lnTo>
                  <a:lnTo>
                    <a:pt x="146" y="897"/>
                  </a:lnTo>
                  <a:lnTo>
                    <a:pt x="161" y="882"/>
                  </a:lnTo>
                  <a:lnTo>
                    <a:pt x="175" y="872"/>
                  </a:lnTo>
                  <a:lnTo>
                    <a:pt x="192" y="860"/>
                  </a:lnTo>
                  <a:lnTo>
                    <a:pt x="209" y="850"/>
                  </a:lnTo>
                  <a:lnTo>
                    <a:pt x="227" y="840"/>
                  </a:lnTo>
                  <a:lnTo>
                    <a:pt x="244" y="831"/>
                  </a:lnTo>
                  <a:lnTo>
                    <a:pt x="258" y="821"/>
                  </a:lnTo>
                  <a:lnTo>
                    <a:pt x="275" y="809"/>
                  </a:lnTo>
                  <a:lnTo>
                    <a:pt x="288" y="796"/>
                  </a:lnTo>
                  <a:lnTo>
                    <a:pt x="302" y="782"/>
                  </a:lnTo>
                  <a:lnTo>
                    <a:pt x="317" y="770"/>
                  </a:lnTo>
                  <a:lnTo>
                    <a:pt x="331" y="757"/>
                  </a:lnTo>
                  <a:lnTo>
                    <a:pt x="344" y="743"/>
                  </a:lnTo>
                  <a:lnTo>
                    <a:pt x="358" y="728"/>
                  </a:lnTo>
                  <a:lnTo>
                    <a:pt x="371" y="716"/>
                  </a:lnTo>
                  <a:lnTo>
                    <a:pt x="383" y="701"/>
                  </a:lnTo>
                  <a:lnTo>
                    <a:pt x="410" y="677"/>
                  </a:lnTo>
                  <a:lnTo>
                    <a:pt x="412" y="674"/>
                  </a:lnTo>
                  <a:lnTo>
                    <a:pt x="414" y="669"/>
                  </a:lnTo>
                  <a:lnTo>
                    <a:pt x="417" y="665"/>
                  </a:lnTo>
                  <a:lnTo>
                    <a:pt x="417" y="657"/>
                  </a:lnTo>
                  <a:lnTo>
                    <a:pt x="417" y="652"/>
                  </a:lnTo>
                  <a:lnTo>
                    <a:pt x="417" y="647"/>
                  </a:lnTo>
                  <a:lnTo>
                    <a:pt x="414" y="643"/>
                  </a:lnTo>
                  <a:lnTo>
                    <a:pt x="412" y="640"/>
                  </a:lnTo>
                  <a:lnTo>
                    <a:pt x="407" y="633"/>
                  </a:lnTo>
                  <a:lnTo>
                    <a:pt x="402" y="630"/>
                  </a:lnTo>
                  <a:lnTo>
                    <a:pt x="397" y="628"/>
                  </a:lnTo>
                  <a:lnTo>
                    <a:pt x="392" y="626"/>
                  </a:lnTo>
                  <a:lnTo>
                    <a:pt x="385" y="626"/>
                  </a:lnTo>
                  <a:lnTo>
                    <a:pt x="380" y="626"/>
                  </a:lnTo>
                  <a:lnTo>
                    <a:pt x="373" y="628"/>
                  </a:lnTo>
                  <a:lnTo>
                    <a:pt x="368" y="633"/>
                  </a:lnTo>
                  <a:lnTo>
                    <a:pt x="356" y="643"/>
                  </a:lnTo>
                  <a:lnTo>
                    <a:pt x="358" y="640"/>
                  </a:lnTo>
                  <a:lnTo>
                    <a:pt x="331" y="652"/>
                  </a:lnTo>
                  <a:lnTo>
                    <a:pt x="302" y="667"/>
                  </a:lnTo>
                  <a:lnTo>
                    <a:pt x="275" y="679"/>
                  </a:lnTo>
                  <a:lnTo>
                    <a:pt x="246" y="694"/>
                  </a:lnTo>
                  <a:lnTo>
                    <a:pt x="219" y="706"/>
                  </a:lnTo>
                  <a:lnTo>
                    <a:pt x="192" y="723"/>
                  </a:lnTo>
                  <a:lnTo>
                    <a:pt x="168" y="740"/>
                  </a:lnTo>
                  <a:lnTo>
                    <a:pt x="144" y="760"/>
                  </a:lnTo>
                  <a:lnTo>
                    <a:pt x="117" y="777"/>
                  </a:lnTo>
                  <a:lnTo>
                    <a:pt x="156" y="821"/>
                  </a:lnTo>
                  <a:lnTo>
                    <a:pt x="166" y="809"/>
                  </a:lnTo>
                  <a:lnTo>
                    <a:pt x="173" y="796"/>
                  </a:lnTo>
                  <a:lnTo>
                    <a:pt x="180" y="782"/>
                  </a:lnTo>
                  <a:lnTo>
                    <a:pt x="187" y="770"/>
                  </a:lnTo>
                  <a:lnTo>
                    <a:pt x="197" y="760"/>
                  </a:lnTo>
                  <a:lnTo>
                    <a:pt x="207" y="748"/>
                  </a:lnTo>
                  <a:lnTo>
                    <a:pt x="219" y="738"/>
                  </a:lnTo>
                  <a:lnTo>
                    <a:pt x="229" y="728"/>
                  </a:lnTo>
                  <a:lnTo>
                    <a:pt x="244" y="721"/>
                  </a:lnTo>
                  <a:lnTo>
                    <a:pt x="263" y="706"/>
                  </a:lnTo>
                  <a:lnTo>
                    <a:pt x="283" y="694"/>
                  </a:lnTo>
                  <a:lnTo>
                    <a:pt x="302" y="682"/>
                  </a:lnTo>
                  <a:lnTo>
                    <a:pt x="322" y="669"/>
                  </a:lnTo>
                  <a:lnTo>
                    <a:pt x="339" y="655"/>
                  </a:lnTo>
                  <a:lnTo>
                    <a:pt x="358" y="640"/>
                  </a:lnTo>
                  <a:lnTo>
                    <a:pt x="373" y="626"/>
                  </a:lnTo>
                  <a:lnTo>
                    <a:pt x="388" y="606"/>
                  </a:lnTo>
                  <a:lnTo>
                    <a:pt x="402" y="591"/>
                  </a:lnTo>
                  <a:lnTo>
                    <a:pt x="361" y="586"/>
                  </a:lnTo>
                  <a:lnTo>
                    <a:pt x="368" y="594"/>
                  </a:lnTo>
                  <a:lnTo>
                    <a:pt x="358" y="577"/>
                  </a:lnTo>
                  <a:lnTo>
                    <a:pt x="361" y="586"/>
                  </a:lnTo>
                  <a:lnTo>
                    <a:pt x="361" y="589"/>
                  </a:lnTo>
                  <a:lnTo>
                    <a:pt x="361" y="591"/>
                  </a:lnTo>
                  <a:lnTo>
                    <a:pt x="371" y="616"/>
                  </a:lnTo>
                  <a:lnTo>
                    <a:pt x="373" y="623"/>
                  </a:lnTo>
                  <a:lnTo>
                    <a:pt x="378" y="626"/>
                  </a:lnTo>
                  <a:lnTo>
                    <a:pt x="383" y="630"/>
                  </a:lnTo>
                  <a:lnTo>
                    <a:pt x="388" y="633"/>
                  </a:lnTo>
                  <a:lnTo>
                    <a:pt x="395" y="638"/>
                  </a:lnTo>
                  <a:lnTo>
                    <a:pt x="400" y="638"/>
                  </a:lnTo>
                  <a:lnTo>
                    <a:pt x="402" y="638"/>
                  </a:lnTo>
                  <a:lnTo>
                    <a:pt x="407" y="638"/>
                  </a:lnTo>
                  <a:lnTo>
                    <a:pt x="412" y="638"/>
                  </a:lnTo>
                  <a:lnTo>
                    <a:pt x="417" y="635"/>
                  </a:lnTo>
                  <a:lnTo>
                    <a:pt x="419" y="635"/>
                  </a:lnTo>
                  <a:lnTo>
                    <a:pt x="424" y="633"/>
                  </a:lnTo>
                  <a:lnTo>
                    <a:pt x="429" y="630"/>
                  </a:lnTo>
                  <a:lnTo>
                    <a:pt x="444" y="616"/>
                  </a:lnTo>
                  <a:lnTo>
                    <a:pt x="463" y="596"/>
                  </a:lnTo>
                  <a:lnTo>
                    <a:pt x="478" y="574"/>
                  </a:lnTo>
                  <a:lnTo>
                    <a:pt x="490" y="552"/>
                  </a:lnTo>
                  <a:lnTo>
                    <a:pt x="500" y="528"/>
                  </a:lnTo>
                  <a:lnTo>
                    <a:pt x="505" y="503"/>
                  </a:lnTo>
                  <a:lnTo>
                    <a:pt x="505" y="479"/>
                  </a:lnTo>
                  <a:lnTo>
                    <a:pt x="502" y="452"/>
                  </a:lnTo>
                  <a:lnTo>
                    <a:pt x="495" y="428"/>
                  </a:lnTo>
                  <a:lnTo>
                    <a:pt x="478" y="401"/>
                  </a:lnTo>
                  <a:lnTo>
                    <a:pt x="478" y="398"/>
                  </a:lnTo>
                  <a:lnTo>
                    <a:pt x="475" y="398"/>
                  </a:lnTo>
                  <a:lnTo>
                    <a:pt x="471" y="394"/>
                  </a:lnTo>
                  <a:lnTo>
                    <a:pt x="466" y="391"/>
                  </a:lnTo>
                  <a:lnTo>
                    <a:pt x="461" y="389"/>
                  </a:lnTo>
                  <a:lnTo>
                    <a:pt x="456" y="389"/>
                  </a:lnTo>
                  <a:lnTo>
                    <a:pt x="449" y="389"/>
                  </a:lnTo>
                  <a:lnTo>
                    <a:pt x="444" y="391"/>
                  </a:lnTo>
                  <a:lnTo>
                    <a:pt x="439" y="394"/>
                  </a:lnTo>
                  <a:lnTo>
                    <a:pt x="434" y="398"/>
                  </a:lnTo>
                  <a:lnTo>
                    <a:pt x="429" y="406"/>
                  </a:lnTo>
                  <a:lnTo>
                    <a:pt x="424" y="408"/>
                  </a:lnTo>
                  <a:lnTo>
                    <a:pt x="422" y="416"/>
                  </a:lnTo>
                  <a:lnTo>
                    <a:pt x="422" y="420"/>
                  </a:lnTo>
                  <a:lnTo>
                    <a:pt x="419" y="425"/>
                  </a:lnTo>
                  <a:lnTo>
                    <a:pt x="414" y="440"/>
                  </a:lnTo>
                  <a:lnTo>
                    <a:pt x="383" y="467"/>
                  </a:lnTo>
                  <a:lnTo>
                    <a:pt x="351" y="494"/>
                  </a:lnTo>
                  <a:lnTo>
                    <a:pt x="319" y="518"/>
                  </a:lnTo>
                  <a:lnTo>
                    <a:pt x="288" y="542"/>
                  </a:lnTo>
                  <a:lnTo>
                    <a:pt x="253" y="564"/>
                  </a:lnTo>
                  <a:lnTo>
                    <a:pt x="219" y="589"/>
                  </a:lnTo>
                  <a:lnTo>
                    <a:pt x="185" y="611"/>
                  </a:lnTo>
                  <a:lnTo>
                    <a:pt x="151" y="635"/>
                  </a:lnTo>
                  <a:lnTo>
                    <a:pt x="141" y="655"/>
                  </a:lnTo>
                  <a:lnTo>
                    <a:pt x="129" y="677"/>
                  </a:lnTo>
                  <a:lnTo>
                    <a:pt x="114" y="696"/>
                  </a:lnTo>
                  <a:lnTo>
                    <a:pt x="102" y="718"/>
                  </a:lnTo>
                  <a:lnTo>
                    <a:pt x="90" y="738"/>
                  </a:lnTo>
                  <a:lnTo>
                    <a:pt x="83" y="760"/>
                  </a:lnTo>
                  <a:lnTo>
                    <a:pt x="75" y="784"/>
                  </a:lnTo>
                  <a:lnTo>
                    <a:pt x="75" y="809"/>
                  </a:lnTo>
                  <a:lnTo>
                    <a:pt x="75" y="828"/>
                  </a:lnTo>
                  <a:lnTo>
                    <a:pt x="75" y="835"/>
                  </a:lnTo>
                  <a:lnTo>
                    <a:pt x="78" y="840"/>
                  </a:lnTo>
                  <a:lnTo>
                    <a:pt x="80" y="845"/>
                  </a:lnTo>
                  <a:lnTo>
                    <a:pt x="85" y="850"/>
                  </a:lnTo>
                  <a:lnTo>
                    <a:pt x="90" y="853"/>
                  </a:lnTo>
                  <a:lnTo>
                    <a:pt x="95" y="857"/>
                  </a:lnTo>
                  <a:lnTo>
                    <a:pt x="100" y="857"/>
                  </a:lnTo>
                  <a:lnTo>
                    <a:pt x="105" y="860"/>
                  </a:lnTo>
                  <a:lnTo>
                    <a:pt x="112" y="857"/>
                  </a:lnTo>
                  <a:lnTo>
                    <a:pt x="117" y="857"/>
                  </a:lnTo>
                  <a:lnTo>
                    <a:pt x="122" y="853"/>
                  </a:lnTo>
                  <a:lnTo>
                    <a:pt x="129" y="850"/>
                  </a:lnTo>
                  <a:lnTo>
                    <a:pt x="131" y="845"/>
                  </a:lnTo>
                  <a:lnTo>
                    <a:pt x="134" y="840"/>
                  </a:lnTo>
                  <a:lnTo>
                    <a:pt x="134" y="835"/>
                  </a:lnTo>
                  <a:lnTo>
                    <a:pt x="136" y="828"/>
                  </a:lnTo>
                  <a:lnTo>
                    <a:pt x="136" y="816"/>
                  </a:lnTo>
                  <a:lnTo>
                    <a:pt x="136" y="799"/>
                  </a:lnTo>
                  <a:lnTo>
                    <a:pt x="136" y="784"/>
                  </a:lnTo>
                  <a:lnTo>
                    <a:pt x="136" y="767"/>
                  </a:lnTo>
                  <a:lnTo>
                    <a:pt x="136" y="752"/>
                  </a:lnTo>
                  <a:lnTo>
                    <a:pt x="136" y="735"/>
                  </a:lnTo>
                  <a:lnTo>
                    <a:pt x="139" y="718"/>
                  </a:lnTo>
                  <a:lnTo>
                    <a:pt x="141" y="704"/>
                  </a:lnTo>
                  <a:lnTo>
                    <a:pt x="144" y="687"/>
                  </a:lnTo>
                  <a:lnTo>
                    <a:pt x="144" y="669"/>
                  </a:lnTo>
                  <a:lnTo>
                    <a:pt x="83" y="672"/>
                  </a:lnTo>
                  <a:lnTo>
                    <a:pt x="85" y="694"/>
                  </a:lnTo>
                  <a:lnTo>
                    <a:pt x="85" y="696"/>
                  </a:lnTo>
                  <a:lnTo>
                    <a:pt x="87" y="701"/>
                  </a:lnTo>
                  <a:lnTo>
                    <a:pt x="87" y="706"/>
                  </a:lnTo>
                  <a:lnTo>
                    <a:pt x="90" y="711"/>
                  </a:lnTo>
                  <a:lnTo>
                    <a:pt x="90" y="716"/>
                  </a:lnTo>
                  <a:lnTo>
                    <a:pt x="92" y="721"/>
                  </a:lnTo>
                  <a:lnTo>
                    <a:pt x="92" y="726"/>
                  </a:lnTo>
                  <a:lnTo>
                    <a:pt x="92" y="731"/>
                  </a:lnTo>
                  <a:lnTo>
                    <a:pt x="95" y="765"/>
                  </a:lnTo>
                  <a:lnTo>
                    <a:pt x="97" y="796"/>
                  </a:lnTo>
                  <a:lnTo>
                    <a:pt x="100" y="831"/>
                  </a:lnTo>
                  <a:lnTo>
                    <a:pt x="102" y="862"/>
                  </a:lnTo>
                  <a:lnTo>
                    <a:pt x="105" y="897"/>
                  </a:lnTo>
                  <a:lnTo>
                    <a:pt x="107" y="931"/>
                  </a:lnTo>
                  <a:lnTo>
                    <a:pt x="112" y="962"/>
                  </a:lnTo>
                  <a:lnTo>
                    <a:pt x="117" y="997"/>
                  </a:lnTo>
                  <a:lnTo>
                    <a:pt x="117" y="1009"/>
                  </a:lnTo>
                  <a:lnTo>
                    <a:pt x="117" y="1019"/>
                  </a:lnTo>
                  <a:lnTo>
                    <a:pt x="117" y="1031"/>
                  </a:lnTo>
                  <a:lnTo>
                    <a:pt x="119" y="1043"/>
                  </a:lnTo>
                  <a:lnTo>
                    <a:pt x="117" y="1053"/>
                  </a:lnTo>
                  <a:lnTo>
                    <a:pt x="117" y="1063"/>
                  </a:lnTo>
                  <a:lnTo>
                    <a:pt x="117" y="1075"/>
                  </a:lnTo>
                  <a:lnTo>
                    <a:pt x="117" y="1087"/>
                  </a:lnTo>
                  <a:lnTo>
                    <a:pt x="112" y="1104"/>
                  </a:lnTo>
                  <a:lnTo>
                    <a:pt x="109" y="1109"/>
                  </a:lnTo>
                  <a:lnTo>
                    <a:pt x="109" y="1114"/>
                  </a:lnTo>
                  <a:lnTo>
                    <a:pt x="112" y="1119"/>
                  </a:lnTo>
                  <a:lnTo>
                    <a:pt x="114" y="1124"/>
                  </a:lnTo>
                  <a:lnTo>
                    <a:pt x="119" y="1133"/>
                  </a:lnTo>
                  <a:lnTo>
                    <a:pt x="122" y="1138"/>
                  </a:lnTo>
                  <a:lnTo>
                    <a:pt x="124" y="1143"/>
                  </a:lnTo>
                  <a:lnTo>
                    <a:pt x="126" y="1146"/>
                  </a:lnTo>
                  <a:lnTo>
                    <a:pt x="129" y="1148"/>
                  </a:lnTo>
                  <a:lnTo>
                    <a:pt x="134" y="1150"/>
                  </a:lnTo>
                  <a:lnTo>
                    <a:pt x="136" y="1153"/>
                  </a:lnTo>
                  <a:lnTo>
                    <a:pt x="141" y="1153"/>
                  </a:lnTo>
                  <a:lnTo>
                    <a:pt x="146" y="1153"/>
                  </a:lnTo>
                  <a:lnTo>
                    <a:pt x="156" y="1146"/>
                  </a:lnTo>
                  <a:lnTo>
                    <a:pt x="180" y="1153"/>
                  </a:lnTo>
                  <a:lnTo>
                    <a:pt x="207" y="1158"/>
                  </a:lnTo>
                  <a:lnTo>
                    <a:pt x="234" y="1153"/>
                  </a:lnTo>
                  <a:lnTo>
                    <a:pt x="258" y="1148"/>
                  </a:lnTo>
                  <a:lnTo>
                    <a:pt x="285" y="1136"/>
                  </a:lnTo>
                  <a:lnTo>
                    <a:pt x="312" y="1126"/>
                  </a:lnTo>
                  <a:lnTo>
                    <a:pt x="336" y="1114"/>
                  </a:lnTo>
                  <a:lnTo>
                    <a:pt x="363" y="1107"/>
                  </a:lnTo>
                  <a:lnTo>
                    <a:pt x="373" y="1102"/>
                  </a:lnTo>
                  <a:lnTo>
                    <a:pt x="383" y="1097"/>
                  </a:lnTo>
                  <a:lnTo>
                    <a:pt x="390" y="1092"/>
                  </a:lnTo>
                  <a:lnTo>
                    <a:pt x="400" y="1085"/>
                  </a:lnTo>
                  <a:lnTo>
                    <a:pt x="405" y="1075"/>
                  </a:lnTo>
                  <a:lnTo>
                    <a:pt x="412" y="1067"/>
                  </a:lnTo>
                  <a:lnTo>
                    <a:pt x="417" y="1058"/>
                  </a:lnTo>
                  <a:lnTo>
                    <a:pt x="424" y="1048"/>
                  </a:lnTo>
                  <a:lnTo>
                    <a:pt x="434" y="1019"/>
                  </a:lnTo>
                  <a:lnTo>
                    <a:pt x="439" y="989"/>
                  </a:lnTo>
                  <a:lnTo>
                    <a:pt x="441" y="960"/>
                  </a:lnTo>
                  <a:lnTo>
                    <a:pt x="441" y="931"/>
                  </a:lnTo>
                  <a:lnTo>
                    <a:pt x="436" y="899"/>
                  </a:lnTo>
                  <a:lnTo>
                    <a:pt x="432" y="870"/>
                  </a:lnTo>
                  <a:lnTo>
                    <a:pt x="427" y="838"/>
                  </a:lnTo>
                  <a:lnTo>
                    <a:pt x="422" y="809"/>
                  </a:lnTo>
                  <a:lnTo>
                    <a:pt x="419" y="794"/>
                  </a:lnTo>
                  <a:lnTo>
                    <a:pt x="419" y="782"/>
                  </a:lnTo>
                  <a:lnTo>
                    <a:pt x="419" y="767"/>
                  </a:lnTo>
                  <a:lnTo>
                    <a:pt x="422" y="755"/>
                  </a:lnTo>
                  <a:lnTo>
                    <a:pt x="424" y="740"/>
                  </a:lnTo>
                  <a:lnTo>
                    <a:pt x="427" y="728"/>
                  </a:lnTo>
                  <a:lnTo>
                    <a:pt x="429" y="713"/>
                  </a:lnTo>
                  <a:lnTo>
                    <a:pt x="432" y="701"/>
                  </a:lnTo>
                  <a:lnTo>
                    <a:pt x="432" y="694"/>
                  </a:lnTo>
                  <a:lnTo>
                    <a:pt x="434" y="684"/>
                  </a:lnTo>
                  <a:lnTo>
                    <a:pt x="434" y="677"/>
                  </a:lnTo>
                  <a:lnTo>
                    <a:pt x="434" y="669"/>
                  </a:lnTo>
                  <a:lnTo>
                    <a:pt x="432" y="662"/>
                  </a:lnTo>
                  <a:lnTo>
                    <a:pt x="432" y="655"/>
                  </a:lnTo>
                  <a:lnTo>
                    <a:pt x="432" y="645"/>
                  </a:lnTo>
                  <a:lnTo>
                    <a:pt x="434" y="638"/>
                  </a:lnTo>
                  <a:lnTo>
                    <a:pt x="436" y="621"/>
                  </a:lnTo>
                  <a:lnTo>
                    <a:pt x="439" y="606"/>
                  </a:lnTo>
                  <a:lnTo>
                    <a:pt x="441" y="589"/>
                  </a:lnTo>
                  <a:lnTo>
                    <a:pt x="444" y="574"/>
                  </a:lnTo>
                  <a:lnTo>
                    <a:pt x="444" y="560"/>
                  </a:lnTo>
                  <a:lnTo>
                    <a:pt x="449" y="545"/>
                  </a:lnTo>
                  <a:lnTo>
                    <a:pt x="453" y="530"/>
                  </a:lnTo>
                  <a:lnTo>
                    <a:pt x="461" y="516"/>
                  </a:lnTo>
                  <a:lnTo>
                    <a:pt x="468" y="501"/>
                  </a:lnTo>
                  <a:lnTo>
                    <a:pt x="475" y="489"/>
                  </a:lnTo>
                  <a:lnTo>
                    <a:pt x="483" y="474"/>
                  </a:lnTo>
                  <a:lnTo>
                    <a:pt x="490" y="462"/>
                  </a:lnTo>
                  <a:lnTo>
                    <a:pt x="495" y="447"/>
                  </a:lnTo>
                  <a:lnTo>
                    <a:pt x="502" y="435"/>
                  </a:lnTo>
                  <a:lnTo>
                    <a:pt x="510" y="420"/>
                  </a:lnTo>
                  <a:lnTo>
                    <a:pt x="514" y="408"/>
                  </a:lnTo>
                  <a:lnTo>
                    <a:pt x="524" y="384"/>
                  </a:lnTo>
                  <a:lnTo>
                    <a:pt x="524" y="379"/>
                  </a:lnTo>
                  <a:lnTo>
                    <a:pt x="524" y="374"/>
                  </a:lnTo>
                  <a:lnTo>
                    <a:pt x="524" y="367"/>
                  </a:lnTo>
                  <a:lnTo>
                    <a:pt x="522" y="362"/>
                  </a:lnTo>
                  <a:lnTo>
                    <a:pt x="517" y="357"/>
                  </a:lnTo>
                  <a:lnTo>
                    <a:pt x="514" y="354"/>
                  </a:lnTo>
                  <a:lnTo>
                    <a:pt x="510" y="350"/>
                  </a:lnTo>
                  <a:lnTo>
                    <a:pt x="505" y="347"/>
                  </a:lnTo>
                  <a:lnTo>
                    <a:pt x="497" y="347"/>
                  </a:lnTo>
                  <a:lnTo>
                    <a:pt x="493" y="347"/>
                  </a:lnTo>
                  <a:lnTo>
                    <a:pt x="473" y="347"/>
                  </a:lnTo>
                  <a:lnTo>
                    <a:pt x="458" y="350"/>
                  </a:lnTo>
                  <a:lnTo>
                    <a:pt x="441" y="354"/>
                  </a:lnTo>
                  <a:lnTo>
                    <a:pt x="427" y="357"/>
                  </a:lnTo>
                  <a:lnTo>
                    <a:pt x="412" y="362"/>
                  </a:lnTo>
                  <a:lnTo>
                    <a:pt x="395" y="367"/>
                  </a:lnTo>
                  <a:lnTo>
                    <a:pt x="380" y="376"/>
                  </a:lnTo>
                  <a:lnTo>
                    <a:pt x="368" y="386"/>
                  </a:lnTo>
                  <a:lnTo>
                    <a:pt x="356" y="401"/>
                  </a:lnTo>
                  <a:lnTo>
                    <a:pt x="344" y="416"/>
                  </a:lnTo>
                  <a:lnTo>
                    <a:pt x="336" y="430"/>
                  </a:lnTo>
                  <a:lnTo>
                    <a:pt x="324" y="442"/>
                  </a:lnTo>
                  <a:lnTo>
                    <a:pt x="314" y="457"/>
                  </a:lnTo>
                  <a:lnTo>
                    <a:pt x="302" y="469"/>
                  </a:lnTo>
                  <a:lnTo>
                    <a:pt x="292" y="481"/>
                  </a:lnTo>
                  <a:lnTo>
                    <a:pt x="280" y="494"/>
                  </a:lnTo>
                  <a:lnTo>
                    <a:pt x="268" y="506"/>
                  </a:lnTo>
                  <a:lnTo>
                    <a:pt x="248" y="523"/>
                  </a:lnTo>
                  <a:lnTo>
                    <a:pt x="229" y="538"/>
                  </a:lnTo>
                  <a:lnTo>
                    <a:pt x="207" y="550"/>
                  </a:lnTo>
                  <a:lnTo>
                    <a:pt x="187" y="562"/>
                  </a:lnTo>
                  <a:lnTo>
                    <a:pt x="166" y="572"/>
                  </a:lnTo>
                  <a:lnTo>
                    <a:pt x="144" y="582"/>
                  </a:lnTo>
                  <a:lnTo>
                    <a:pt x="122" y="594"/>
                  </a:lnTo>
                  <a:lnTo>
                    <a:pt x="100" y="604"/>
                  </a:lnTo>
                  <a:lnTo>
                    <a:pt x="90" y="608"/>
                  </a:lnTo>
                  <a:lnTo>
                    <a:pt x="83" y="613"/>
                  </a:lnTo>
                  <a:lnTo>
                    <a:pt x="75" y="616"/>
                  </a:lnTo>
                  <a:lnTo>
                    <a:pt x="68" y="623"/>
                  </a:lnTo>
                  <a:lnTo>
                    <a:pt x="61" y="626"/>
                  </a:lnTo>
                  <a:lnTo>
                    <a:pt x="53" y="630"/>
                  </a:lnTo>
                  <a:lnTo>
                    <a:pt x="46" y="635"/>
                  </a:lnTo>
                  <a:lnTo>
                    <a:pt x="39" y="640"/>
                  </a:lnTo>
                  <a:lnTo>
                    <a:pt x="26" y="645"/>
                  </a:lnTo>
                  <a:lnTo>
                    <a:pt x="61" y="669"/>
                  </a:lnTo>
                  <a:lnTo>
                    <a:pt x="75" y="650"/>
                  </a:lnTo>
                  <a:lnTo>
                    <a:pt x="73" y="655"/>
                  </a:lnTo>
                  <a:lnTo>
                    <a:pt x="70" y="657"/>
                  </a:lnTo>
                  <a:lnTo>
                    <a:pt x="92" y="638"/>
                  </a:lnTo>
                  <a:lnTo>
                    <a:pt x="117" y="621"/>
                  </a:lnTo>
                  <a:lnTo>
                    <a:pt x="141" y="601"/>
                  </a:lnTo>
                  <a:lnTo>
                    <a:pt x="166" y="586"/>
                  </a:lnTo>
                  <a:lnTo>
                    <a:pt x="190" y="569"/>
                  </a:lnTo>
                  <a:lnTo>
                    <a:pt x="214" y="555"/>
                  </a:lnTo>
                  <a:lnTo>
                    <a:pt x="241" y="540"/>
                  </a:lnTo>
                  <a:lnTo>
                    <a:pt x="268" y="523"/>
                  </a:lnTo>
                  <a:lnTo>
                    <a:pt x="285" y="511"/>
                  </a:lnTo>
                  <a:lnTo>
                    <a:pt x="300" y="496"/>
                  </a:lnTo>
                  <a:lnTo>
                    <a:pt x="314" y="477"/>
                  </a:lnTo>
                  <a:lnTo>
                    <a:pt x="327" y="459"/>
                  </a:lnTo>
                  <a:lnTo>
                    <a:pt x="339" y="442"/>
                  </a:lnTo>
                  <a:lnTo>
                    <a:pt x="351" y="423"/>
                  </a:lnTo>
                  <a:lnTo>
                    <a:pt x="361" y="406"/>
                  </a:lnTo>
                  <a:lnTo>
                    <a:pt x="375" y="389"/>
                  </a:lnTo>
                  <a:lnTo>
                    <a:pt x="392" y="384"/>
                  </a:lnTo>
                  <a:lnTo>
                    <a:pt x="412" y="381"/>
                  </a:lnTo>
                  <a:lnTo>
                    <a:pt x="429" y="379"/>
                  </a:lnTo>
                  <a:lnTo>
                    <a:pt x="449" y="376"/>
                  </a:lnTo>
                  <a:lnTo>
                    <a:pt x="466" y="372"/>
                  </a:lnTo>
                  <a:lnTo>
                    <a:pt x="483" y="367"/>
                  </a:lnTo>
                  <a:lnTo>
                    <a:pt x="500" y="357"/>
                  </a:lnTo>
                  <a:lnTo>
                    <a:pt x="514" y="347"/>
                  </a:lnTo>
                  <a:lnTo>
                    <a:pt x="534" y="325"/>
                  </a:lnTo>
                  <a:lnTo>
                    <a:pt x="551" y="303"/>
                  </a:lnTo>
                  <a:lnTo>
                    <a:pt x="566" y="281"/>
                  </a:lnTo>
                  <a:lnTo>
                    <a:pt x="578" y="254"/>
                  </a:lnTo>
                  <a:lnTo>
                    <a:pt x="588" y="230"/>
                  </a:lnTo>
                  <a:lnTo>
                    <a:pt x="597" y="203"/>
                  </a:lnTo>
                  <a:lnTo>
                    <a:pt x="607" y="176"/>
                  </a:lnTo>
                  <a:lnTo>
                    <a:pt x="615" y="149"/>
                  </a:lnTo>
                  <a:lnTo>
                    <a:pt x="622" y="120"/>
                  </a:lnTo>
                  <a:lnTo>
                    <a:pt x="624" y="115"/>
                  </a:lnTo>
                  <a:lnTo>
                    <a:pt x="624" y="110"/>
                  </a:lnTo>
                  <a:lnTo>
                    <a:pt x="624" y="105"/>
                  </a:lnTo>
                  <a:lnTo>
                    <a:pt x="622" y="103"/>
                  </a:lnTo>
                  <a:lnTo>
                    <a:pt x="619" y="96"/>
                  </a:lnTo>
                  <a:lnTo>
                    <a:pt x="619" y="91"/>
                  </a:lnTo>
                  <a:lnTo>
                    <a:pt x="617" y="88"/>
                  </a:lnTo>
                  <a:lnTo>
                    <a:pt x="612" y="81"/>
                  </a:lnTo>
                  <a:lnTo>
                    <a:pt x="607" y="79"/>
                  </a:lnTo>
                  <a:lnTo>
                    <a:pt x="602" y="76"/>
                  </a:lnTo>
                  <a:lnTo>
                    <a:pt x="597" y="74"/>
                  </a:lnTo>
                  <a:lnTo>
                    <a:pt x="590" y="74"/>
                  </a:lnTo>
                  <a:lnTo>
                    <a:pt x="585" y="74"/>
                  </a:lnTo>
                  <a:lnTo>
                    <a:pt x="580" y="76"/>
                  </a:lnTo>
                  <a:lnTo>
                    <a:pt x="575" y="81"/>
                  </a:lnTo>
                  <a:lnTo>
                    <a:pt x="566" y="88"/>
                  </a:lnTo>
                  <a:lnTo>
                    <a:pt x="549" y="98"/>
                  </a:lnTo>
                  <a:lnTo>
                    <a:pt x="534" y="113"/>
                  </a:lnTo>
                  <a:lnTo>
                    <a:pt x="522" y="130"/>
                  </a:lnTo>
                  <a:lnTo>
                    <a:pt x="510" y="147"/>
                  </a:lnTo>
                  <a:lnTo>
                    <a:pt x="500" y="164"/>
                  </a:lnTo>
                  <a:lnTo>
                    <a:pt x="493" y="184"/>
                  </a:lnTo>
                  <a:lnTo>
                    <a:pt x="483" y="201"/>
                  </a:lnTo>
                  <a:lnTo>
                    <a:pt x="475" y="220"/>
                  </a:lnTo>
                  <a:lnTo>
                    <a:pt x="468" y="245"/>
                  </a:lnTo>
                  <a:lnTo>
                    <a:pt x="527" y="262"/>
                  </a:lnTo>
                  <a:lnTo>
                    <a:pt x="534" y="252"/>
                  </a:lnTo>
                  <a:lnTo>
                    <a:pt x="549" y="237"/>
                  </a:lnTo>
                  <a:lnTo>
                    <a:pt x="561" y="223"/>
                  </a:lnTo>
                  <a:lnTo>
                    <a:pt x="571" y="208"/>
                  </a:lnTo>
                  <a:lnTo>
                    <a:pt x="583" y="193"/>
                  </a:lnTo>
                  <a:lnTo>
                    <a:pt x="593" y="179"/>
                  </a:lnTo>
                  <a:lnTo>
                    <a:pt x="600" y="162"/>
                  </a:lnTo>
                  <a:lnTo>
                    <a:pt x="607" y="145"/>
                  </a:lnTo>
                  <a:lnTo>
                    <a:pt x="612" y="127"/>
                  </a:lnTo>
                  <a:lnTo>
                    <a:pt x="622" y="96"/>
                  </a:lnTo>
                  <a:lnTo>
                    <a:pt x="605" y="115"/>
                  </a:lnTo>
                  <a:lnTo>
                    <a:pt x="612" y="110"/>
                  </a:lnTo>
                  <a:lnTo>
                    <a:pt x="590" y="110"/>
                  </a:lnTo>
                  <a:lnTo>
                    <a:pt x="600" y="118"/>
                  </a:lnTo>
                  <a:lnTo>
                    <a:pt x="605" y="120"/>
                  </a:lnTo>
                  <a:lnTo>
                    <a:pt x="610" y="125"/>
                  </a:lnTo>
                  <a:lnTo>
                    <a:pt x="615" y="127"/>
                  </a:lnTo>
                  <a:lnTo>
                    <a:pt x="619" y="130"/>
                  </a:lnTo>
                  <a:lnTo>
                    <a:pt x="634" y="135"/>
                  </a:lnTo>
                  <a:lnTo>
                    <a:pt x="619" y="110"/>
                  </a:lnTo>
                  <a:lnTo>
                    <a:pt x="615" y="132"/>
                  </a:lnTo>
                  <a:lnTo>
                    <a:pt x="615" y="130"/>
                  </a:lnTo>
                  <a:lnTo>
                    <a:pt x="600" y="171"/>
                  </a:lnTo>
                  <a:lnTo>
                    <a:pt x="583" y="210"/>
                  </a:lnTo>
                  <a:lnTo>
                    <a:pt x="566" y="252"/>
                  </a:lnTo>
                  <a:lnTo>
                    <a:pt x="549" y="293"/>
                  </a:lnTo>
                  <a:lnTo>
                    <a:pt x="532" y="333"/>
                  </a:lnTo>
                  <a:lnTo>
                    <a:pt x="517" y="374"/>
                  </a:lnTo>
                  <a:lnTo>
                    <a:pt x="500" y="416"/>
                  </a:lnTo>
                  <a:lnTo>
                    <a:pt x="490" y="459"/>
                  </a:lnTo>
                  <a:lnTo>
                    <a:pt x="478" y="494"/>
                  </a:lnTo>
                  <a:lnTo>
                    <a:pt x="466" y="528"/>
                  </a:lnTo>
                  <a:lnTo>
                    <a:pt x="453" y="560"/>
                  </a:lnTo>
                  <a:lnTo>
                    <a:pt x="441" y="594"/>
                  </a:lnTo>
                  <a:lnTo>
                    <a:pt x="427" y="626"/>
                  </a:lnTo>
                  <a:lnTo>
                    <a:pt x="414" y="660"/>
                  </a:lnTo>
                  <a:lnTo>
                    <a:pt x="402" y="694"/>
                  </a:lnTo>
                  <a:lnTo>
                    <a:pt x="392" y="731"/>
                  </a:lnTo>
                  <a:lnTo>
                    <a:pt x="390" y="750"/>
                  </a:lnTo>
                  <a:lnTo>
                    <a:pt x="392" y="770"/>
                  </a:lnTo>
                  <a:lnTo>
                    <a:pt x="395" y="789"/>
                  </a:lnTo>
                  <a:lnTo>
                    <a:pt x="400" y="809"/>
                  </a:lnTo>
                  <a:lnTo>
                    <a:pt x="405" y="828"/>
                  </a:lnTo>
                  <a:lnTo>
                    <a:pt x="412" y="848"/>
                  </a:lnTo>
                  <a:lnTo>
                    <a:pt x="414" y="867"/>
                  </a:lnTo>
                  <a:lnTo>
                    <a:pt x="419" y="887"/>
                  </a:lnTo>
                  <a:lnTo>
                    <a:pt x="419" y="911"/>
                  </a:lnTo>
                  <a:lnTo>
                    <a:pt x="417" y="933"/>
                  </a:lnTo>
                  <a:lnTo>
                    <a:pt x="412" y="955"/>
                  </a:lnTo>
                  <a:lnTo>
                    <a:pt x="402" y="977"/>
                  </a:lnTo>
                  <a:lnTo>
                    <a:pt x="392" y="999"/>
                  </a:lnTo>
                  <a:lnTo>
                    <a:pt x="380" y="1019"/>
                  </a:lnTo>
                  <a:lnTo>
                    <a:pt x="363" y="1036"/>
                  </a:lnTo>
                  <a:lnTo>
                    <a:pt x="349" y="1053"/>
                  </a:lnTo>
                  <a:lnTo>
                    <a:pt x="322" y="1075"/>
                  </a:lnTo>
                  <a:lnTo>
                    <a:pt x="295" y="1097"/>
                  </a:lnTo>
                  <a:lnTo>
                    <a:pt x="263" y="1116"/>
                  </a:lnTo>
                  <a:lnTo>
                    <a:pt x="231" y="1131"/>
                  </a:lnTo>
                  <a:lnTo>
                    <a:pt x="197" y="1141"/>
                  </a:lnTo>
                  <a:lnTo>
                    <a:pt x="163" y="1148"/>
                  </a:lnTo>
                  <a:lnTo>
                    <a:pt x="129" y="1148"/>
                  </a:lnTo>
                  <a:lnTo>
                    <a:pt x="92" y="1138"/>
                  </a:lnTo>
                  <a:lnTo>
                    <a:pt x="65" y="1119"/>
                  </a:lnTo>
                  <a:lnTo>
                    <a:pt x="75" y="1136"/>
                  </a:lnTo>
                  <a:lnTo>
                    <a:pt x="70" y="1114"/>
                  </a:lnTo>
                  <a:lnTo>
                    <a:pt x="73" y="1116"/>
                  </a:lnTo>
                  <a:lnTo>
                    <a:pt x="73" y="1119"/>
                  </a:lnTo>
                  <a:lnTo>
                    <a:pt x="70" y="1072"/>
                  </a:lnTo>
                  <a:lnTo>
                    <a:pt x="70" y="1026"/>
                  </a:lnTo>
                  <a:lnTo>
                    <a:pt x="68" y="980"/>
                  </a:lnTo>
                  <a:lnTo>
                    <a:pt x="68" y="933"/>
                  </a:lnTo>
                  <a:lnTo>
                    <a:pt x="68" y="887"/>
                  </a:lnTo>
                  <a:lnTo>
                    <a:pt x="65" y="840"/>
                  </a:lnTo>
                  <a:lnTo>
                    <a:pt x="63" y="794"/>
                  </a:lnTo>
                  <a:lnTo>
                    <a:pt x="63" y="748"/>
                  </a:lnTo>
                  <a:lnTo>
                    <a:pt x="63" y="711"/>
                  </a:lnTo>
                  <a:lnTo>
                    <a:pt x="2" y="713"/>
                  </a:lnTo>
                  <a:lnTo>
                    <a:pt x="2" y="733"/>
                  </a:lnTo>
                  <a:lnTo>
                    <a:pt x="2" y="745"/>
                  </a:lnTo>
                  <a:lnTo>
                    <a:pt x="4" y="760"/>
                  </a:lnTo>
                  <a:lnTo>
                    <a:pt x="9" y="772"/>
                  </a:lnTo>
                  <a:lnTo>
                    <a:pt x="14" y="787"/>
                  </a:lnTo>
                  <a:lnTo>
                    <a:pt x="17" y="799"/>
                  </a:lnTo>
                  <a:lnTo>
                    <a:pt x="22" y="811"/>
                  </a:lnTo>
                  <a:lnTo>
                    <a:pt x="24" y="823"/>
                  </a:lnTo>
                  <a:lnTo>
                    <a:pt x="29" y="838"/>
                  </a:lnTo>
                  <a:lnTo>
                    <a:pt x="36" y="882"/>
                  </a:lnTo>
                  <a:lnTo>
                    <a:pt x="44" y="926"/>
                  </a:lnTo>
                  <a:lnTo>
                    <a:pt x="53" y="967"/>
                  </a:lnTo>
                  <a:lnTo>
                    <a:pt x="61" y="1011"/>
                  </a:lnTo>
                  <a:lnTo>
                    <a:pt x="68" y="1053"/>
                  </a:lnTo>
                  <a:lnTo>
                    <a:pt x="70" y="1097"/>
                  </a:lnTo>
                  <a:lnTo>
                    <a:pt x="73" y="1141"/>
                  </a:lnTo>
                  <a:lnTo>
                    <a:pt x="70" y="1185"/>
                  </a:lnTo>
                  <a:lnTo>
                    <a:pt x="78" y="1221"/>
                  </a:lnTo>
                  <a:lnTo>
                    <a:pt x="80" y="1221"/>
                  </a:lnTo>
                  <a:lnTo>
                    <a:pt x="80" y="1224"/>
                  </a:lnTo>
                  <a:lnTo>
                    <a:pt x="83" y="1229"/>
                  </a:lnTo>
                  <a:lnTo>
                    <a:pt x="87" y="1233"/>
                  </a:lnTo>
                  <a:lnTo>
                    <a:pt x="92" y="1233"/>
                  </a:lnTo>
                  <a:lnTo>
                    <a:pt x="100" y="1238"/>
                  </a:lnTo>
                  <a:lnTo>
                    <a:pt x="105" y="1238"/>
                  </a:lnTo>
                  <a:lnTo>
                    <a:pt x="109" y="1236"/>
                  </a:lnTo>
                  <a:lnTo>
                    <a:pt x="114" y="1233"/>
                  </a:lnTo>
                  <a:lnTo>
                    <a:pt x="122" y="1233"/>
                  </a:lnTo>
                  <a:lnTo>
                    <a:pt x="141" y="1221"/>
                  </a:lnTo>
                  <a:lnTo>
                    <a:pt x="139" y="1221"/>
                  </a:lnTo>
                  <a:lnTo>
                    <a:pt x="136" y="1224"/>
                  </a:lnTo>
                  <a:lnTo>
                    <a:pt x="151" y="1221"/>
                  </a:lnTo>
                  <a:lnTo>
                    <a:pt x="166" y="1221"/>
                  </a:lnTo>
                  <a:lnTo>
                    <a:pt x="183" y="1221"/>
                  </a:lnTo>
                  <a:lnTo>
                    <a:pt x="197" y="1221"/>
                  </a:lnTo>
                  <a:lnTo>
                    <a:pt x="214" y="1221"/>
                  </a:lnTo>
                  <a:lnTo>
                    <a:pt x="229" y="1221"/>
                  </a:lnTo>
                  <a:lnTo>
                    <a:pt x="244" y="1219"/>
                  </a:lnTo>
                  <a:lnTo>
                    <a:pt x="261" y="1214"/>
                  </a:lnTo>
                  <a:lnTo>
                    <a:pt x="278" y="1204"/>
                  </a:lnTo>
                  <a:lnTo>
                    <a:pt x="295" y="1194"/>
                  </a:lnTo>
                  <a:lnTo>
                    <a:pt x="310" y="1185"/>
                  </a:lnTo>
                  <a:lnTo>
                    <a:pt x="327" y="1175"/>
                  </a:lnTo>
                  <a:lnTo>
                    <a:pt x="341" y="1163"/>
                  </a:lnTo>
                  <a:lnTo>
                    <a:pt x="356" y="1150"/>
                  </a:lnTo>
                  <a:lnTo>
                    <a:pt x="373" y="1141"/>
                  </a:lnTo>
                  <a:lnTo>
                    <a:pt x="388" y="1128"/>
                  </a:lnTo>
                  <a:lnTo>
                    <a:pt x="395" y="1124"/>
                  </a:lnTo>
                  <a:lnTo>
                    <a:pt x="400" y="1121"/>
                  </a:lnTo>
                  <a:lnTo>
                    <a:pt x="405" y="1119"/>
                  </a:lnTo>
                  <a:lnTo>
                    <a:pt x="412" y="1116"/>
                  </a:lnTo>
                  <a:lnTo>
                    <a:pt x="417" y="1114"/>
                  </a:lnTo>
                  <a:lnTo>
                    <a:pt x="424" y="1111"/>
                  </a:lnTo>
                  <a:lnTo>
                    <a:pt x="429" y="1107"/>
                  </a:lnTo>
                  <a:lnTo>
                    <a:pt x="434" y="1104"/>
                  </a:lnTo>
                  <a:lnTo>
                    <a:pt x="441" y="1097"/>
                  </a:lnTo>
                  <a:lnTo>
                    <a:pt x="449" y="1092"/>
                  </a:lnTo>
                  <a:lnTo>
                    <a:pt x="453" y="1085"/>
                  </a:lnTo>
                  <a:lnTo>
                    <a:pt x="461" y="1080"/>
                  </a:lnTo>
                  <a:lnTo>
                    <a:pt x="468" y="1072"/>
                  </a:lnTo>
                  <a:lnTo>
                    <a:pt x="473" y="1065"/>
                  </a:lnTo>
                  <a:lnTo>
                    <a:pt x="478" y="1058"/>
                  </a:lnTo>
                  <a:lnTo>
                    <a:pt x="485" y="1050"/>
                  </a:lnTo>
                  <a:lnTo>
                    <a:pt x="485" y="1045"/>
                  </a:lnTo>
                  <a:lnTo>
                    <a:pt x="488" y="1043"/>
                  </a:lnTo>
                  <a:lnTo>
                    <a:pt x="490" y="1038"/>
                  </a:lnTo>
                  <a:lnTo>
                    <a:pt x="493" y="1033"/>
                  </a:lnTo>
                  <a:lnTo>
                    <a:pt x="493" y="1028"/>
                  </a:lnTo>
                  <a:lnTo>
                    <a:pt x="495" y="1026"/>
                  </a:lnTo>
                  <a:lnTo>
                    <a:pt x="500" y="1021"/>
                  </a:lnTo>
                  <a:lnTo>
                    <a:pt x="505" y="1019"/>
                  </a:lnTo>
                  <a:lnTo>
                    <a:pt x="510" y="1009"/>
                  </a:lnTo>
                  <a:lnTo>
                    <a:pt x="510" y="1004"/>
                  </a:lnTo>
                  <a:lnTo>
                    <a:pt x="512" y="1002"/>
                  </a:lnTo>
                  <a:lnTo>
                    <a:pt x="514" y="997"/>
                  </a:lnTo>
                  <a:lnTo>
                    <a:pt x="514" y="994"/>
                  </a:lnTo>
                  <a:lnTo>
                    <a:pt x="514" y="975"/>
                  </a:lnTo>
                  <a:lnTo>
                    <a:pt x="512" y="960"/>
                  </a:lnTo>
                  <a:lnTo>
                    <a:pt x="512" y="945"/>
                  </a:lnTo>
                  <a:lnTo>
                    <a:pt x="512" y="931"/>
                  </a:lnTo>
                  <a:lnTo>
                    <a:pt x="514" y="914"/>
                  </a:lnTo>
                  <a:lnTo>
                    <a:pt x="512" y="899"/>
                  </a:lnTo>
                  <a:lnTo>
                    <a:pt x="510" y="884"/>
                  </a:lnTo>
                  <a:lnTo>
                    <a:pt x="505" y="870"/>
                  </a:lnTo>
                  <a:lnTo>
                    <a:pt x="500" y="855"/>
                  </a:lnTo>
                  <a:lnTo>
                    <a:pt x="490" y="838"/>
                  </a:lnTo>
                  <a:lnTo>
                    <a:pt x="495" y="857"/>
                  </a:lnTo>
                  <a:lnTo>
                    <a:pt x="495" y="840"/>
                  </a:lnTo>
                  <a:lnTo>
                    <a:pt x="495" y="823"/>
                  </a:lnTo>
                  <a:lnTo>
                    <a:pt x="493" y="806"/>
                  </a:lnTo>
                  <a:lnTo>
                    <a:pt x="493" y="787"/>
                  </a:lnTo>
                  <a:lnTo>
                    <a:pt x="490" y="770"/>
                  </a:lnTo>
                  <a:lnTo>
                    <a:pt x="488" y="750"/>
                  </a:lnTo>
                  <a:lnTo>
                    <a:pt x="488" y="733"/>
                  </a:lnTo>
                  <a:lnTo>
                    <a:pt x="490" y="716"/>
                  </a:lnTo>
                  <a:lnTo>
                    <a:pt x="495" y="699"/>
                  </a:lnTo>
                  <a:lnTo>
                    <a:pt x="497" y="684"/>
                  </a:lnTo>
                  <a:lnTo>
                    <a:pt x="505" y="672"/>
                  </a:lnTo>
                  <a:lnTo>
                    <a:pt x="510" y="660"/>
                  </a:lnTo>
                  <a:lnTo>
                    <a:pt x="514" y="647"/>
                  </a:lnTo>
                  <a:lnTo>
                    <a:pt x="519" y="635"/>
                  </a:lnTo>
                  <a:lnTo>
                    <a:pt x="527" y="623"/>
                  </a:lnTo>
                  <a:lnTo>
                    <a:pt x="529" y="611"/>
                  </a:lnTo>
                  <a:lnTo>
                    <a:pt x="534" y="599"/>
                  </a:lnTo>
                  <a:lnTo>
                    <a:pt x="539" y="586"/>
                  </a:lnTo>
                  <a:lnTo>
                    <a:pt x="541" y="574"/>
                  </a:lnTo>
                  <a:lnTo>
                    <a:pt x="546" y="562"/>
                  </a:lnTo>
                  <a:lnTo>
                    <a:pt x="549" y="552"/>
                  </a:lnTo>
                  <a:lnTo>
                    <a:pt x="554" y="540"/>
                  </a:lnTo>
                  <a:lnTo>
                    <a:pt x="558" y="528"/>
                  </a:lnTo>
                  <a:lnTo>
                    <a:pt x="566" y="518"/>
                  </a:lnTo>
                  <a:lnTo>
                    <a:pt x="573" y="506"/>
                  </a:lnTo>
                  <a:lnTo>
                    <a:pt x="585" y="484"/>
                  </a:lnTo>
                  <a:lnTo>
                    <a:pt x="597" y="462"/>
                  </a:lnTo>
                  <a:lnTo>
                    <a:pt x="610" y="440"/>
                  </a:lnTo>
                  <a:lnTo>
                    <a:pt x="619" y="418"/>
                  </a:lnTo>
                  <a:lnTo>
                    <a:pt x="629" y="396"/>
                  </a:lnTo>
                  <a:lnTo>
                    <a:pt x="634" y="372"/>
                  </a:lnTo>
                  <a:lnTo>
                    <a:pt x="641" y="347"/>
                  </a:lnTo>
                  <a:lnTo>
                    <a:pt x="644" y="325"/>
                  </a:lnTo>
                  <a:lnTo>
                    <a:pt x="644" y="318"/>
                  </a:lnTo>
                  <a:lnTo>
                    <a:pt x="644" y="313"/>
                  </a:lnTo>
                  <a:lnTo>
                    <a:pt x="646" y="306"/>
                  </a:lnTo>
                  <a:lnTo>
                    <a:pt x="651" y="301"/>
                  </a:lnTo>
                  <a:lnTo>
                    <a:pt x="651" y="293"/>
                  </a:lnTo>
                  <a:lnTo>
                    <a:pt x="654" y="289"/>
                  </a:lnTo>
                  <a:lnTo>
                    <a:pt x="656" y="284"/>
                  </a:lnTo>
                  <a:lnTo>
                    <a:pt x="656" y="276"/>
                  </a:lnTo>
                  <a:lnTo>
                    <a:pt x="676" y="259"/>
                  </a:lnTo>
                  <a:lnTo>
                    <a:pt x="693" y="237"/>
                  </a:lnTo>
                  <a:lnTo>
                    <a:pt x="705" y="215"/>
                  </a:lnTo>
                  <a:lnTo>
                    <a:pt x="717" y="191"/>
                  </a:lnTo>
                  <a:lnTo>
                    <a:pt x="724" y="164"/>
                  </a:lnTo>
                  <a:lnTo>
                    <a:pt x="732" y="137"/>
                  </a:lnTo>
                  <a:lnTo>
                    <a:pt x="737" y="110"/>
                  </a:lnTo>
                  <a:lnTo>
                    <a:pt x="741" y="86"/>
                  </a:lnTo>
                  <a:lnTo>
                    <a:pt x="737" y="64"/>
                  </a:lnTo>
                  <a:lnTo>
                    <a:pt x="734" y="59"/>
                  </a:lnTo>
                  <a:lnTo>
                    <a:pt x="729" y="54"/>
                  </a:lnTo>
                  <a:lnTo>
                    <a:pt x="727" y="52"/>
                  </a:lnTo>
                  <a:lnTo>
                    <a:pt x="722" y="49"/>
                  </a:lnTo>
                  <a:lnTo>
                    <a:pt x="697" y="42"/>
                  </a:lnTo>
                  <a:lnTo>
                    <a:pt x="685" y="40"/>
                  </a:lnTo>
                  <a:lnTo>
                    <a:pt x="671" y="37"/>
                  </a:lnTo>
                  <a:lnTo>
                    <a:pt x="658" y="35"/>
                  </a:lnTo>
                  <a:lnTo>
                    <a:pt x="646" y="32"/>
                  </a:lnTo>
                  <a:lnTo>
                    <a:pt x="632" y="27"/>
                  </a:lnTo>
                  <a:lnTo>
                    <a:pt x="622" y="22"/>
                  </a:lnTo>
                  <a:lnTo>
                    <a:pt x="610" y="18"/>
                  </a:lnTo>
                  <a:lnTo>
                    <a:pt x="597" y="13"/>
                  </a:lnTo>
                  <a:lnTo>
                    <a:pt x="580" y="5"/>
                  </a:lnTo>
                  <a:lnTo>
                    <a:pt x="573" y="3"/>
                  </a:lnTo>
                  <a:lnTo>
                    <a:pt x="568" y="0"/>
                  </a:lnTo>
                  <a:lnTo>
                    <a:pt x="563" y="0"/>
                  </a:lnTo>
                  <a:lnTo>
                    <a:pt x="558" y="0"/>
                  </a:lnTo>
                  <a:lnTo>
                    <a:pt x="554" y="3"/>
                  </a:lnTo>
                  <a:lnTo>
                    <a:pt x="549" y="5"/>
                  </a:lnTo>
                  <a:lnTo>
                    <a:pt x="544" y="8"/>
                  </a:lnTo>
                  <a:lnTo>
                    <a:pt x="539" y="13"/>
                  </a:lnTo>
                  <a:lnTo>
                    <a:pt x="536" y="20"/>
                  </a:lnTo>
                  <a:lnTo>
                    <a:pt x="532" y="22"/>
                  </a:lnTo>
                  <a:lnTo>
                    <a:pt x="524" y="27"/>
                  </a:lnTo>
                  <a:lnTo>
                    <a:pt x="519" y="32"/>
                  </a:lnTo>
                  <a:lnTo>
                    <a:pt x="517" y="37"/>
                  </a:lnTo>
                  <a:lnTo>
                    <a:pt x="512" y="49"/>
                  </a:lnTo>
                  <a:lnTo>
                    <a:pt x="505" y="59"/>
                  </a:lnTo>
                  <a:lnTo>
                    <a:pt x="497" y="71"/>
                  </a:lnTo>
                  <a:lnTo>
                    <a:pt x="493" y="81"/>
                  </a:lnTo>
                  <a:lnTo>
                    <a:pt x="485" y="93"/>
                  </a:lnTo>
                  <a:lnTo>
                    <a:pt x="478" y="103"/>
                  </a:lnTo>
                  <a:lnTo>
                    <a:pt x="473" y="115"/>
                  </a:lnTo>
                  <a:lnTo>
                    <a:pt x="468" y="125"/>
                  </a:lnTo>
                  <a:lnTo>
                    <a:pt x="463" y="140"/>
                  </a:lnTo>
                  <a:lnTo>
                    <a:pt x="458" y="154"/>
                  </a:lnTo>
                  <a:lnTo>
                    <a:pt x="456" y="169"/>
                  </a:lnTo>
                  <a:lnTo>
                    <a:pt x="453" y="184"/>
                  </a:lnTo>
                  <a:lnTo>
                    <a:pt x="451" y="201"/>
                  </a:lnTo>
                  <a:lnTo>
                    <a:pt x="449" y="215"/>
                  </a:lnTo>
                  <a:lnTo>
                    <a:pt x="446" y="230"/>
                  </a:lnTo>
                  <a:lnTo>
                    <a:pt x="444" y="245"/>
                  </a:lnTo>
                  <a:lnTo>
                    <a:pt x="439" y="264"/>
                  </a:lnTo>
                  <a:lnTo>
                    <a:pt x="436" y="267"/>
                  </a:lnTo>
                  <a:lnTo>
                    <a:pt x="436" y="271"/>
                  </a:lnTo>
                  <a:lnTo>
                    <a:pt x="436" y="274"/>
                  </a:lnTo>
                  <a:lnTo>
                    <a:pt x="439" y="279"/>
                  </a:lnTo>
                  <a:lnTo>
                    <a:pt x="441" y="286"/>
                  </a:lnTo>
                  <a:lnTo>
                    <a:pt x="446" y="291"/>
                  </a:lnTo>
                  <a:lnTo>
                    <a:pt x="451" y="296"/>
                  </a:lnTo>
                  <a:lnTo>
                    <a:pt x="456" y="298"/>
                  </a:lnTo>
                  <a:lnTo>
                    <a:pt x="461" y="301"/>
                  </a:lnTo>
                  <a:lnTo>
                    <a:pt x="466" y="301"/>
                  </a:lnTo>
                  <a:lnTo>
                    <a:pt x="473" y="301"/>
                  </a:lnTo>
                  <a:lnTo>
                    <a:pt x="478" y="301"/>
                  </a:lnTo>
                  <a:lnTo>
                    <a:pt x="483" y="298"/>
                  </a:lnTo>
                  <a:lnTo>
                    <a:pt x="490" y="293"/>
                  </a:lnTo>
                  <a:lnTo>
                    <a:pt x="500" y="286"/>
                  </a:lnTo>
                  <a:lnTo>
                    <a:pt x="497" y="289"/>
                  </a:lnTo>
                  <a:lnTo>
                    <a:pt x="495" y="289"/>
                  </a:lnTo>
                  <a:lnTo>
                    <a:pt x="512" y="286"/>
                  </a:lnTo>
                  <a:lnTo>
                    <a:pt x="495" y="254"/>
                  </a:lnTo>
                  <a:lnTo>
                    <a:pt x="473" y="271"/>
                  </a:lnTo>
                  <a:lnTo>
                    <a:pt x="473" y="269"/>
                  </a:lnTo>
                  <a:lnTo>
                    <a:pt x="475" y="269"/>
                  </a:lnTo>
                  <a:lnTo>
                    <a:pt x="461" y="276"/>
                  </a:lnTo>
                  <a:lnTo>
                    <a:pt x="446" y="284"/>
                  </a:lnTo>
                  <a:lnTo>
                    <a:pt x="429" y="289"/>
                  </a:lnTo>
                  <a:lnTo>
                    <a:pt x="412" y="291"/>
                  </a:lnTo>
                  <a:lnTo>
                    <a:pt x="395" y="291"/>
                  </a:lnTo>
                  <a:lnTo>
                    <a:pt x="380" y="293"/>
                  </a:lnTo>
                  <a:lnTo>
                    <a:pt x="363" y="293"/>
                  </a:lnTo>
                  <a:lnTo>
                    <a:pt x="346" y="293"/>
                  </a:lnTo>
                  <a:lnTo>
                    <a:pt x="341" y="296"/>
                  </a:lnTo>
                  <a:lnTo>
                    <a:pt x="336" y="296"/>
                  </a:lnTo>
                  <a:lnTo>
                    <a:pt x="331" y="298"/>
                  </a:lnTo>
                  <a:lnTo>
                    <a:pt x="327" y="301"/>
                  </a:lnTo>
                  <a:lnTo>
                    <a:pt x="322" y="301"/>
                  </a:lnTo>
                  <a:lnTo>
                    <a:pt x="317" y="303"/>
                  </a:lnTo>
                  <a:lnTo>
                    <a:pt x="314" y="306"/>
                  </a:lnTo>
                  <a:lnTo>
                    <a:pt x="310" y="306"/>
                  </a:lnTo>
                  <a:lnTo>
                    <a:pt x="275" y="330"/>
                  </a:lnTo>
                  <a:lnTo>
                    <a:pt x="270" y="333"/>
                  </a:lnTo>
                  <a:lnTo>
                    <a:pt x="268" y="335"/>
                  </a:lnTo>
                  <a:lnTo>
                    <a:pt x="266" y="340"/>
                  </a:lnTo>
                  <a:lnTo>
                    <a:pt x="266" y="345"/>
                  </a:lnTo>
                  <a:lnTo>
                    <a:pt x="258" y="367"/>
                  </a:lnTo>
                  <a:lnTo>
                    <a:pt x="258" y="376"/>
                  </a:lnTo>
                  <a:lnTo>
                    <a:pt x="256" y="386"/>
                  </a:lnTo>
                  <a:lnTo>
                    <a:pt x="253" y="396"/>
                  </a:lnTo>
                  <a:lnTo>
                    <a:pt x="251" y="406"/>
                  </a:lnTo>
                  <a:lnTo>
                    <a:pt x="244" y="413"/>
                  </a:lnTo>
                  <a:lnTo>
                    <a:pt x="239" y="423"/>
                  </a:lnTo>
                  <a:lnTo>
                    <a:pt x="231" y="430"/>
                  </a:lnTo>
                  <a:lnTo>
                    <a:pt x="224" y="435"/>
                  </a:lnTo>
                  <a:lnTo>
                    <a:pt x="212" y="445"/>
                  </a:lnTo>
                  <a:lnTo>
                    <a:pt x="200" y="452"/>
                  </a:lnTo>
                  <a:lnTo>
                    <a:pt x="187" y="459"/>
                  </a:lnTo>
                  <a:lnTo>
                    <a:pt x="178" y="467"/>
                  </a:lnTo>
                  <a:lnTo>
                    <a:pt x="166" y="474"/>
                  </a:lnTo>
                  <a:lnTo>
                    <a:pt x="153" y="481"/>
                  </a:lnTo>
                  <a:lnTo>
                    <a:pt x="144" y="489"/>
                  </a:lnTo>
                  <a:lnTo>
                    <a:pt x="134" y="499"/>
                  </a:lnTo>
                  <a:lnTo>
                    <a:pt x="117" y="511"/>
                  </a:lnTo>
                  <a:lnTo>
                    <a:pt x="100" y="521"/>
                  </a:lnTo>
                  <a:lnTo>
                    <a:pt x="80" y="528"/>
                  </a:lnTo>
                  <a:lnTo>
                    <a:pt x="63" y="538"/>
                  </a:lnTo>
                  <a:lnTo>
                    <a:pt x="46" y="547"/>
                  </a:lnTo>
                  <a:lnTo>
                    <a:pt x="34" y="560"/>
                  </a:lnTo>
                  <a:lnTo>
                    <a:pt x="24" y="577"/>
                  </a:lnTo>
                  <a:lnTo>
                    <a:pt x="17" y="596"/>
                  </a:lnTo>
                  <a:lnTo>
                    <a:pt x="17" y="613"/>
                  </a:lnTo>
                  <a:lnTo>
                    <a:pt x="14" y="630"/>
                  </a:lnTo>
                  <a:lnTo>
                    <a:pt x="14" y="647"/>
                  </a:lnTo>
                  <a:lnTo>
                    <a:pt x="14" y="665"/>
                  </a:lnTo>
                  <a:lnTo>
                    <a:pt x="14" y="682"/>
                  </a:lnTo>
                  <a:lnTo>
                    <a:pt x="14" y="699"/>
                  </a:lnTo>
                  <a:lnTo>
                    <a:pt x="14" y="716"/>
                  </a:lnTo>
                  <a:lnTo>
                    <a:pt x="14" y="733"/>
                  </a:lnTo>
                  <a:lnTo>
                    <a:pt x="14" y="738"/>
                  </a:lnTo>
                  <a:lnTo>
                    <a:pt x="17" y="745"/>
                  </a:lnTo>
                  <a:lnTo>
                    <a:pt x="19" y="750"/>
                  </a:lnTo>
                  <a:lnTo>
                    <a:pt x="24" y="755"/>
                  </a:lnTo>
                  <a:lnTo>
                    <a:pt x="29" y="757"/>
                  </a:lnTo>
                  <a:lnTo>
                    <a:pt x="34" y="760"/>
                  </a:lnTo>
                  <a:lnTo>
                    <a:pt x="39" y="762"/>
                  </a:lnTo>
                  <a:lnTo>
                    <a:pt x="46" y="765"/>
                  </a:lnTo>
                  <a:lnTo>
                    <a:pt x="51" y="762"/>
                  </a:lnTo>
                  <a:lnTo>
                    <a:pt x="58" y="760"/>
                  </a:lnTo>
                  <a:lnTo>
                    <a:pt x="63" y="757"/>
                  </a:lnTo>
                  <a:lnTo>
                    <a:pt x="68" y="755"/>
                  </a:lnTo>
                  <a:lnTo>
                    <a:pt x="70" y="750"/>
                  </a:lnTo>
                  <a:lnTo>
                    <a:pt x="73" y="745"/>
                  </a:lnTo>
                  <a:lnTo>
                    <a:pt x="75" y="738"/>
                  </a:lnTo>
                  <a:lnTo>
                    <a:pt x="75" y="7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6" name="Freeform 10"/>
            <p:cNvSpPr>
              <a:spLocks/>
            </p:cNvSpPr>
            <p:nvPr/>
          </p:nvSpPr>
          <p:spPr bwMode="auto">
            <a:xfrm>
              <a:off x="2668" y="2548"/>
              <a:ext cx="347" cy="747"/>
            </a:xfrm>
            <a:custGeom>
              <a:avLst/>
              <a:gdLst>
                <a:gd name="T0" fmla="*/ 283 w 347"/>
                <a:gd name="T1" fmla="*/ 81 h 747"/>
                <a:gd name="T2" fmla="*/ 266 w 347"/>
                <a:gd name="T3" fmla="*/ 352 h 747"/>
                <a:gd name="T4" fmla="*/ 215 w 347"/>
                <a:gd name="T5" fmla="*/ 696 h 747"/>
                <a:gd name="T6" fmla="*/ 69 w 347"/>
                <a:gd name="T7" fmla="*/ 586 h 747"/>
                <a:gd name="T8" fmla="*/ 78 w 347"/>
                <a:gd name="T9" fmla="*/ 286 h 747"/>
                <a:gd name="T10" fmla="*/ 210 w 347"/>
                <a:gd name="T11" fmla="*/ 98 h 747"/>
                <a:gd name="T12" fmla="*/ 301 w 347"/>
                <a:gd name="T13" fmla="*/ 90 h 747"/>
                <a:gd name="T14" fmla="*/ 193 w 347"/>
                <a:gd name="T15" fmla="*/ 76 h 747"/>
                <a:gd name="T16" fmla="*/ 183 w 347"/>
                <a:gd name="T17" fmla="*/ 122 h 747"/>
                <a:gd name="T18" fmla="*/ 274 w 347"/>
                <a:gd name="T19" fmla="*/ 176 h 747"/>
                <a:gd name="T20" fmla="*/ 142 w 347"/>
                <a:gd name="T21" fmla="*/ 137 h 747"/>
                <a:gd name="T22" fmla="*/ 247 w 347"/>
                <a:gd name="T23" fmla="*/ 220 h 747"/>
                <a:gd name="T24" fmla="*/ 110 w 347"/>
                <a:gd name="T25" fmla="*/ 183 h 747"/>
                <a:gd name="T26" fmla="*/ 152 w 347"/>
                <a:gd name="T27" fmla="*/ 266 h 747"/>
                <a:gd name="T28" fmla="*/ 286 w 347"/>
                <a:gd name="T29" fmla="*/ 249 h 747"/>
                <a:gd name="T30" fmla="*/ 213 w 347"/>
                <a:gd name="T31" fmla="*/ 217 h 747"/>
                <a:gd name="T32" fmla="*/ 215 w 347"/>
                <a:gd name="T33" fmla="*/ 276 h 747"/>
                <a:gd name="T34" fmla="*/ 240 w 347"/>
                <a:gd name="T35" fmla="*/ 410 h 747"/>
                <a:gd name="T36" fmla="*/ 235 w 347"/>
                <a:gd name="T37" fmla="*/ 645 h 747"/>
                <a:gd name="T38" fmla="*/ 232 w 347"/>
                <a:gd name="T39" fmla="*/ 264 h 747"/>
                <a:gd name="T40" fmla="*/ 193 w 347"/>
                <a:gd name="T41" fmla="*/ 378 h 747"/>
                <a:gd name="T42" fmla="*/ 147 w 347"/>
                <a:gd name="T43" fmla="*/ 618 h 747"/>
                <a:gd name="T44" fmla="*/ 213 w 347"/>
                <a:gd name="T45" fmla="*/ 281 h 747"/>
                <a:gd name="T46" fmla="*/ 137 w 347"/>
                <a:gd name="T47" fmla="*/ 627 h 747"/>
                <a:gd name="T48" fmla="*/ 174 w 347"/>
                <a:gd name="T49" fmla="*/ 230 h 747"/>
                <a:gd name="T50" fmla="*/ 66 w 347"/>
                <a:gd name="T51" fmla="*/ 488 h 747"/>
                <a:gd name="T52" fmla="*/ 110 w 347"/>
                <a:gd name="T53" fmla="*/ 418 h 747"/>
                <a:gd name="T54" fmla="*/ 139 w 347"/>
                <a:gd name="T55" fmla="*/ 227 h 747"/>
                <a:gd name="T56" fmla="*/ 76 w 347"/>
                <a:gd name="T57" fmla="*/ 271 h 747"/>
                <a:gd name="T58" fmla="*/ 27 w 347"/>
                <a:gd name="T59" fmla="*/ 515 h 747"/>
                <a:gd name="T60" fmla="*/ 76 w 347"/>
                <a:gd name="T61" fmla="*/ 552 h 747"/>
                <a:gd name="T62" fmla="*/ 103 w 347"/>
                <a:gd name="T63" fmla="*/ 249 h 747"/>
                <a:gd name="T64" fmla="*/ 54 w 347"/>
                <a:gd name="T65" fmla="*/ 591 h 747"/>
                <a:gd name="T66" fmla="*/ 110 w 347"/>
                <a:gd name="T67" fmla="*/ 657 h 747"/>
                <a:gd name="T68" fmla="*/ 132 w 347"/>
                <a:gd name="T69" fmla="*/ 256 h 747"/>
                <a:gd name="T70" fmla="*/ 103 w 347"/>
                <a:gd name="T71" fmla="*/ 713 h 747"/>
                <a:gd name="T72" fmla="*/ 161 w 347"/>
                <a:gd name="T73" fmla="*/ 491 h 747"/>
                <a:gd name="T74" fmla="*/ 183 w 347"/>
                <a:gd name="T75" fmla="*/ 239 h 747"/>
                <a:gd name="T76" fmla="*/ 137 w 347"/>
                <a:gd name="T77" fmla="*/ 669 h 747"/>
                <a:gd name="T78" fmla="*/ 188 w 347"/>
                <a:gd name="T79" fmla="*/ 703 h 747"/>
                <a:gd name="T80" fmla="*/ 235 w 347"/>
                <a:gd name="T81" fmla="*/ 444 h 747"/>
                <a:gd name="T82" fmla="*/ 181 w 347"/>
                <a:gd name="T83" fmla="*/ 684 h 747"/>
                <a:gd name="T84" fmla="*/ 227 w 347"/>
                <a:gd name="T85" fmla="*/ 715 h 747"/>
                <a:gd name="T86" fmla="*/ 288 w 347"/>
                <a:gd name="T87" fmla="*/ 425 h 747"/>
                <a:gd name="T88" fmla="*/ 293 w 347"/>
                <a:gd name="T89" fmla="*/ 276 h 747"/>
                <a:gd name="T90" fmla="*/ 240 w 347"/>
                <a:gd name="T91" fmla="*/ 264 h 747"/>
                <a:gd name="T92" fmla="*/ 144 w 347"/>
                <a:gd name="T93" fmla="*/ 200 h 747"/>
                <a:gd name="T94" fmla="*/ 308 w 347"/>
                <a:gd name="T95" fmla="*/ 249 h 747"/>
                <a:gd name="T96" fmla="*/ 301 w 347"/>
                <a:gd name="T97" fmla="*/ 186 h 747"/>
                <a:gd name="T98" fmla="*/ 196 w 347"/>
                <a:gd name="T99" fmla="*/ 173 h 747"/>
                <a:gd name="T100" fmla="*/ 313 w 347"/>
                <a:gd name="T101" fmla="*/ 159 h 747"/>
                <a:gd name="T102" fmla="*/ 210 w 347"/>
                <a:gd name="T103" fmla="*/ 81 h 747"/>
                <a:gd name="T104" fmla="*/ 269 w 347"/>
                <a:gd name="T105" fmla="*/ 134 h 747"/>
                <a:gd name="T106" fmla="*/ 301 w 347"/>
                <a:gd name="T107" fmla="*/ 66 h 747"/>
                <a:gd name="T108" fmla="*/ 186 w 347"/>
                <a:gd name="T109" fmla="*/ 27 h 747"/>
                <a:gd name="T110" fmla="*/ 61 w 347"/>
                <a:gd name="T111" fmla="*/ 227 h 747"/>
                <a:gd name="T112" fmla="*/ 0 w 347"/>
                <a:gd name="T113" fmla="*/ 525 h 747"/>
                <a:gd name="T114" fmla="*/ 196 w 347"/>
                <a:gd name="T115" fmla="*/ 742 h 747"/>
                <a:gd name="T116" fmla="*/ 296 w 347"/>
                <a:gd name="T117" fmla="*/ 557 h 747"/>
                <a:gd name="T118" fmla="*/ 342 w 347"/>
                <a:gd name="T119" fmla="*/ 95 h 747"/>
                <a:gd name="T120" fmla="*/ 303 w 347"/>
                <a:gd name="T121" fmla="*/ 27 h 747"/>
                <a:gd name="T122" fmla="*/ 196 w 347"/>
                <a:gd name="T123" fmla="*/ 0 h 74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7"/>
                <a:gd name="T187" fmla="*/ 0 h 747"/>
                <a:gd name="T188" fmla="*/ 347 w 347"/>
                <a:gd name="T189" fmla="*/ 747 h 74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7" h="747">
                  <a:moveTo>
                    <a:pt x="186" y="46"/>
                  </a:moveTo>
                  <a:lnTo>
                    <a:pt x="196" y="51"/>
                  </a:lnTo>
                  <a:lnTo>
                    <a:pt x="205" y="56"/>
                  </a:lnTo>
                  <a:lnTo>
                    <a:pt x="218" y="61"/>
                  </a:lnTo>
                  <a:lnTo>
                    <a:pt x="230" y="63"/>
                  </a:lnTo>
                  <a:lnTo>
                    <a:pt x="242" y="66"/>
                  </a:lnTo>
                  <a:lnTo>
                    <a:pt x="254" y="68"/>
                  </a:lnTo>
                  <a:lnTo>
                    <a:pt x="266" y="71"/>
                  </a:lnTo>
                  <a:lnTo>
                    <a:pt x="279" y="76"/>
                  </a:lnTo>
                  <a:lnTo>
                    <a:pt x="291" y="76"/>
                  </a:lnTo>
                  <a:lnTo>
                    <a:pt x="274" y="68"/>
                  </a:lnTo>
                  <a:lnTo>
                    <a:pt x="276" y="68"/>
                  </a:lnTo>
                  <a:lnTo>
                    <a:pt x="279" y="73"/>
                  </a:lnTo>
                  <a:lnTo>
                    <a:pt x="281" y="78"/>
                  </a:lnTo>
                  <a:lnTo>
                    <a:pt x="283" y="81"/>
                  </a:lnTo>
                  <a:lnTo>
                    <a:pt x="286" y="85"/>
                  </a:lnTo>
                  <a:lnTo>
                    <a:pt x="286" y="90"/>
                  </a:lnTo>
                  <a:lnTo>
                    <a:pt x="288" y="95"/>
                  </a:lnTo>
                  <a:lnTo>
                    <a:pt x="291" y="100"/>
                  </a:lnTo>
                  <a:lnTo>
                    <a:pt x="291" y="105"/>
                  </a:lnTo>
                  <a:lnTo>
                    <a:pt x="296" y="112"/>
                  </a:lnTo>
                  <a:lnTo>
                    <a:pt x="296" y="115"/>
                  </a:lnTo>
                  <a:lnTo>
                    <a:pt x="288" y="144"/>
                  </a:lnTo>
                  <a:lnTo>
                    <a:pt x="281" y="173"/>
                  </a:lnTo>
                  <a:lnTo>
                    <a:pt x="276" y="203"/>
                  </a:lnTo>
                  <a:lnTo>
                    <a:pt x="271" y="232"/>
                  </a:lnTo>
                  <a:lnTo>
                    <a:pt x="266" y="261"/>
                  </a:lnTo>
                  <a:lnTo>
                    <a:pt x="264" y="291"/>
                  </a:lnTo>
                  <a:lnTo>
                    <a:pt x="264" y="320"/>
                  </a:lnTo>
                  <a:lnTo>
                    <a:pt x="266" y="352"/>
                  </a:lnTo>
                  <a:lnTo>
                    <a:pt x="259" y="388"/>
                  </a:lnTo>
                  <a:lnTo>
                    <a:pt x="254" y="425"/>
                  </a:lnTo>
                  <a:lnTo>
                    <a:pt x="252" y="461"/>
                  </a:lnTo>
                  <a:lnTo>
                    <a:pt x="249" y="498"/>
                  </a:lnTo>
                  <a:lnTo>
                    <a:pt x="247" y="535"/>
                  </a:lnTo>
                  <a:lnTo>
                    <a:pt x="242" y="571"/>
                  </a:lnTo>
                  <a:lnTo>
                    <a:pt x="240" y="608"/>
                  </a:lnTo>
                  <a:lnTo>
                    <a:pt x="232" y="647"/>
                  </a:lnTo>
                  <a:lnTo>
                    <a:pt x="230" y="652"/>
                  </a:lnTo>
                  <a:lnTo>
                    <a:pt x="230" y="659"/>
                  </a:lnTo>
                  <a:lnTo>
                    <a:pt x="227" y="667"/>
                  </a:lnTo>
                  <a:lnTo>
                    <a:pt x="225" y="674"/>
                  </a:lnTo>
                  <a:lnTo>
                    <a:pt x="222" y="681"/>
                  </a:lnTo>
                  <a:lnTo>
                    <a:pt x="220" y="689"/>
                  </a:lnTo>
                  <a:lnTo>
                    <a:pt x="215" y="696"/>
                  </a:lnTo>
                  <a:lnTo>
                    <a:pt x="213" y="703"/>
                  </a:lnTo>
                  <a:lnTo>
                    <a:pt x="210" y="718"/>
                  </a:lnTo>
                  <a:lnTo>
                    <a:pt x="225" y="696"/>
                  </a:lnTo>
                  <a:lnTo>
                    <a:pt x="230" y="696"/>
                  </a:lnTo>
                  <a:lnTo>
                    <a:pt x="208" y="691"/>
                  </a:lnTo>
                  <a:lnTo>
                    <a:pt x="188" y="689"/>
                  </a:lnTo>
                  <a:lnTo>
                    <a:pt x="166" y="684"/>
                  </a:lnTo>
                  <a:lnTo>
                    <a:pt x="144" y="679"/>
                  </a:lnTo>
                  <a:lnTo>
                    <a:pt x="125" y="669"/>
                  </a:lnTo>
                  <a:lnTo>
                    <a:pt x="105" y="659"/>
                  </a:lnTo>
                  <a:lnTo>
                    <a:pt x="91" y="647"/>
                  </a:lnTo>
                  <a:lnTo>
                    <a:pt x="76" y="630"/>
                  </a:lnTo>
                  <a:lnTo>
                    <a:pt x="76" y="615"/>
                  </a:lnTo>
                  <a:lnTo>
                    <a:pt x="74" y="601"/>
                  </a:lnTo>
                  <a:lnTo>
                    <a:pt x="69" y="586"/>
                  </a:lnTo>
                  <a:lnTo>
                    <a:pt x="64" y="571"/>
                  </a:lnTo>
                  <a:lnTo>
                    <a:pt x="59" y="557"/>
                  </a:lnTo>
                  <a:lnTo>
                    <a:pt x="56" y="544"/>
                  </a:lnTo>
                  <a:lnTo>
                    <a:pt x="52" y="530"/>
                  </a:lnTo>
                  <a:lnTo>
                    <a:pt x="52" y="515"/>
                  </a:lnTo>
                  <a:lnTo>
                    <a:pt x="49" y="486"/>
                  </a:lnTo>
                  <a:lnTo>
                    <a:pt x="49" y="454"/>
                  </a:lnTo>
                  <a:lnTo>
                    <a:pt x="49" y="425"/>
                  </a:lnTo>
                  <a:lnTo>
                    <a:pt x="54" y="396"/>
                  </a:lnTo>
                  <a:lnTo>
                    <a:pt x="56" y="366"/>
                  </a:lnTo>
                  <a:lnTo>
                    <a:pt x="64" y="337"/>
                  </a:lnTo>
                  <a:lnTo>
                    <a:pt x="74" y="308"/>
                  </a:lnTo>
                  <a:lnTo>
                    <a:pt x="83" y="281"/>
                  </a:lnTo>
                  <a:lnTo>
                    <a:pt x="83" y="273"/>
                  </a:lnTo>
                  <a:lnTo>
                    <a:pt x="78" y="286"/>
                  </a:lnTo>
                  <a:lnTo>
                    <a:pt x="83" y="281"/>
                  </a:lnTo>
                  <a:lnTo>
                    <a:pt x="93" y="269"/>
                  </a:lnTo>
                  <a:lnTo>
                    <a:pt x="105" y="256"/>
                  </a:lnTo>
                  <a:lnTo>
                    <a:pt x="117" y="247"/>
                  </a:lnTo>
                  <a:lnTo>
                    <a:pt x="127" y="237"/>
                  </a:lnTo>
                  <a:lnTo>
                    <a:pt x="139" y="225"/>
                  </a:lnTo>
                  <a:lnTo>
                    <a:pt x="149" y="215"/>
                  </a:lnTo>
                  <a:lnTo>
                    <a:pt x="161" y="203"/>
                  </a:lnTo>
                  <a:lnTo>
                    <a:pt x="171" y="193"/>
                  </a:lnTo>
                  <a:lnTo>
                    <a:pt x="183" y="176"/>
                  </a:lnTo>
                  <a:lnTo>
                    <a:pt x="191" y="161"/>
                  </a:lnTo>
                  <a:lnTo>
                    <a:pt x="198" y="146"/>
                  </a:lnTo>
                  <a:lnTo>
                    <a:pt x="203" y="129"/>
                  </a:lnTo>
                  <a:lnTo>
                    <a:pt x="205" y="112"/>
                  </a:lnTo>
                  <a:lnTo>
                    <a:pt x="210" y="98"/>
                  </a:lnTo>
                  <a:lnTo>
                    <a:pt x="213" y="81"/>
                  </a:lnTo>
                  <a:lnTo>
                    <a:pt x="215" y="63"/>
                  </a:lnTo>
                  <a:lnTo>
                    <a:pt x="230" y="51"/>
                  </a:lnTo>
                  <a:lnTo>
                    <a:pt x="188" y="56"/>
                  </a:lnTo>
                  <a:lnTo>
                    <a:pt x="198" y="68"/>
                  </a:lnTo>
                  <a:lnTo>
                    <a:pt x="205" y="76"/>
                  </a:lnTo>
                  <a:lnTo>
                    <a:pt x="215" y="81"/>
                  </a:lnTo>
                  <a:lnTo>
                    <a:pt x="225" y="83"/>
                  </a:lnTo>
                  <a:lnTo>
                    <a:pt x="235" y="88"/>
                  </a:lnTo>
                  <a:lnTo>
                    <a:pt x="244" y="90"/>
                  </a:lnTo>
                  <a:lnTo>
                    <a:pt x="254" y="95"/>
                  </a:lnTo>
                  <a:lnTo>
                    <a:pt x="264" y="100"/>
                  </a:lnTo>
                  <a:lnTo>
                    <a:pt x="271" y="112"/>
                  </a:lnTo>
                  <a:lnTo>
                    <a:pt x="274" y="127"/>
                  </a:lnTo>
                  <a:lnTo>
                    <a:pt x="301" y="90"/>
                  </a:lnTo>
                  <a:lnTo>
                    <a:pt x="288" y="88"/>
                  </a:lnTo>
                  <a:lnTo>
                    <a:pt x="281" y="88"/>
                  </a:lnTo>
                  <a:lnTo>
                    <a:pt x="274" y="83"/>
                  </a:lnTo>
                  <a:lnTo>
                    <a:pt x="264" y="81"/>
                  </a:lnTo>
                  <a:lnTo>
                    <a:pt x="259" y="78"/>
                  </a:lnTo>
                  <a:lnTo>
                    <a:pt x="249" y="73"/>
                  </a:lnTo>
                  <a:lnTo>
                    <a:pt x="242" y="71"/>
                  </a:lnTo>
                  <a:lnTo>
                    <a:pt x="232" y="68"/>
                  </a:lnTo>
                  <a:lnTo>
                    <a:pt x="225" y="68"/>
                  </a:lnTo>
                  <a:lnTo>
                    <a:pt x="218" y="66"/>
                  </a:lnTo>
                  <a:lnTo>
                    <a:pt x="213" y="66"/>
                  </a:lnTo>
                  <a:lnTo>
                    <a:pt x="210" y="66"/>
                  </a:lnTo>
                  <a:lnTo>
                    <a:pt x="205" y="66"/>
                  </a:lnTo>
                  <a:lnTo>
                    <a:pt x="203" y="68"/>
                  </a:lnTo>
                  <a:lnTo>
                    <a:pt x="193" y="76"/>
                  </a:lnTo>
                  <a:lnTo>
                    <a:pt x="191" y="78"/>
                  </a:lnTo>
                  <a:lnTo>
                    <a:pt x="188" y="78"/>
                  </a:lnTo>
                  <a:lnTo>
                    <a:pt x="193" y="76"/>
                  </a:lnTo>
                  <a:lnTo>
                    <a:pt x="186" y="78"/>
                  </a:lnTo>
                  <a:lnTo>
                    <a:pt x="183" y="81"/>
                  </a:lnTo>
                  <a:lnTo>
                    <a:pt x="178" y="83"/>
                  </a:lnTo>
                  <a:lnTo>
                    <a:pt x="176" y="85"/>
                  </a:lnTo>
                  <a:lnTo>
                    <a:pt x="171" y="90"/>
                  </a:lnTo>
                  <a:lnTo>
                    <a:pt x="171" y="95"/>
                  </a:lnTo>
                  <a:lnTo>
                    <a:pt x="171" y="100"/>
                  </a:lnTo>
                  <a:lnTo>
                    <a:pt x="171" y="105"/>
                  </a:lnTo>
                  <a:lnTo>
                    <a:pt x="171" y="110"/>
                  </a:lnTo>
                  <a:lnTo>
                    <a:pt x="176" y="115"/>
                  </a:lnTo>
                  <a:lnTo>
                    <a:pt x="178" y="117"/>
                  </a:lnTo>
                  <a:lnTo>
                    <a:pt x="183" y="122"/>
                  </a:lnTo>
                  <a:lnTo>
                    <a:pt x="188" y="127"/>
                  </a:lnTo>
                  <a:lnTo>
                    <a:pt x="191" y="127"/>
                  </a:lnTo>
                  <a:lnTo>
                    <a:pt x="196" y="129"/>
                  </a:lnTo>
                  <a:lnTo>
                    <a:pt x="198" y="132"/>
                  </a:lnTo>
                  <a:lnTo>
                    <a:pt x="200" y="132"/>
                  </a:lnTo>
                  <a:lnTo>
                    <a:pt x="200" y="129"/>
                  </a:lnTo>
                  <a:lnTo>
                    <a:pt x="208" y="132"/>
                  </a:lnTo>
                  <a:lnTo>
                    <a:pt x="218" y="134"/>
                  </a:lnTo>
                  <a:lnTo>
                    <a:pt x="225" y="139"/>
                  </a:lnTo>
                  <a:lnTo>
                    <a:pt x="232" y="144"/>
                  </a:lnTo>
                  <a:lnTo>
                    <a:pt x="240" y="146"/>
                  </a:lnTo>
                  <a:lnTo>
                    <a:pt x="247" y="151"/>
                  </a:lnTo>
                  <a:lnTo>
                    <a:pt x="254" y="154"/>
                  </a:lnTo>
                  <a:lnTo>
                    <a:pt x="261" y="159"/>
                  </a:lnTo>
                  <a:lnTo>
                    <a:pt x="274" y="176"/>
                  </a:lnTo>
                  <a:lnTo>
                    <a:pt x="279" y="134"/>
                  </a:lnTo>
                  <a:lnTo>
                    <a:pt x="279" y="137"/>
                  </a:lnTo>
                  <a:lnTo>
                    <a:pt x="264" y="134"/>
                  </a:lnTo>
                  <a:lnTo>
                    <a:pt x="252" y="129"/>
                  </a:lnTo>
                  <a:lnTo>
                    <a:pt x="237" y="127"/>
                  </a:lnTo>
                  <a:lnTo>
                    <a:pt x="222" y="125"/>
                  </a:lnTo>
                  <a:lnTo>
                    <a:pt x="210" y="122"/>
                  </a:lnTo>
                  <a:lnTo>
                    <a:pt x="196" y="122"/>
                  </a:lnTo>
                  <a:lnTo>
                    <a:pt x="181" y="122"/>
                  </a:lnTo>
                  <a:lnTo>
                    <a:pt x="166" y="127"/>
                  </a:lnTo>
                  <a:lnTo>
                    <a:pt x="161" y="127"/>
                  </a:lnTo>
                  <a:lnTo>
                    <a:pt x="157" y="127"/>
                  </a:lnTo>
                  <a:lnTo>
                    <a:pt x="152" y="129"/>
                  </a:lnTo>
                  <a:lnTo>
                    <a:pt x="147" y="132"/>
                  </a:lnTo>
                  <a:lnTo>
                    <a:pt x="142" y="137"/>
                  </a:lnTo>
                  <a:lnTo>
                    <a:pt x="139" y="142"/>
                  </a:lnTo>
                  <a:lnTo>
                    <a:pt x="137" y="146"/>
                  </a:lnTo>
                  <a:lnTo>
                    <a:pt x="137" y="151"/>
                  </a:lnTo>
                  <a:lnTo>
                    <a:pt x="137" y="156"/>
                  </a:lnTo>
                  <a:lnTo>
                    <a:pt x="139" y="161"/>
                  </a:lnTo>
                  <a:lnTo>
                    <a:pt x="142" y="164"/>
                  </a:lnTo>
                  <a:lnTo>
                    <a:pt x="144" y="168"/>
                  </a:lnTo>
                  <a:lnTo>
                    <a:pt x="149" y="171"/>
                  </a:lnTo>
                  <a:lnTo>
                    <a:pt x="161" y="183"/>
                  </a:lnTo>
                  <a:lnTo>
                    <a:pt x="176" y="188"/>
                  </a:lnTo>
                  <a:lnTo>
                    <a:pt x="191" y="195"/>
                  </a:lnTo>
                  <a:lnTo>
                    <a:pt x="205" y="203"/>
                  </a:lnTo>
                  <a:lnTo>
                    <a:pt x="220" y="208"/>
                  </a:lnTo>
                  <a:lnTo>
                    <a:pt x="232" y="215"/>
                  </a:lnTo>
                  <a:lnTo>
                    <a:pt x="247" y="220"/>
                  </a:lnTo>
                  <a:lnTo>
                    <a:pt x="261" y="227"/>
                  </a:lnTo>
                  <a:lnTo>
                    <a:pt x="276" y="232"/>
                  </a:lnTo>
                  <a:lnTo>
                    <a:pt x="286" y="247"/>
                  </a:lnTo>
                  <a:lnTo>
                    <a:pt x="301" y="200"/>
                  </a:lnTo>
                  <a:lnTo>
                    <a:pt x="298" y="203"/>
                  </a:lnTo>
                  <a:lnTo>
                    <a:pt x="279" y="195"/>
                  </a:lnTo>
                  <a:lnTo>
                    <a:pt x="257" y="193"/>
                  </a:lnTo>
                  <a:lnTo>
                    <a:pt x="235" y="190"/>
                  </a:lnTo>
                  <a:lnTo>
                    <a:pt x="213" y="188"/>
                  </a:lnTo>
                  <a:lnTo>
                    <a:pt x="191" y="186"/>
                  </a:lnTo>
                  <a:lnTo>
                    <a:pt x="169" y="186"/>
                  </a:lnTo>
                  <a:lnTo>
                    <a:pt x="149" y="183"/>
                  </a:lnTo>
                  <a:lnTo>
                    <a:pt x="127" y="183"/>
                  </a:lnTo>
                  <a:lnTo>
                    <a:pt x="115" y="183"/>
                  </a:lnTo>
                  <a:lnTo>
                    <a:pt x="110" y="183"/>
                  </a:lnTo>
                  <a:lnTo>
                    <a:pt x="105" y="183"/>
                  </a:lnTo>
                  <a:lnTo>
                    <a:pt x="103" y="186"/>
                  </a:lnTo>
                  <a:lnTo>
                    <a:pt x="98" y="188"/>
                  </a:lnTo>
                  <a:lnTo>
                    <a:pt x="96" y="193"/>
                  </a:lnTo>
                  <a:lnTo>
                    <a:pt x="91" y="195"/>
                  </a:lnTo>
                  <a:lnTo>
                    <a:pt x="91" y="200"/>
                  </a:lnTo>
                  <a:lnTo>
                    <a:pt x="91" y="205"/>
                  </a:lnTo>
                  <a:lnTo>
                    <a:pt x="88" y="210"/>
                  </a:lnTo>
                  <a:lnTo>
                    <a:pt x="91" y="215"/>
                  </a:lnTo>
                  <a:lnTo>
                    <a:pt x="93" y="220"/>
                  </a:lnTo>
                  <a:lnTo>
                    <a:pt x="96" y="225"/>
                  </a:lnTo>
                  <a:lnTo>
                    <a:pt x="105" y="232"/>
                  </a:lnTo>
                  <a:lnTo>
                    <a:pt x="117" y="247"/>
                  </a:lnTo>
                  <a:lnTo>
                    <a:pt x="135" y="256"/>
                  </a:lnTo>
                  <a:lnTo>
                    <a:pt x="152" y="266"/>
                  </a:lnTo>
                  <a:lnTo>
                    <a:pt x="169" y="276"/>
                  </a:lnTo>
                  <a:lnTo>
                    <a:pt x="186" y="281"/>
                  </a:lnTo>
                  <a:lnTo>
                    <a:pt x="205" y="288"/>
                  </a:lnTo>
                  <a:lnTo>
                    <a:pt x="222" y="293"/>
                  </a:lnTo>
                  <a:lnTo>
                    <a:pt x="242" y="298"/>
                  </a:lnTo>
                  <a:lnTo>
                    <a:pt x="259" y="298"/>
                  </a:lnTo>
                  <a:lnTo>
                    <a:pt x="264" y="298"/>
                  </a:lnTo>
                  <a:lnTo>
                    <a:pt x="269" y="295"/>
                  </a:lnTo>
                  <a:lnTo>
                    <a:pt x="274" y="291"/>
                  </a:lnTo>
                  <a:lnTo>
                    <a:pt x="279" y="288"/>
                  </a:lnTo>
                  <a:lnTo>
                    <a:pt x="286" y="273"/>
                  </a:lnTo>
                  <a:lnTo>
                    <a:pt x="288" y="259"/>
                  </a:lnTo>
                  <a:lnTo>
                    <a:pt x="288" y="256"/>
                  </a:lnTo>
                  <a:lnTo>
                    <a:pt x="288" y="251"/>
                  </a:lnTo>
                  <a:lnTo>
                    <a:pt x="286" y="249"/>
                  </a:lnTo>
                  <a:lnTo>
                    <a:pt x="286" y="244"/>
                  </a:lnTo>
                  <a:lnTo>
                    <a:pt x="283" y="239"/>
                  </a:lnTo>
                  <a:lnTo>
                    <a:pt x="281" y="234"/>
                  </a:lnTo>
                  <a:lnTo>
                    <a:pt x="279" y="232"/>
                  </a:lnTo>
                  <a:lnTo>
                    <a:pt x="274" y="230"/>
                  </a:lnTo>
                  <a:lnTo>
                    <a:pt x="271" y="227"/>
                  </a:lnTo>
                  <a:lnTo>
                    <a:pt x="264" y="225"/>
                  </a:lnTo>
                  <a:lnTo>
                    <a:pt x="257" y="222"/>
                  </a:lnTo>
                  <a:lnTo>
                    <a:pt x="249" y="220"/>
                  </a:lnTo>
                  <a:lnTo>
                    <a:pt x="244" y="220"/>
                  </a:lnTo>
                  <a:lnTo>
                    <a:pt x="237" y="220"/>
                  </a:lnTo>
                  <a:lnTo>
                    <a:pt x="225" y="217"/>
                  </a:lnTo>
                  <a:lnTo>
                    <a:pt x="222" y="217"/>
                  </a:lnTo>
                  <a:lnTo>
                    <a:pt x="218" y="217"/>
                  </a:lnTo>
                  <a:lnTo>
                    <a:pt x="213" y="217"/>
                  </a:lnTo>
                  <a:lnTo>
                    <a:pt x="210" y="220"/>
                  </a:lnTo>
                  <a:lnTo>
                    <a:pt x="208" y="222"/>
                  </a:lnTo>
                  <a:lnTo>
                    <a:pt x="205" y="225"/>
                  </a:lnTo>
                  <a:lnTo>
                    <a:pt x="203" y="227"/>
                  </a:lnTo>
                  <a:lnTo>
                    <a:pt x="200" y="232"/>
                  </a:lnTo>
                  <a:lnTo>
                    <a:pt x="198" y="239"/>
                  </a:lnTo>
                  <a:lnTo>
                    <a:pt x="196" y="244"/>
                  </a:lnTo>
                  <a:lnTo>
                    <a:pt x="196" y="247"/>
                  </a:lnTo>
                  <a:lnTo>
                    <a:pt x="196" y="251"/>
                  </a:lnTo>
                  <a:lnTo>
                    <a:pt x="196" y="256"/>
                  </a:lnTo>
                  <a:lnTo>
                    <a:pt x="196" y="259"/>
                  </a:lnTo>
                  <a:lnTo>
                    <a:pt x="198" y="264"/>
                  </a:lnTo>
                  <a:lnTo>
                    <a:pt x="200" y="266"/>
                  </a:lnTo>
                  <a:lnTo>
                    <a:pt x="205" y="271"/>
                  </a:lnTo>
                  <a:lnTo>
                    <a:pt x="215" y="276"/>
                  </a:lnTo>
                  <a:lnTo>
                    <a:pt x="220" y="278"/>
                  </a:lnTo>
                  <a:lnTo>
                    <a:pt x="225" y="281"/>
                  </a:lnTo>
                  <a:lnTo>
                    <a:pt x="230" y="283"/>
                  </a:lnTo>
                  <a:lnTo>
                    <a:pt x="235" y="286"/>
                  </a:lnTo>
                  <a:lnTo>
                    <a:pt x="240" y="288"/>
                  </a:lnTo>
                  <a:lnTo>
                    <a:pt x="244" y="293"/>
                  </a:lnTo>
                  <a:lnTo>
                    <a:pt x="249" y="298"/>
                  </a:lnTo>
                  <a:lnTo>
                    <a:pt x="254" y="303"/>
                  </a:lnTo>
                  <a:lnTo>
                    <a:pt x="249" y="298"/>
                  </a:lnTo>
                  <a:lnTo>
                    <a:pt x="247" y="295"/>
                  </a:lnTo>
                  <a:lnTo>
                    <a:pt x="242" y="317"/>
                  </a:lnTo>
                  <a:lnTo>
                    <a:pt x="242" y="339"/>
                  </a:lnTo>
                  <a:lnTo>
                    <a:pt x="240" y="364"/>
                  </a:lnTo>
                  <a:lnTo>
                    <a:pt x="240" y="386"/>
                  </a:lnTo>
                  <a:lnTo>
                    <a:pt x="240" y="410"/>
                  </a:lnTo>
                  <a:lnTo>
                    <a:pt x="237" y="432"/>
                  </a:lnTo>
                  <a:lnTo>
                    <a:pt x="232" y="454"/>
                  </a:lnTo>
                  <a:lnTo>
                    <a:pt x="227" y="476"/>
                  </a:lnTo>
                  <a:lnTo>
                    <a:pt x="218" y="503"/>
                  </a:lnTo>
                  <a:lnTo>
                    <a:pt x="210" y="530"/>
                  </a:lnTo>
                  <a:lnTo>
                    <a:pt x="203" y="557"/>
                  </a:lnTo>
                  <a:lnTo>
                    <a:pt x="196" y="584"/>
                  </a:lnTo>
                  <a:lnTo>
                    <a:pt x="191" y="610"/>
                  </a:lnTo>
                  <a:lnTo>
                    <a:pt x="186" y="637"/>
                  </a:lnTo>
                  <a:lnTo>
                    <a:pt x="181" y="664"/>
                  </a:lnTo>
                  <a:lnTo>
                    <a:pt x="181" y="691"/>
                  </a:lnTo>
                  <a:lnTo>
                    <a:pt x="181" y="706"/>
                  </a:lnTo>
                  <a:lnTo>
                    <a:pt x="230" y="706"/>
                  </a:lnTo>
                  <a:lnTo>
                    <a:pt x="230" y="693"/>
                  </a:lnTo>
                  <a:lnTo>
                    <a:pt x="235" y="645"/>
                  </a:lnTo>
                  <a:lnTo>
                    <a:pt x="240" y="596"/>
                  </a:lnTo>
                  <a:lnTo>
                    <a:pt x="242" y="544"/>
                  </a:lnTo>
                  <a:lnTo>
                    <a:pt x="247" y="496"/>
                  </a:lnTo>
                  <a:lnTo>
                    <a:pt x="249" y="447"/>
                  </a:lnTo>
                  <a:lnTo>
                    <a:pt x="252" y="398"/>
                  </a:lnTo>
                  <a:lnTo>
                    <a:pt x="252" y="349"/>
                  </a:lnTo>
                  <a:lnTo>
                    <a:pt x="252" y="300"/>
                  </a:lnTo>
                  <a:lnTo>
                    <a:pt x="252" y="286"/>
                  </a:lnTo>
                  <a:lnTo>
                    <a:pt x="249" y="281"/>
                  </a:lnTo>
                  <a:lnTo>
                    <a:pt x="249" y="276"/>
                  </a:lnTo>
                  <a:lnTo>
                    <a:pt x="247" y="271"/>
                  </a:lnTo>
                  <a:lnTo>
                    <a:pt x="244" y="269"/>
                  </a:lnTo>
                  <a:lnTo>
                    <a:pt x="240" y="266"/>
                  </a:lnTo>
                  <a:lnTo>
                    <a:pt x="237" y="264"/>
                  </a:lnTo>
                  <a:lnTo>
                    <a:pt x="232" y="264"/>
                  </a:lnTo>
                  <a:lnTo>
                    <a:pt x="227" y="264"/>
                  </a:lnTo>
                  <a:lnTo>
                    <a:pt x="222" y="261"/>
                  </a:lnTo>
                  <a:lnTo>
                    <a:pt x="218" y="264"/>
                  </a:lnTo>
                  <a:lnTo>
                    <a:pt x="213" y="264"/>
                  </a:lnTo>
                  <a:lnTo>
                    <a:pt x="210" y="266"/>
                  </a:lnTo>
                  <a:lnTo>
                    <a:pt x="205" y="269"/>
                  </a:lnTo>
                  <a:lnTo>
                    <a:pt x="203" y="273"/>
                  </a:lnTo>
                  <a:lnTo>
                    <a:pt x="200" y="278"/>
                  </a:lnTo>
                  <a:lnTo>
                    <a:pt x="200" y="283"/>
                  </a:lnTo>
                  <a:lnTo>
                    <a:pt x="198" y="300"/>
                  </a:lnTo>
                  <a:lnTo>
                    <a:pt x="198" y="315"/>
                  </a:lnTo>
                  <a:lnTo>
                    <a:pt x="198" y="332"/>
                  </a:lnTo>
                  <a:lnTo>
                    <a:pt x="196" y="347"/>
                  </a:lnTo>
                  <a:lnTo>
                    <a:pt x="196" y="364"/>
                  </a:lnTo>
                  <a:lnTo>
                    <a:pt x="193" y="378"/>
                  </a:lnTo>
                  <a:lnTo>
                    <a:pt x="191" y="393"/>
                  </a:lnTo>
                  <a:lnTo>
                    <a:pt x="188" y="410"/>
                  </a:lnTo>
                  <a:lnTo>
                    <a:pt x="188" y="427"/>
                  </a:lnTo>
                  <a:lnTo>
                    <a:pt x="183" y="444"/>
                  </a:lnTo>
                  <a:lnTo>
                    <a:pt x="181" y="461"/>
                  </a:lnTo>
                  <a:lnTo>
                    <a:pt x="176" y="476"/>
                  </a:lnTo>
                  <a:lnTo>
                    <a:pt x="174" y="493"/>
                  </a:lnTo>
                  <a:lnTo>
                    <a:pt x="169" y="510"/>
                  </a:lnTo>
                  <a:lnTo>
                    <a:pt x="164" y="527"/>
                  </a:lnTo>
                  <a:lnTo>
                    <a:pt x="159" y="542"/>
                  </a:lnTo>
                  <a:lnTo>
                    <a:pt x="154" y="559"/>
                  </a:lnTo>
                  <a:lnTo>
                    <a:pt x="152" y="574"/>
                  </a:lnTo>
                  <a:lnTo>
                    <a:pt x="149" y="588"/>
                  </a:lnTo>
                  <a:lnTo>
                    <a:pt x="147" y="603"/>
                  </a:lnTo>
                  <a:lnTo>
                    <a:pt x="147" y="618"/>
                  </a:lnTo>
                  <a:lnTo>
                    <a:pt x="147" y="630"/>
                  </a:lnTo>
                  <a:lnTo>
                    <a:pt x="144" y="645"/>
                  </a:lnTo>
                  <a:lnTo>
                    <a:pt x="142" y="659"/>
                  </a:lnTo>
                  <a:lnTo>
                    <a:pt x="139" y="674"/>
                  </a:lnTo>
                  <a:lnTo>
                    <a:pt x="139" y="691"/>
                  </a:lnTo>
                  <a:lnTo>
                    <a:pt x="191" y="693"/>
                  </a:lnTo>
                  <a:lnTo>
                    <a:pt x="191" y="679"/>
                  </a:lnTo>
                  <a:lnTo>
                    <a:pt x="186" y="627"/>
                  </a:lnTo>
                  <a:lnTo>
                    <a:pt x="186" y="579"/>
                  </a:lnTo>
                  <a:lnTo>
                    <a:pt x="188" y="527"/>
                  </a:lnTo>
                  <a:lnTo>
                    <a:pt x="196" y="479"/>
                  </a:lnTo>
                  <a:lnTo>
                    <a:pt x="200" y="430"/>
                  </a:lnTo>
                  <a:lnTo>
                    <a:pt x="205" y="378"/>
                  </a:lnTo>
                  <a:lnTo>
                    <a:pt x="210" y="330"/>
                  </a:lnTo>
                  <a:lnTo>
                    <a:pt x="213" y="281"/>
                  </a:lnTo>
                  <a:lnTo>
                    <a:pt x="213" y="271"/>
                  </a:lnTo>
                  <a:lnTo>
                    <a:pt x="164" y="259"/>
                  </a:lnTo>
                  <a:lnTo>
                    <a:pt x="164" y="271"/>
                  </a:lnTo>
                  <a:lnTo>
                    <a:pt x="147" y="317"/>
                  </a:lnTo>
                  <a:lnTo>
                    <a:pt x="135" y="369"/>
                  </a:lnTo>
                  <a:lnTo>
                    <a:pt x="122" y="418"/>
                  </a:lnTo>
                  <a:lnTo>
                    <a:pt x="113" y="469"/>
                  </a:lnTo>
                  <a:lnTo>
                    <a:pt x="105" y="520"/>
                  </a:lnTo>
                  <a:lnTo>
                    <a:pt x="98" y="571"/>
                  </a:lnTo>
                  <a:lnTo>
                    <a:pt x="93" y="620"/>
                  </a:lnTo>
                  <a:lnTo>
                    <a:pt x="91" y="674"/>
                  </a:lnTo>
                  <a:lnTo>
                    <a:pt x="91" y="689"/>
                  </a:lnTo>
                  <a:lnTo>
                    <a:pt x="139" y="689"/>
                  </a:lnTo>
                  <a:lnTo>
                    <a:pt x="139" y="681"/>
                  </a:lnTo>
                  <a:lnTo>
                    <a:pt x="137" y="627"/>
                  </a:lnTo>
                  <a:lnTo>
                    <a:pt x="137" y="574"/>
                  </a:lnTo>
                  <a:lnTo>
                    <a:pt x="142" y="522"/>
                  </a:lnTo>
                  <a:lnTo>
                    <a:pt x="147" y="469"/>
                  </a:lnTo>
                  <a:lnTo>
                    <a:pt x="154" y="418"/>
                  </a:lnTo>
                  <a:lnTo>
                    <a:pt x="161" y="366"/>
                  </a:lnTo>
                  <a:lnTo>
                    <a:pt x="171" y="313"/>
                  </a:lnTo>
                  <a:lnTo>
                    <a:pt x="183" y="264"/>
                  </a:lnTo>
                  <a:lnTo>
                    <a:pt x="186" y="251"/>
                  </a:lnTo>
                  <a:lnTo>
                    <a:pt x="183" y="249"/>
                  </a:lnTo>
                  <a:lnTo>
                    <a:pt x="183" y="244"/>
                  </a:lnTo>
                  <a:lnTo>
                    <a:pt x="181" y="239"/>
                  </a:lnTo>
                  <a:lnTo>
                    <a:pt x="181" y="237"/>
                  </a:lnTo>
                  <a:lnTo>
                    <a:pt x="178" y="234"/>
                  </a:lnTo>
                  <a:lnTo>
                    <a:pt x="176" y="232"/>
                  </a:lnTo>
                  <a:lnTo>
                    <a:pt x="174" y="230"/>
                  </a:lnTo>
                  <a:lnTo>
                    <a:pt x="169" y="227"/>
                  </a:lnTo>
                  <a:lnTo>
                    <a:pt x="166" y="225"/>
                  </a:lnTo>
                  <a:lnTo>
                    <a:pt x="161" y="225"/>
                  </a:lnTo>
                  <a:lnTo>
                    <a:pt x="157" y="225"/>
                  </a:lnTo>
                  <a:lnTo>
                    <a:pt x="152" y="227"/>
                  </a:lnTo>
                  <a:lnTo>
                    <a:pt x="147" y="227"/>
                  </a:lnTo>
                  <a:lnTo>
                    <a:pt x="144" y="230"/>
                  </a:lnTo>
                  <a:lnTo>
                    <a:pt x="139" y="234"/>
                  </a:lnTo>
                  <a:lnTo>
                    <a:pt x="137" y="237"/>
                  </a:lnTo>
                  <a:lnTo>
                    <a:pt x="130" y="249"/>
                  </a:lnTo>
                  <a:lnTo>
                    <a:pt x="108" y="295"/>
                  </a:lnTo>
                  <a:lnTo>
                    <a:pt x="91" y="342"/>
                  </a:lnTo>
                  <a:lnTo>
                    <a:pt x="78" y="391"/>
                  </a:lnTo>
                  <a:lnTo>
                    <a:pt x="71" y="439"/>
                  </a:lnTo>
                  <a:lnTo>
                    <a:pt x="66" y="488"/>
                  </a:lnTo>
                  <a:lnTo>
                    <a:pt x="64" y="540"/>
                  </a:lnTo>
                  <a:lnTo>
                    <a:pt x="61" y="588"/>
                  </a:lnTo>
                  <a:lnTo>
                    <a:pt x="64" y="637"/>
                  </a:lnTo>
                  <a:lnTo>
                    <a:pt x="64" y="645"/>
                  </a:lnTo>
                  <a:lnTo>
                    <a:pt x="113" y="635"/>
                  </a:lnTo>
                  <a:lnTo>
                    <a:pt x="110" y="625"/>
                  </a:lnTo>
                  <a:lnTo>
                    <a:pt x="105" y="601"/>
                  </a:lnTo>
                  <a:lnTo>
                    <a:pt x="105" y="579"/>
                  </a:lnTo>
                  <a:lnTo>
                    <a:pt x="103" y="554"/>
                  </a:lnTo>
                  <a:lnTo>
                    <a:pt x="103" y="532"/>
                  </a:lnTo>
                  <a:lnTo>
                    <a:pt x="103" y="508"/>
                  </a:lnTo>
                  <a:lnTo>
                    <a:pt x="103" y="486"/>
                  </a:lnTo>
                  <a:lnTo>
                    <a:pt x="103" y="461"/>
                  </a:lnTo>
                  <a:lnTo>
                    <a:pt x="105" y="439"/>
                  </a:lnTo>
                  <a:lnTo>
                    <a:pt x="110" y="418"/>
                  </a:lnTo>
                  <a:lnTo>
                    <a:pt x="115" y="396"/>
                  </a:lnTo>
                  <a:lnTo>
                    <a:pt x="120" y="374"/>
                  </a:lnTo>
                  <a:lnTo>
                    <a:pt x="125" y="352"/>
                  </a:lnTo>
                  <a:lnTo>
                    <a:pt x="130" y="330"/>
                  </a:lnTo>
                  <a:lnTo>
                    <a:pt x="135" y="308"/>
                  </a:lnTo>
                  <a:lnTo>
                    <a:pt x="142" y="286"/>
                  </a:lnTo>
                  <a:lnTo>
                    <a:pt x="149" y="266"/>
                  </a:lnTo>
                  <a:lnTo>
                    <a:pt x="152" y="254"/>
                  </a:lnTo>
                  <a:lnTo>
                    <a:pt x="154" y="251"/>
                  </a:lnTo>
                  <a:lnTo>
                    <a:pt x="154" y="247"/>
                  </a:lnTo>
                  <a:lnTo>
                    <a:pt x="154" y="242"/>
                  </a:lnTo>
                  <a:lnTo>
                    <a:pt x="152" y="237"/>
                  </a:lnTo>
                  <a:lnTo>
                    <a:pt x="147" y="232"/>
                  </a:lnTo>
                  <a:lnTo>
                    <a:pt x="144" y="230"/>
                  </a:lnTo>
                  <a:lnTo>
                    <a:pt x="139" y="227"/>
                  </a:lnTo>
                  <a:lnTo>
                    <a:pt x="135" y="225"/>
                  </a:lnTo>
                  <a:lnTo>
                    <a:pt x="130" y="225"/>
                  </a:lnTo>
                  <a:lnTo>
                    <a:pt x="127" y="225"/>
                  </a:lnTo>
                  <a:lnTo>
                    <a:pt x="120" y="225"/>
                  </a:lnTo>
                  <a:lnTo>
                    <a:pt x="115" y="225"/>
                  </a:lnTo>
                  <a:lnTo>
                    <a:pt x="113" y="227"/>
                  </a:lnTo>
                  <a:lnTo>
                    <a:pt x="108" y="227"/>
                  </a:lnTo>
                  <a:lnTo>
                    <a:pt x="105" y="232"/>
                  </a:lnTo>
                  <a:lnTo>
                    <a:pt x="93" y="244"/>
                  </a:lnTo>
                  <a:lnTo>
                    <a:pt x="88" y="249"/>
                  </a:lnTo>
                  <a:lnTo>
                    <a:pt x="83" y="256"/>
                  </a:lnTo>
                  <a:lnTo>
                    <a:pt x="81" y="259"/>
                  </a:lnTo>
                  <a:lnTo>
                    <a:pt x="78" y="264"/>
                  </a:lnTo>
                  <a:lnTo>
                    <a:pt x="76" y="266"/>
                  </a:lnTo>
                  <a:lnTo>
                    <a:pt x="76" y="271"/>
                  </a:lnTo>
                  <a:lnTo>
                    <a:pt x="74" y="278"/>
                  </a:lnTo>
                  <a:lnTo>
                    <a:pt x="71" y="288"/>
                  </a:lnTo>
                  <a:lnTo>
                    <a:pt x="66" y="295"/>
                  </a:lnTo>
                  <a:lnTo>
                    <a:pt x="66" y="305"/>
                  </a:lnTo>
                  <a:lnTo>
                    <a:pt x="64" y="313"/>
                  </a:lnTo>
                  <a:lnTo>
                    <a:pt x="61" y="320"/>
                  </a:lnTo>
                  <a:lnTo>
                    <a:pt x="59" y="327"/>
                  </a:lnTo>
                  <a:lnTo>
                    <a:pt x="56" y="337"/>
                  </a:lnTo>
                  <a:lnTo>
                    <a:pt x="47" y="361"/>
                  </a:lnTo>
                  <a:lnTo>
                    <a:pt x="39" y="386"/>
                  </a:lnTo>
                  <a:lnTo>
                    <a:pt x="35" y="413"/>
                  </a:lnTo>
                  <a:lnTo>
                    <a:pt x="30" y="437"/>
                  </a:lnTo>
                  <a:lnTo>
                    <a:pt x="27" y="464"/>
                  </a:lnTo>
                  <a:lnTo>
                    <a:pt x="27" y="488"/>
                  </a:lnTo>
                  <a:lnTo>
                    <a:pt x="27" y="515"/>
                  </a:lnTo>
                  <a:lnTo>
                    <a:pt x="30" y="542"/>
                  </a:lnTo>
                  <a:lnTo>
                    <a:pt x="30" y="547"/>
                  </a:lnTo>
                  <a:lnTo>
                    <a:pt x="30" y="552"/>
                  </a:lnTo>
                  <a:lnTo>
                    <a:pt x="32" y="554"/>
                  </a:lnTo>
                  <a:lnTo>
                    <a:pt x="35" y="559"/>
                  </a:lnTo>
                  <a:lnTo>
                    <a:pt x="39" y="562"/>
                  </a:lnTo>
                  <a:lnTo>
                    <a:pt x="42" y="564"/>
                  </a:lnTo>
                  <a:lnTo>
                    <a:pt x="49" y="566"/>
                  </a:lnTo>
                  <a:lnTo>
                    <a:pt x="54" y="566"/>
                  </a:lnTo>
                  <a:lnTo>
                    <a:pt x="59" y="566"/>
                  </a:lnTo>
                  <a:lnTo>
                    <a:pt x="64" y="564"/>
                  </a:lnTo>
                  <a:lnTo>
                    <a:pt x="66" y="562"/>
                  </a:lnTo>
                  <a:lnTo>
                    <a:pt x="71" y="559"/>
                  </a:lnTo>
                  <a:lnTo>
                    <a:pt x="74" y="554"/>
                  </a:lnTo>
                  <a:lnTo>
                    <a:pt x="76" y="552"/>
                  </a:lnTo>
                  <a:lnTo>
                    <a:pt x="78" y="547"/>
                  </a:lnTo>
                  <a:lnTo>
                    <a:pt x="78" y="542"/>
                  </a:lnTo>
                  <a:lnTo>
                    <a:pt x="78" y="508"/>
                  </a:lnTo>
                  <a:lnTo>
                    <a:pt x="78" y="476"/>
                  </a:lnTo>
                  <a:lnTo>
                    <a:pt x="83" y="444"/>
                  </a:lnTo>
                  <a:lnTo>
                    <a:pt x="88" y="413"/>
                  </a:lnTo>
                  <a:lnTo>
                    <a:pt x="96" y="381"/>
                  </a:lnTo>
                  <a:lnTo>
                    <a:pt x="103" y="349"/>
                  </a:lnTo>
                  <a:lnTo>
                    <a:pt x="113" y="317"/>
                  </a:lnTo>
                  <a:lnTo>
                    <a:pt x="125" y="288"/>
                  </a:lnTo>
                  <a:lnTo>
                    <a:pt x="139" y="269"/>
                  </a:lnTo>
                  <a:lnTo>
                    <a:pt x="125" y="276"/>
                  </a:lnTo>
                  <a:lnTo>
                    <a:pt x="132" y="276"/>
                  </a:lnTo>
                  <a:lnTo>
                    <a:pt x="105" y="242"/>
                  </a:lnTo>
                  <a:lnTo>
                    <a:pt x="103" y="249"/>
                  </a:lnTo>
                  <a:lnTo>
                    <a:pt x="93" y="273"/>
                  </a:lnTo>
                  <a:lnTo>
                    <a:pt x="86" y="298"/>
                  </a:lnTo>
                  <a:lnTo>
                    <a:pt x="78" y="320"/>
                  </a:lnTo>
                  <a:lnTo>
                    <a:pt x="74" y="344"/>
                  </a:lnTo>
                  <a:lnTo>
                    <a:pt x="66" y="369"/>
                  </a:lnTo>
                  <a:lnTo>
                    <a:pt x="64" y="391"/>
                  </a:lnTo>
                  <a:lnTo>
                    <a:pt x="59" y="415"/>
                  </a:lnTo>
                  <a:lnTo>
                    <a:pt x="56" y="439"/>
                  </a:lnTo>
                  <a:lnTo>
                    <a:pt x="54" y="461"/>
                  </a:lnTo>
                  <a:lnTo>
                    <a:pt x="52" y="481"/>
                  </a:lnTo>
                  <a:lnTo>
                    <a:pt x="52" y="503"/>
                  </a:lnTo>
                  <a:lnTo>
                    <a:pt x="52" y="525"/>
                  </a:lnTo>
                  <a:lnTo>
                    <a:pt x="52" y="547"/>
                  </a:lnTo>
                  <a:lnTo>
                    <a:pt x="52" y="569"/>
                  </a:lnTo>
                  <a:lnTo>
                    <a:pt x="54" y="591"/>
                  </a:lnTo>
                  <a:lnTo>
                    <a:pt x="56" y="613"/>
                  </a:lnTo>
                  <a:lnTo>
                    <a:pt x="64" y="652"/>
                  </a:lnTo>
                  <a:lnTo>
                    <a:pt x="66" y="657"/>
                  </a:lnTo>
                  <a:lnTo>
                    <a:pt x="69" y="659"/>
                  </a:lnTo>
                  <a:lnTo>
                    <a:pt x="71" y="662"/>
                  </a:lnTo>
                  <a:lnTo>
                    <a:pt x="74" y="664"/>
                  </a:lnTo>
                  <a:lnTo>
                    <a:pt x="78" y="667"/>
                  </a:lnTo>
                  <a:lnTo>
                    <a:pt x="81" y="667"/>
                  </a:lnTo>
                  <a:lnTo>
                    <a:pt x="86" y="669"/>
                  </a:lnTo>
                  <a:lnTo>
                    <a:pt x="91" y="669"/>
                  </a:lnTo>
                  <a:lnTo>
                    <a:pt x="93" y="669"/>
                  </a:lnTo>
                  <a:lnTo>
                    <a:pt x="98" y="667"/>
                  </a:lnTo>
                  <a:lnTo>
                    <a:pt x="103" y="664"/>
                  </a:lnTo>
                  <a:lnTo>
                    <a:pt x="105" y="662"/>
                  </a:lnTo>
                  <a:lnTo>
                    <a:pt x="110" y="657"/>
                  </a:lnTo>
                  <a:lnTo>
                    <a:pt x="113" y="652"/>
                  </a:lnTo>
                  <a:lnTo>
                    <a:pt x="113" y="647"/>
                  </a:lnTo>
                  <a:lnTo>
                    <a:pt x="115" y="645"/>
                  </a:lnTo>
                  <a:lnTo>
                    <a:pt x="115" y="630"/>
                  </a:lnTo>
                  <a:lnTo>
                    <a:pt x="113" y="586"/>
                  </a:lnTo>
                  <a:lnTo>
                    <a:pt x="113" y="542"/>
                  </a:lnTo>
                  <a:lnTo>
                    <a:pt x="115" y="498"/>
                  </a:lnTo>
                  <a:lnTo>
                    <a:pt x="120" y="457"/>
                  </a:lnTo>
                  <a:lnTo>
                    <a:pt x="127" y="413"/>
                  </a:lnTo>
                  <a:lnTo>
                    <a:pt x="137" y="371"/>
                  </a:lnTo>
                  <a:lnTo>
                    <a:pt x="149" y="327"/>
                  </a:lnTo>
                  <a:lnTo>
                    <a:pt x="166" y="288"/>
                  </a:lnTo>
                  <a:lnTo>
                    <a:pt x="183" y="264"/>
                  </a:lnTo>
                  <a:lnTo>
                    <a:pt x="135" y="247"/>
                  </a:lnTo>
                  <a:lnTo>
                    <a:pt x="132" y="256"/>
                  </a:lnTo>
                  <a:lnTo>
                    <a:pt x="122" y="308"/>
                  </a:lnTo>
                  <a:lnTo>
                    <a:pt x="113" y="359"/>
                  </a:lnTo>
                  <a:lnTo>
                    <a:pt x="103" y="410"/>
                  </a:lnTo>
                  <a:lnTo>
                    <a:pt x="98" y="464"/>
                  </a:lnTo>
                  <a:lnTo>
                    <a:pt x="91" y="515"/>
                  </a:lnTo>
                  <a:lnTo>
                    <a:pt x="88" y="566"/>
                  </a:lnTo>
                  <a:lnTo>
                    <a:pt x="88" y="618"/>
                  </a:lnTo>
                  <a:lnTo>
                    <a:pt x="91" y="671"/>
                  </a:lnTo>
                  <a:lnTo>
                    <a:pt x="91" y="691"/>
                  </a:lnTo>
                  <a:lnTo>
                    <a:pt x="91" y="696"/>
                  </a:lnTo>
                  <a:lnTo>
                    <a:pt x="91" y="701"/>
                  </a:lnTo>
                  <a:lnTo>
                    <a:pt x="93" y="703"/>
                  </a:lnTo>
                  <a:lnTo>
                    <a:pt x="96" y="708"/>
                  </a:lnTo>
                  <a:lnTo>
                    <a:pt x="98" y="711"/>
                  </a:lnTo>
                  <a:lnTo>
                    <a:pt x="103" y="713"/>
                  </a:lnTo>
                  <a:lnTo>
                    <a:pt x="108" y="713"/>
                  </a:lnTo>
                  <a:lnTo>
                    <a:pt x="113" y="713"/>
                  </a:lnTo>
                  <a:lnTo>
                    <a:pt x="117" y="713"/>
                  </a:lnTo>
                  <a:lnTo>
                    <a:pt x="122" y="713"/>
                  </a:lnTo>
                  <a:lnTo>
                    <a:pt x="127" y="711"/>
                  </a:lnTo>
                  <a:lnTo>
                    <a:pt x="130" y="708"/>
                  </a:lnTo>
                  <a:lnTo>
                    <a:pt x="135" y="703"/>
                  </a:lnTo>
                  <a:lnTo>
                    <a:pt x="137" y="701"/>
                  </a:lnTo>
                  <a:lnTo>
                    <a:pt x="137" y="696"/>
                  </a:lnTo>
                  <a:lnTo>
                    <a:pt x="139" y="691"/>
                  </a:lnTo>
                  <a:lnTo>
                    <a:pt x="139" y="679"/>
                  </a:lnTo>
                  <a:lnTo>
                    <a:pt x="144" y="630"/>
                  </a:lnTo>
                  <a:lnTo>
                    <a:pt x="149" y="584"/>
                  </a:lnTo>
                  <a:lnTo>
                    <a:pt x="154" y="537"/>
                  </a:lnTo>
                  <a:lnTo>
                    <a:pt x="161" y="491"/>
                  </a:lnTo>
                  <a:lnTo>
                    <a:pt x="169" y="442"/>
                  </a:lnTo>
                  <a:lnTo>
                    <a:pt x="178" y="396"/>
                  </a:lnTo>
                  <a:lnTo>
                    <a:pt x="188" y="349"/>
                  </a:lnTo>
                  <a:lnTo>
                    <a:pt x="203" y="305"/>
                  </a:lnTo>
                  <a:lnTo>
                    <a:pt x="215" y="269"/>
                  </a:lnTo>
                  <a:lnTo>
                    <a:pt x="215" y="261"/>
                  </a:lnTo>
                  <a:lnTo>
                    <a:pt x="213" y="256"/>
                  </a:lnTo>
                  <a:lnTo>
                    <a:pt x="210" y="251"/>
                  </a:lnTo>
                  <a:lnTo>
                    <a:pt x="210" y="247"/>
                  </a:lnTo>
                  <a:lnTo>
                    <a:pt x="205" y="244"/>
                  </a:lnTo>
                  <a:lnTo>
                    <a:pt x="200" y="242"/>
                  </a:lnTo>
                  <a:lnTo>
                    <a:pt x="198" y="239"/>
                  </a:lnTo>
                  <a:lnTo>
                    <a:pt x="193" y="239"/>
                  </a:lnTo>
                  <a:lnTo>
                    <a:pt x="188" y="239"/>
                  </a:lnTo>
                  <a:lnTo>
                    <a:pt x="183" y="239"/>
                  </a:lnTo>
                  <a:lnTo>
                    <a:pt x="178" y="239"/>
                  </a:lnTo>
                  <a:lnTo>
                    <a:pt x="174" y="244"/>
                  </a:lnTo>
                  <a:lnTo>
                    <a:pt x="171" y="247"/>
                  </a:lnTo>
                  <a:lnTo>
                    <a:pt x="169" y="249"/>
                  </a:lnTo>
                  <a:lnTo>
                    <a:pt x="166" y="254"/>
                  </a:lnTo>
                  <a:lnTo>
                    <a:pt x="164" y="259"/>
                  </a:lnTo>
                  <a:lnTo>
                    <a:pt x="161" y="273"/>
                  </a:lnTo>
                  <a:lnTo>
                    <a:pt x="159" y="320"/>
                  </a:lnTo>
                  <a:lnTo>
                    <a:pt x="154" y="371"/>
                  </a:lnTo>
                  <a:lnTo>
                    <a:pt x="149" y="420"/>
                  </a:lnTo>
                  <a:lnTo>
                    <a:pt x="144" y="469"/>
                  </a:lnTo>
                  <a:lnTo>
                    <a:pt x="137" y="518"/>
                  </a:lnTo>
                  <a:lnTo>
                    <a:pt x="135" y="569"/>
                  </a:lnTo>
                  <a:lnTo>
                    <a:pt x="135" y="618"/>
                  </a:lnTo>
                  <a:lnTo>
                    <a:pt x="137" y="669"/>
                  </a:lnTo>
                  <a:lnTo>
                    <a:pt x="139" y="693"/>
                  </a:lnTo>
                  <a:lnTo>
                    <a:pt x="139" y="698"/>
                  </a:lnTo>
                  <a:lnTo>
                    <a:pt x="139" y="703"/>
                  </a:lnTo>
                  <a:lnTo>
                    <a:pt x="142" y="706"/>
                  </a:lnTo>
                  <a:lnTo>
                    <a:pt x="147" y="711"/>
                  </a:lnTo>
                  <a:lnTo>
                    <a:pt x="149" y="713"/>
                  </a:lnTo>
                  <a:lnTo>
                    <a:pt x="154" y="715"/>
                  </a:lnTo>
                  <a:lnTo>
                    <a:pt x="157" y="718"/>
                  </a:lnTo>
                  <a:lnTo>
                    <a:pt x="161" y="718"/>
                  </a:lnTo>
                  <a:lnTo>
                    <a:pt x="166" y="718"/>
                  </a:lnTo>
                  <a:lnTo>
                    <a:pt x="171" y="718"/>
                  </a:lnTo>
                  <a:lnTo>
                    <a:pt x="176" y="713"/>
                  </a:lnTo>
                  <a:lnTo>
                    <a:pt x="181" y="711"/>
                  </a:lnTo>
                  <a:lnTo>
                    <a:pt x="186" y="708"/>
                  </a:lnTo>
                  <a:lnTo>
                    <a:pt x="188" y="703"/>
                  </a:lnTo>
                  <a:lnTo>
                    <a:pt x="188" y="698"/>
                  </a:lnTo>
                  <a:lnTo>
                    <a:pt x="191" y="693"/>
                  </a:lnTo>
                  <a:lnTo>
                    <a:pt x="191" y="684"/>
                  </a:lnTo>
                  <a:lnTo>
                    <a:pt x="191" y="669"/>
                  </a:lnTo>
                  <a:lnTo>
                    <a:pt x="193" y="652"/>
                  </a:lnTo>
                  <a:lnTo>
                    <a:pt x="196" y="637"/>
                  </a:lnTo>
                  <a:lnTo>
                    <a:pt x="196" y="623"/>
                  </a:lnTo>
                  <a:lnTo>
                    <a:pt x="198" y="608"/>
                  </a:lnTo>
                  <a:lnTo>
                    <a:pt x="200" y="593"/>
                  </a:lnTo>
                  <a:lnTo>
                    <a:pt x="200" y="579"/>
                  </a:lnTo>
                  <a:lnTo>
                    <a:pt x="205" y="564"/>
                  </a:lnTo>
                  <a:lnTo>
                    <a:pt x="213" y="535"/>
                  </a:lnTo>
                  <a:lnTo>
                    <a:pt x="222" y="505"/>
                  </a:lnTo>
                  <a:lnTo>
                    <a:pt x="227" y="476"/>
                  </a:lnTo>
                  <a:lnTo>
                    <a:pt x="235" y="444"/>
                  </a:lnTo>
                  <a:lnTo>
                    <a:pt x="240" y="415"/>
                  </a:lnTo>
                  <a:lnTo>
                    <a:pt x="242" y="383"/>
                  </a:lnTo>
                  <a:lnTo>
                    <a:pt x="247" y="354"/>
                  </a:lnTo>
                  <a:lnTo>
                    <a:pt x="249" y="322"/>
                  </a:lnTo>
                  <a:lnTo>
                    <a:pt x="252" y="291"/>
                  </a:lnTo>
                  <a:lnTo>
                    <a:pt x="200" y="286"/>
                  </a:lnTo>
                  <a:lnTo>
                    <a:pt x="200" y="300"/>
                  </a:lnTo>
                  <a:lnTo>
                    <a:pt x="200" y="347"/>
                  </a:lnTo>
                  <a:lnTo>
                    <a:pt x="200" y="396"/>
                  </a:lnTo>
                  <a:lnTo>
                    <a:pt x="200" y="444"/>
                  </a:lnTo>
                  <a:lnTo>
                    <a:pt x="198" y="491"/>
                  </a:lnTo>
                  <a:lnTo>
                    <a:pt x="193" y="540"/>
                  </a:lnTo>
                  <a:lnTo>
                    <a:pt x="191" y="586"/>
                  </a:lnTo>
                  <a:lnTo>
                    <a:pt x="186" y="635"/>
                  </a:lnTo>
                  <a:lnTo>
                    <a:pt x="181" y="684"/>
                  </a:lnTo>
                  <a:lnTo>
                    <a:pt x="181" y="706"/>
                  </a:lnTo>
                  <a:lnTo>
                    <a:pt x="181" y="711"/>
                  </a:lnTo>
                  <a:lnTo>
                    <a:pt x="181" y="715"/>
                  </a:lnTo>
                  <a:lnTo>
                    <a:pt x="183" y="720"/>
                  </a:lnTo>
                  <a:lnTo>
                    <a:pt x="186" y="725"/>
                  </a:lnTo>
                  <a:lnTo>
                    <a:pt x="191" y="728"/>
                  </a:lnTo>
                  <a:lnTo>
                    <a:pt x="196" y="730"/>
                  </a:lnTo>
                  <a:lnTo>
                    <a:pt x="200" y="730"/>
                  </a:lnTo>
                  <a:lnTo>
                    <a:pt x="205" y="732"/>
                  </a:lnTo>
                  <a:lnTo>
                    <a:pt x="210" y="730"/>
                  </a:lnTo>
                  <a:lnTo>
                    <a:pt x="213" y="730"/>
                  </a:lnTo>
                  <a:lnTo>
                    <a:pt x="218" y="728"/>
                  </a:lnTo>
                  <a:lnTo>
                    <a:pt x="222" y="725"/>
                  </a:lnTo>
                  <a:lnTo>
                    <a:pt x="225" y="720"/>
                  </a:lnTo>
                  <a:lnTo>
                    <a:pt x="227" y="715"/>
                  </a:lnTo>
                  <a:lnTo>
                    <a:pt x="230" y="711"/>
                  </a:lnTo>
                  <a:lnTo>
                    <a:pt x="230" y="706"/>
                  </a:lnTo>
                  <a:lnTo>
                    <a:pt x="230" y="693"/>
                  </a:lnTo>
                  <a:lnTo>
                    <a:pt x="230" y="696"/>
                  </a:lnTo>
                  <a:lnTo>
                    <a:pt x="232" y="667"/>
                  </a:lnTo>
                  <a:lnTo>
                    <a:pt x="237" y="640"/>
                  </a:lnTo>
                  <a:lnTo>
                    <a:pt x="240" y="613"/>
                  </a:lnTo>
                  <a:lnTo>
                    <a:pt x="247" y="586"/>
                  </a:lnTo>
                  <a:lnTo>
                    <a:pt x="254" y="559"/>
                  </a:lnTo>
                  <a:lnTo>
                    <a:pt x="261" y="535"/>
                  </a:lnTo>
                  <a:lnTo>
                    <a:pt x="269" y="508"/>
                  </a:lnTo>
                  <a:lnTo>
                    <a:pt x="279" y="481"/>
                  </a:lnTo>
                  <a:lnTo>
                    <a:pt x="283" y="461"/>
                  </a:lnTo>
                  <a:lnTo>
                    <a:pt x="286" y="444"/>
                  </a:lnTo>
                  <a:lnTo>
                    <a:pt x="288" y="425"/>
                  </a:lnTo>
                  <a:lnTo>
                    <a:pt x="291" y="405"/>
                  </a:lnTo>
                  <a:lnTo>
                    <a:pt x="291" y="386"/>
                  </a:lnTo>
                  <a:lnTo>
                    <a:pt x="291" y="366"/>
                  </a:lnTo>
                  <a:lnTo>
                    <a:pt x="291" y="347"/>
                  </a:lnTo>
                  <a:lnTo>
                    <a:pt x="291" y="327"/>
                  </a:lnTo>
                  <a:lnTo>
                    <a:pt x="291" y="322"/>
                  </a:lnTo>
                  <a:lnTo>
                    <a:pt x="291" y="317"/>
                  </a:lnTo>
                  <a:lnTo>
                    <a:pt x="293" y="313"/>
                  </a:lnTo>
                  <a:lnTo>
                    <a:pt x="296" y="310"/>
                  </a:lnTo>
                  <a:lnTo>
                    <a:pt x="296" y="305"/>
                  </a:lnTo>
                  <a:lnTo>
                    <a:pt x="298" y="300"/>
                  </a:lnTo>
                  <a:lnTo>
                    <a:pt x="298" y="295"/>
                  </a:lnTo>
                  <a:lnTo>
                    <a:pt x="298" y="293"/>
                  </a:lnTo>
                  <a:lnTo>
                    <a:pt x="296" y="283"/>
                  </a:lnTo>
                  <a:lnTo>
                    <a:pt x="293" y="276"/>
                  </a:lnTo>
                  <a:lnTo>
                    <a:pt x="288" y="266"/>
                  </a:lnTo>
                  <a:lnTo>
                    <a:pt x="283" y="261"/>
                  </a:lnTo>
                  <a:lnTo>
                    <a:pt x="276" y="254"/>
                  </a:lnTo>
                  <a:lnTo>
                    <a:pt x="271" y="249"/>
                  </a:lnTo>
                  <a:lnTo>
                    <a:pt x="261" y="244"/>
                  </a:lnTo>
                  <a:lnTo>
                    <a:pt x="254" y="239"/>
                  </a:lnTo>
                  <a:lnTo>
                    <a:pt x="232" y="227"/>
                  </a:lnTo>
                  <a:lnTo>
                    <a:pt x="242" y="259"/>
                  </a:lnTo>
                  <a:lnTo>
                    <a:pt x="247" y="251"/>
                  </a:lnTo>
                  <a:lnTo>
                    <a:pt x="220" y="269"/>
                  </a:lnTo>
                  <a:lnTo>
                    <a:pt x="237" y="271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54" y="276"/>
                  </a:lnTo>
                  <a:lnTo>
                    <a:pt x="240" y="264"/>
                  </a:lnTo>
                  <a:lnTo>
                    <a:pt x="242" y="269"/>
                  </a:lnTo>
                  <a:lnTo>
                    <a:pt x="240" y="249"/>
                  </a:lnTo>
                  <a:lnTo>
                    <a:pt x="237" y="264"/>
                  </a:lnTo>
                  <a:lnTo>
                    <a:pt x="242" y="251"/>
                  </a:lnTo>
                  <a:lnTo>
                    <a:pt x="237" y="256"/>
                  </a:lnTo>
                  <a:lnTo>
                    <a:pt x="259" y="247"/>
                  </a:lnTo>
                  <a:lnTo>
                    <a:pt x="247" y="249"/>
                  </a:lnTo>
                  <a:lnTo>
                    <a:pt x="232" y="244"/>
                  </a:lnTo>
                  <a:lnTo>
                    <a:pt x="218" y="239"/>
                  </a:lnTo>
                  <a:lnTo>
                    <a:pt x="205" y="234"/>
                  </a:lnTo>
                  <a:lnTo>
                    <a:pt x="191" y="230"/>
                  </a:lnTo>
                  <a:lnTo>
                    <a:pt x="178" y="225"/>
                  </a:lnTo>
                  <a:lnTo>
                    <a:pt x="166" y="217"/>
                  </a:lnTo>
                  <a:lnTo>
                    <a:pt x="154" y="210"/>
                  </a:lnTo>
                  <a:lnTo>
                    <a:pt x="144" y="200"/>
                  </a:lnTo>
                  <a:lnTo>
                    <a:pt x="135" y="193"/>
                  </a:lnTo>
                  <a:lnTo>
                    <a:pt x="115" y="232"/>
                  </a:lnTo>
                  <a:lnTo>
                    <a:pt x="127" y="232"/>
                  </a:lnTo>
                  <a:lnTo>
                    <a:pt x="144" y="232"/>
                  </a:lnTo>
                  <a:lnTo>
                    <a:pt x="161" y="234"/>
                  </a:lnTo>
                  <a:lnTo>
                    <a:pt x="178" y="234"/>
                  </a:lnTo>
                  <a:lnTo>
                    <a:pt x="198" y="237"/>
                  </a:lnTo>
                  <a:lnTo>
                    <a:pt x="215" y="239"/>
                  </a:lnTo>
                  <a:lnTo>
                    <a:pt x="232" y="242"/>
                  </a:lnTo>
                  <a:lnTo>
                    <a:pt x="249" y="244"/>
                  </a:lnTo>
                  <a:lnTo>
                    <a:pt x="269" y="244"/>
                  </a:lnTo>
                  <a:lnTo>
                    <a:pt x="298" y="249"/>
                  </a:lnTo>
                  <a:lnTo>
                    <a:pt x="303" y="249"/>
                  </a:lnTo>
                  <a:lnTo>
                    <a:pt x="305" y="249"/>
                  </a:lnTo>
                  <a:lnTo>
                    <a:pt x="308" y="249"/>
                  </a:lnTo>
                  <a:lnTo>
                    <a:pt x="310" y="247"/>
                  </a:lnTo>
                  <a:lnTo>
                    <a:pt x="315" y="244"/>
                  </a:lnTo>
                  <a:lnTo>
                    <a:pt x="318" y="239"/>
                  </a:lnTo>
                  <a:lnTo>
                    <a:pt x="320" y="237"/>
                  </a:lnTo>
                  <a:lnTo>
                    <a:pt x="322" y="232"/>
                  </a:lnTo>
                  <a:lnTo>
                    <a:pt x="325" y="227"/>
                  </a:lnTo>
                  <a:lnTo>
                    <a:pt x="325" y="222"/>
                  </a:lnTo>
                  <a:lnTo>
                    <a:pt x="322" y="217"/>
                  </a:lnTo>
                  <a:lnTo>
                    <a:pt x="322" y="215"/>
                  </a:lnTo>
                  <a:lnTo>
                    <a:pt x="320" y="208"/>
                  </a:lnTo>
                  <a:lnTo>
                    <a:pt x="315" y="203"/>
                  </a:lnTo>
                  <a:lnTo>
                    <a:pt x="313" y="198"/>
                  </a:lnTo>
                  <a:lnTo>
                    <a:pt x="308" y="193"/>
                  </a:lnTo>
                  <a:lnTo>
                    <a:pt x="305" y="190"/>
                  </a:lnTo>
                  <a:lnTo>
                    <a:pt x="301" y="186"/>
                  </a:lnTo>
                  <a:lnTo>
                    <a:pt x="296" y="186"/>
                  </a:lnTo>
                  <a:lnTo>
                    <a:pt x="293" y="183"/>
                  </a:lnTo>
                  <a:lnTo>
                    <a:pt x="288" y="183"/>
                  </a:lnTo>
                  <a:lnTo>
                    <a:pt x="276" y="178"/>
                  </a:lnTo>
                  <a:lnTo>
                    <a:pt x="264" y="173"/>
                  </a:lnTo>
                  <a:lnTo>
                    <a:pt x="252" y="168"/>
                  </a:lnTo>
                  <a:lnTo>
                    <a:pt x="240" y="164"/>
                  </a:lnTo>
                  <a:lnTo>
                    <a:pt x="230" y="156"/>
                  </a:lnTo>
                  <a:lnTo>
                    <a:pt x="218" y="151"/>
                  </a:lnTo>
                  <a:lnTo>
                    <a:pt x="205" y="146"/>
                  </a:lnTo>
                  <a:lnTo>
                    <a:pt x="196" y="142"/>
                  </a:lnTo>
                  <a:lnTo>
                    <a:pt x="178" y="132"/>
                  </a:lnTo>
                  <a:lnTo>
                    <a:pt x="164" y="176"/>
                  </a:lnTo>
                  <a:lnTo>
                    <a:pt x="183" y="173"/>
                  </a:lnTo>
                  <a:lnTo>
                    <a:pt x="196" y="173"/>
                  </a:lnTo>
                  <a:lnTo>
                    <a:pt x="205" y="173"/>
                  </a:lnTo>
                  <a:lnTo>
                    <a:pt x="218" y="173"/>
                  </a:lnTo>
                  <a:lnTo>
                    <a:pt x="230" y="178"/>
                  </a:lnTo>
                  <a:lnTo>
                    <a:pt x="240" y="181"/>
                  </a:lnTo>
                  <a:lnTo>
                    <a:pt x="252" y="183"/>
                  </a:lnTo>
                  <a:lnTo>
                    <a:pt x="261" y="186"/>
                  </a:lnTo>
                  <a:lnTo>
                    <a:pt x="274" y="186"/>
                  </a:lnTo>
                  <a:lnTo>
                    <a:pt x="298" y="183"/>
                  </a:lnTo>
                  <a:lnTo>
                    <a:pt x="301" y="181"/>
                  </a:lnTo>
                  <a:lnTo>
                    <a:pt x="305" y="176"/>
                  </a:lnTo>
                  <a:lnTo>
                    <a:pt x="308" y="173"/>
                  </a:lnTo>
                  <a:lnTo>
                    <a:pt x="310" y="168"/>
                  </a:lnTo>
                  <a:lnTo>
                    <a:pt x="313" y="164"/>
                  </a:lnTo>
                  <a:lnTo>
                    <a:pt x="313" y="159"/>
                  </a:lnTo>
                  <a:lnTo>
                    <a:pt x="313" y="154"/>
                  </a:lnTo>
                  <a:lnTo>
                    <a:pt x="313" y="149"/>
                  </a:lnTo>
                  <a:lnTo>
                    <a:pt x="310" y="144"/>
                  </a:lnTo>
                  <a:lnTo>
                    <a:pt x="308" y="142"/>
                  </a:lnTo>
                  <a:lnTo>
                    <a:pt x="301" y="129"/>
                  </a:lnTo>
                  <a:lnTo>
                    <a:pt x="293" y="120"/>
                  </a:lnTo>
                  <a:lnTo>
                    <a:pt x="283" y="112"/>
                  </a:lnTo>
                  <a:lnTo>
                    <a:pt x="271" y="105"/>
                  </a:lnTo>
                  <a:lnTo>
                    <a:pt x="261" y="100"/>
                  </a:lnTo>
                  <a:lnTo>
                    <a:pt x="249" y="95"/>
                  </a:lnTo>
                  <a:lnTo>
                    <a:pt x="237" y="90"/>
                  </a:lnTo>
                  <a:lnTo>
                    <a:pt x="225" y="85"/>
                  </a:lnTo>
                  <a:lnTo>
                    <a:pt x="205" y="81"/>
                  </a:lnTo>
                  <a:lnTo>
                    <a:pt x="218" y="85"/>
                  </a:lnTo>
                  <a:lnTo>
                    <a:pt x="210" y="81"/>
                  </a:lnTo>
                  <a:lnTo>
                    <a:pt x="200" y="127"/>
                  </a:lnTo>
                  <a:lnTo>
                    <a:pt x="213" y="120"/>
                  </a:lnTo>
                  <a:lnTo>
                    <a:pt x="218" y="117"/>
                  </a:lnTo>
                  <a:lnTo>
                    <a:pt x="220" y="115"/>
                  </a:lnTo>
                  <a:lnTo>
                    <a:pt x="227" y="115"/>
                  </a:lnTo>
                  <a:lnTo>
                    <a:pt x="213" y="115"/>
                  </a:lnTo>
                  <a:lnTo>
                    <a:pt x="225" y="120"/>
                  </a:lnTo>
                  <a:lnTo>
                    <a:pt x="230" y="120"/>
                  </a:lnTo>
                  <a:lnTo>
                    <a:pt x="237" y="122"/>
                  </a:lnTo>
                  <a:lnTo>
                    <a:pt x="242" y="125"/>
                  </a:lnTo>
                  <a:lnTo>
                    <a:pt x="247" y="127"/>
                  </a:lnTo>
                  <a:lnTo>
                    <a:pt x="252" y="129"/>
                  </a:lnTo>
                  <a:lnTo>
                    <a:pt x="257" y="132"/>
                  </a:lnTo>
                  <a:lnTo>
                    <a:pt x="261" y="132"/>
                  </a:lnTo>
                  <a:lnTo>
                    <a:pt x="269" y="134"/>
                  </a:lnTo>
                  <a:lnTo>
                    <a:pt x="288" y="139"/>
                  </a:lnTo>
                  <a:lnTo>
                    <a:pt x="293" y="139"/>
                  </a:lnTo>
                  <a:lnTo>
                    <a:pt x="296" y="139"/>
                  </a:lnTo>
                  <a:lnTo>
                    <a:pt x="301" y="137"/>
                  </a:lnTo>
                  <a:lnTo>
                    <a:pt x="305" y="137"/>
                  </a:lnTo>
                  <a:lnTo>
                    <a:pt x="310" y="134"/>
                  </a:lnTo>
                  <a:lnTo>
                    <a:pt x="315" y="132"/>
                  </a:lnTo>
                  <a:lnTo>
                    <a:pt x="318" y="127"/>
                  </a:lnTo>
                  <a:lnTo>
                    <a:pt x="320" y="125"/>
                  </a:lnTo>
                  <a:lnTo>
                    <a:pt x="320" y="120"/>
                  </a:lnTo>
                  <a:lnTo>
                    <a:pt x="322" y="115"/>
                  </a:lnTo>
                  <a:lnTo>
                    <a:pt x="322" y="105"/>
                  </a:lnTo>
                  <a:lnTo>
                    <a:pt x="318" y="90"/>
                  </a:lnTo>
                  <a:lnTo>
                    <a:pt x="310" y="78"/>
                  </a:lnTo>
                  <a:lnTo>
                    <a:pt x="301" y="66"/>
                  </a:lnTo>
                  <a:lnTo>
                    <a:pt x="291" y="59"/>
                  </a:lnTo>
                  <a:lnTo>
                    <a:pt x="279" y="51"/>
                  </a:lnTo>
                  <a:lnTo>
                    <a:pt x="266" y="44"/>
                  </a:lnTo>
                  <a:lnTo>
                    <a:pt x="254" y="39"/>
                  </a:lnTo>
                  <a:lnTo>
                    <a:pt x="240" y="37"/>
                  </a:lnTo>
                  <a:lnTo>
                    <a:pt x="227" y="27"/>
                  </a:lnTo>
                  <a:lnTo>
                    <a:pt x="225" y="22"/>
                  </a:lnTo>
                  <a:lnTo>
                    <a:pt x="222" y="20"/>
                  </a:lnTo>
                  <a:lnTo>
                    <a:pt x="218" y="17"/>
                  </a:lnTo>
                  <a:lnTo>
                    <a:pt x="215" y="17"/>
                  </a:lnTo>
                  <a:lnTo>
                    <a:pt x="210" y="15"/>
                  </a:lnTo>
                  <a:lnTo>
                    <a:pt x="205" y="15"/>
                  </a:lnTo>
                  <a:lnTo>
                    <a:pt x="200" y="17"/>
                  </a:lnTo>
                  <a:lnTo>
                    <a:pt x="198" y="17"/>
                  </a:lnTo>
                  <a:lnTo>
                    <a:pt x="186" y="27"/>
                  </a:lnTo>
                  <a:lnTo>
                    <a:pt x="176" y="37"/>
                  </a:lnTo>
                  <a:lnTo>
                    <a:pt x="169" y="46"/>
                  </a:lnTo>
                  <a:lnTo>
                    <a:pt x="166" y="59"/>
                  </a:lnTo>
                  <a:lnTo>
                    <a:pt x="164" y="73"/>
                  </a:lnTo>
                  <a:lnTo>
                    <a:pt x="159" y="85"/>
                  </a:lnTo>
                  <a:lnTo>
                    <a:pt x="159" y="100"/>
                  </a:lnTo>
                  <a:lnTo>
                    <a:pt x="157" y="112"/>
                  </a:lnTo>
                  <a:lnTo>
                    <a:pt x="152" y="127"/>
                  </a:lnTo>
                  <a:lnTo>
                    <a:pt x="144" y="144"/>
                  </a:lnTo>
                  <a:lnTo>
                    <a:pt x="135" y="161"/>
                  </a:lnTo>
                  <a:lnTo>
                    <a:pt x="120" y="173"/>
                  </a:lnTo>
                  <a:lnTo>
                    <a:pt x="108" y="188"/>
                  </a:lnTo>
                  <a:lnTo>
                    <a:pt x="91" y="203"/>
                  </a:lnTo>
                  <a:lnTo>
                    <a:pt x="76" y="215"/>
                  </a:lnTo>
                  <a:lnTo>
                    <a:pt x="61" y="227"/>
                  </a:lnTo>
                  <a:lnTo>
                    <a:pt x="49" y="242"/>
                  </a:lnTo>
                  <a:lnTo>
                    <a:pt x="39" y="254"/>
                  </a:lnTo>
                  <a:lnTo>
                    <a:pt x="37" y="259"/>
                  </a:lnTo>
                  <a:lnTo>
                    <a:pt x="35" y="264"/>
                  </a:lnTo>
                  <a:lnTo>
                    <a:pt x="35" y="266"/>
                  </a:lnTo>
                  <a:lnTo>
                    <a:pt x="35" y="271"/>
                  </a:lnTo>
                  <a:lnTo>
                    <a:pt x="35" y="278"/>
                  </a:lnTo>
                  <a:lnTo>
                    <a:pt x="20" y="305"/>
                  </a:lnTo>
                  <a:lnTo>
                    <a:pt x="13" y="337"/>
                  </a:lnTo>
                  <a:lnTo>
                    <a:pt x="5" y="366"/>
                  </a:lnTo>
                  <a:lnTo>
                    <a:pt x="3" y="398"/>
                  </a:lnTo>
                  <a:lnTo>
                    <a:pt x="0" y="430"/>
                  </a:lnTo>
                  <a:lnTo>
                    <a:pt x="0" y="461"/>
                  </a:lnTo>
                  <a:lnTo>
                    <a:pt x="0" y="493"/>
                  </a:lnTo>
                  <a:lnTo>
                    <a:pt x="0" y="525"/>
                  </a:lnTo>
                  <a:lnTo>
                    <a:pt x="0" y="532"/>
                  </a:lnTo>
                  <a:lnTo>
                    <a:pt x="3" y="542"/>
                  </a:lnTo>
                  <a:lnTo>
                    <a:pt x="5" y="549"/>
                  </a:lnTo>
                  <a:lnTo>
                    <a:pt x="8" y="559"/>
                  </a:lnTo>
                  <a:lnTo>
                    <a:pt x="10" y="566"/>
                  </a:lnTo>
                  <a:lnTo>
                    <a:pt x="15" y="574"/>
                  </a:lnTo>
                  <a:lnTo>
                    <a:pt x="20" y="581"/>
                  </a:lnTo>
                  <a:lnTo>
                    <a:pt x="22" y="591"/>
                  </a:lnTo>
                  <a:lnTo>
                    <a:pt x="25" y="627"/>
                  </a:lnTo>
                  <a:lnTo>
                    <a:pt x="37" y="662"/>
                  </a:lnTo>
                  <a:lnTo>
                    <a:pt x="59" y="686"/>
                  </a:lnTo>
                  <a:lnTo>
                    <a:pt x="88" y="708"/>
                  </a:lnTo>
                  <a:lnTo>
                    <a:pt x="122" y="723"/>
                  </a:lnTo>
                  <a:lnTo>
                    <a:pt x="159" y="735"/>
                  </a:lnTo>
                  <a:lnTo>
                    <a:pt x="196" y="742"/>
                  </a:lnTo>
                  <a:lnTo>
                    <a:pt x="230" y="747"/>
                  </a:lnTo>
                  <a:lnTo>
                    <a:pt x="247" y="742"/>
                  </a:lnTo>
                  <a:lnTo>
                    <a:pt x="249" y="737"/>
                  </a:lnTo>
                  <a:lnTo>
                    <a:pt x="254" y="735"/>
                  </a:lnTo>
                  <a:lnTo>
                    <a:pt x="257" y="730"/>
                  </a:lnTo>
                  <a:lnTo>
                    <a:pt x="259" y="728"/>
                  </a:lnTo>
                  <a:lnTo>
                    <a:pt x="259" y="725"/>
                  </a:lnTo>
                  <a:lnTo>
                    <a:pt x="261" y="720"/>
                  </a:lnTo>
                  <a:lnTo>
                    <a:pt x="266" y="711"/>
                  </a:lnTo>
                  <a:lnTo>
                    <a:pt x="266" y="713"/>
                  </a:lnTo>
                  <a:lnTo>
                    <a:pt x="274" y="684"/>
                  </a:lnTo>
                  <a:lnTo>
                    <a:pt x="281" y="652"/>
                  </a:lnTo>
                  <a:lnTo>
                    <a:pt x="288" y="620"/>
                  </a:lnTo>
                  <a:lnTo>
                    <a:pt x="293" y="588"/>
                  </a:lnTo>
                  <a:lnTo>
                    <a:pt x="296" y="557"/>
                  </a:lnTo>
                  <a:lnTo>
                    <a:pt x="298" y="527"/>
                  </a:lnTo>
                  <a:lnTo>
                    <a:pt x="301" y="496"/>
                  </a:lnTo>
                  <a:lnTo>
                    <a:pt x="303" y="464"/>
                  </a:lnTo>
                  <a:lnTo>
                    <a:pt x="308" y="420"/>
                  </a:lnTo>
                  <a:lnTo>
                    <a:pt x="310" y="376"/>
                  </a:lnTo>
                  <a:lnTo>
                    <a:pt x="313" y="332"/>
                  </a:lnTo>
                  <a:lnTo>
                    <a:pt x="315" y="291"/>
                  </a:lnTo>
                  <a:lnTo>
                    <a:pt x="320" y="247"/>
                  </a:lnTo>
                  <a:lnTo>
                    <a:pt x="325" y="205"/>
                  </a:lnTo>
                  <a:lnTo>
                    <a:pt x="335" y="161"/>
                  </a:lnTo>
                  <a:lnTo>
                    <a:pt x="347" y="122"/>
                  </a:lnTo>
                  <a:lnTo>
                    <a:pt x="347" y="110"/>
                  </a:lnTo>
                  <a:lnTo>
                    <a:pt x="344" y="105"/>
                  </a:lnTo>
                  <a:lnTo>
                    <a:pt x="344" y="100"/>
                  </a:lnTo>
                  <a:lnTo>
                    <a:pt x="342" y="95"/>
                  </a:lnTo>
                  <a:lnTo>
                    <a:pt x="340" y="93"/>
                  </a:lnTo>
                  <a:lnTo>
                    <a:pt x="337" y="83"/>
                  </a:lnTo>
                  <a:lnTo>
                    <a:pt x="337" y="85"/>
                  </a:lnTo>
                  <a:lnTo>
                    <a:pt x="335" y="83"/>
                  </a:lnTo>
                  <a:lnTo>
                    <a:pt x="335" y="78"/>
                  </a:lnTo>
                  <a:lnTo>
                    <a:pt x="335" y="73"/>
                  </a:lnTo>
                  <a:lnTo>
                    <a:pt x="335" y="71"/>
                  </a:lnTo>
                  <a:lnTo>
                    <a:pt x="332" y="66"/>
                  </a:lnTo>
                  <a:lnTo>
                    <a:pt x="330" y="63"/>
                  </a:lnTo>
                  <a:lnTo>
                    <a:pt x="327" y="59"/>
                  </a:lnTo>
                  <a:lnTo>
                    <a:pt x="325" y="56"/>
                  </a:lnTo>
                  <a:lnTo>
                    <a:pt x="310" y="37"/>
                  </a:lnTo>
                  <a:lnTo>
                    <a:pt x="305" y="29"/>
                  </a:lnTo>
                  <a:lnTo>
                    <a:pt x="303" y="27"/>
                  </a:lnTo>
                  <a:lnTo>
                    <a:pt x="298" y="27"/>
                  </a:lnTo>
                  <a:lnTo>
                    <a:pt x="293" y="27"/>
                  </a:lnTo>
                  <a:lnTo>
                    <a:pt x="281" y="27"/>
                  </a:lnTo>
                  <a:lnTo>
                    <a:pt x="271" y="22"/>
                  </a:lnTo>
                  <a:lnTo>
                    <a:pt x="264" y="20"/>
                  </a:lnTo>
                  <a:lnTo>
                    <a:pt x="254" y="17"/>
                  </a:lnTo>
                  <a:lnTo>
                    <a:pt x="247" y="17"/>
                  </a:lnTo>
                  <a:lnTo>
                    <a:pt x="237" y="15"/>
                  </a:lnTo>
                  <a:lnTo>
                    <a:pt x="227" y="12"/>
                  </a:lnTo>
                  <a:lnTo>
                    <a:pt x="220" y="10"/>
                  </a:lnTo>
                  <a:lnTo>
                    <a:pt x="213" y="5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1" y="2"/>
                  </a:lnTo>
                  <a:lnTo>
                    <a:pt x="186" y="5"/>
                  </a:lnTo>
                  <a:lnTo>
                    <a:pt x="181" y="7"/>
                  </a:lnTo>
                  <a:lnTo>
                    <a:pt x="178" y="12"/>
                  </a:lnTo>
                  <a:lnTo>
                    <a:pt x="176" y="17"/>
                  </a:lnTo>
                  <a:lnTo>
                    <a:pt x="174" y="20"/>
                  </a:lnTo>
                  <a:lnTo>
                    <a:pt x="174" y="24"/>
                  </a:lnTo>
                  <a:lnTo>
                    <a:pt x="174" y="29"/>
                  </a:lnTo>
                  <a:lnTo>
                    <a:pt x="176" y="34"/>
                  </a:lnTo>
                  <a:lnTo>
                    <a:pt x="178" y="39"/>
                  </a:lnTo>
                  <a:lnTo>
                    <a:pt x="181" y="41"/>
                  </a:lnTo>
                  <a:lnTo>
                    <a:pt x="186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7" name="Freeform 11"/>
            <p:cNvSpPr>
              <a:spLocks/>
            </p:cNvSpPr>
            <p:nvPr/>
          </p:nvSpPr>
          <p:spPr bwMode="auto">
            <a:xfrm>
              <a:off x="2932" y="3029"/>
              <a:ext cx="178" cy="291"/>
            </a:xfrm>
            <a:custGeom>
              <a:avLst/>
              <a:gdLst>
                <a:gd name="T0" fmla="*/ 49 w 178"/>
                <a:gd name="T1" fmla="*/ 68 h 291"/>
                <a:gd name="T2" fmla="*/ 88 w 178"/>
                <a:gd name="T3" fmla="*/ 73 h 291"/>
                <a:gd name="T4" fmla="*/ 90 w 178"/>
                <a:gd name="T5" fmla="*/ 63 h 291"/>
                <a:gd name="T6" fmla="*/ 80 w 178"/>
                <a:gd name="T7" fmla="*/ 24 h 291"/>
                <a:gd name="T8" fmla="*/ 61 w 178"/>
                <a:gd name="T9" fmla="*/ 2 h 291"/>
                <a:gd name="T10" fmla="*/ 29 w 178"/>
                <a:gd name="T11" fmla="*/ 10 h 291"/>
                <a:gd name="T12" fmla="*/ 22 w 178"/>
                <a:gd name="T13" fmla="*/ 41 h 291"/>
                <a:gd name="T14" fmla="*/ 22 w 178"/>
                <a:gd name="T15" fmla="*/ 76 h 291"/>
                <a:gd name="T16" fmla="*/ 41 w 178"/>
                <a:gd name="T17" fmla="*/ 95 h 291"/>
                <a:gd name="T18" fmla="*/ 73 w 178"/>
                <a:gd name="T19" fmla="*/ 85 h 291"/>
                <a:gd name="T20" fmla="*/ 88 w 178"/>
                <a:gd name="T21" fmla="*/ 49 h 291"/>
                <a:gd name="T22" fmla="*/ 80 w 178"/>
                <a:gd name="T23" fmla="*/ 24 h 291"/>
                <a:gd name="T24" fmla="*/ 56 w 178"/>
                <a:gd name="T25" fmla="*/ 10 h 291"/>
                <a:gd name="T26" fmla="*/ 27 w 178"/>
                <a:gd name="T27" fmla="*/ 15 h 291"/>
                <a:gd name="T28" fmla="*/ 17 w 178"/>
                <a:gd name="T29" fmla="*/ 39 h 291"/>
                <a:gd name="T30" fmla="*/ 12 w 178"/>
                <a:gd name="T31" fmla="*/ 54 h 291"/>
                <a:gd name="T32" fmla="*/ 12 w 178"/>
                <a:gd name="T33" fmla="*/ 85 h 291"/>
                <a:gd name="T34" fmla="*/ 12 w 178"/>
                <a:gd name="T35" fmla="*/ 134 h 291"/>
                <a:gd name="T36" fmla="*/ 12 w 178"/>
                <a:gd name="T37" fmla="*/ 220 h 291"/>
                <a:gd name="T38" fmla="*/ 2 w 178"/>
                <a:gd name="T39" fmla="*/ 264 h 291"/>
                <a:gd name="T40" fmla="*/ 29 w 178"/>
                <a:gd name="T41" fmla="*/ 286 h 291"/>
                <a:gd name="T42" fmla="*/ 93 w 178"/>
                <a:gd name="T43" fmla="*/ 288 h 291"/>
                <a:gd name="T44" fmla="*/ 146 w 178"/>
                <a:gd name="T45" fmla="*/ 288 h 291"/>
                <a:gd name="T46" fmla="*/ 173 w 178"/>
                <a:gd name="T47" fmla="*/ 244 h 291"/>
                <a:gd name="T48" fmla="*/ 163 w 178"/>
                <a:gd name="T49" fmla="*/ 93 h 291"/>
                <a:gd name="T50" fmla="*/ 132 w 178"/>
                <a:gd name="T51" fmla="*/ 44 h 291"/>
                <a:gd name="T52" fmla="*/ 100 w 178"/>
                <a:gd name="T53" fmla="*/ 49 h 291"/>
                <a:gd name="T54" fmla="*/ 80 w 178"/>
                <a:gd name="T55" fmla="*/ 129 h 291"/>
                <a:gd name="T56" fmla="*/ 88 w 178"/>
                <a:gd name="T57" fmla="*/ 237 h 291"/>
                <a:gd name="T58" fmla="*/ 107 w 178"/>
                <a:gd name="T59" fmla="*/ 205 h 291"/>
                <a:gd name="T60" fmla="*/ 115 w 178"/>
                <a:gd name="T61" fmla="*/ 164 h 291"/>
                <a:gd name="T62" fmla="*/ 122 w 178"/>
                <a:gd name="T63" fmla="*/ 103 h 291"/>
                <a:gd name="T64" fmla="*/ 102 w 178"/>
                <a:gd name="T65" fmla="*/ 73 h 291"/>
                <a:gd name="T66" fmla="*/ 68 w 178"/>
                <a:gd name="T67" fmla="*/ 81 h 291"/>
                <a:gd name="T68" fmla="*/ 56 w 178"/>
                <a:gd name="T69" fmla="*/ 159 h 291"/>
                <a:gd name="T70" fmla="*/ 66 w 178"/>
                <a:gd name="T71" fmla="*/ 249 h 291"/>
                <a:gd name="T72" fmla="*/ 90 w 178"/>
                <a:gd name="T73" fmla="*/ 264 h 291"/>
                <a:gd name="T74" fmla="*/ 122 w 178"/>
                <a:gd name="T75" fmla="*/ 264 h 291"/>
                <a:gd name="T76" fmla="*/ 146 w 178"/>
                <a:gd name="T77" fmla="*/ 244 h 291"/>
                <a:gd name="T78" fmla="*/ 146 w 178"/>
                <a:gd name="T79" fmla="*/ 173 h 291"/>
                <a:gd name="T80" fmla="*/ 151 w 178"/>
                <a:gd name="T81" fmla="*/ 81 h 291"/>
                <a:gd name="T82" fmla="*/ 117 w 178"/>
                <a:gd name="T83" fmla="*/ 164 h 291"/>
                <a:gd name="T84" fmla="*/ 141 w 178"/>
                <a:gd name="T85" fmla="*/ 230 h 291"/>
                <a:gd name="T86" fmla="*/ 76 w 178"/>
                <a:gd name="T87" fmla="*/ 227 h 291"/>
                <a:gd name="T88" fmla="*/ 61 w 178"/>
                <a:gd name="T89" fmla="*/ 254 h 291"/>
                <a:gd name="T90" fmla="*/ 71 w 178"/>
                <a:gd name="T91" fmla="*/ 239 h 291"/>
                <a:gd name="T92" fmla="*/ 76 w 178"/>
                <a:gd name="T93" fmla="*/ 129 h 291"/>
                <a:gd name="T94" fmla="*/ 71 w 178"/>
                <a:gd name="T95" fmla="*/ 76 h 291"/>
                <a:gd name="T96" fmla="*/ 56 w 178"/>
                <a:gd name="T97" fmla="*/ 68 h 291"/>
                <a:gd name="T98" fmla="*/ 24 w 178"/>
                <a:gd name="T99" fmla="*/ 49 h 291"/>
                <a:gd name="T100" fmla="*/ 83 w 178"/>
                <a:gd name="T101" fmla="*/ 44 h 291"/>
                <a:gd name="T102" fmla="*/ 24 w 178"/>
                <a:gd name="T103" fmla="*/ 56 h 291"/>
                <a:gd name="T104" fmla="*/ 32 w 178"/>
                <a:gd name="T105" fmla="*/ 81 h 291"/>
                <a:gd name="T106" fmla="*/ 49 w 178"/>
                <a:gd name="T107" fmla="*/ 117 h 291"/>
                <a:gd name="T108" fmla="*/ 76 w 178"/>
                <a:gd name="T109" fmla="*/ 120 h 291"/>
                <a:gd name="T110" fmla="*/ 102 w 178"/>
                <a:gd name="T111" fmla="*/ 81 h 291"/>
                <a:gd name="T112" fmla="*/ 102 w 178"/>
                <a:gd name="T113" fmla="*/ 68 h 291"/>
                <a:gd name="T114" fmla="*/ 105 w 178"/>
                <a:gd name="T115" fmla="*/ 49 h 291"/>
                <a:gd name="T116" fmla="*/ 85 w 178"/>
                <a:gd name="T117" fmla="*/ 27 h 291"/>
                <a:gd name="T118" fmla="*/ 51 w 178"/>
                <a:gd name="T119" fmla="*/ 34 h 29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78"/>
                <a:gd name="T181" fmla="*/ 0 h 291"/>
                <a:gd name="T182" fmla="*/ 178 w 178"/>
                <a:gd name="T183" fmla="*/ 291 h 29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78" h="291">
                  <a:moveTo>
                    <a:pt x="46" y="46"/>
                  </a:moveTo>
                  <a:lnTo>
                    <a:pt x="44" y="51"/>
                  </a:lnTo>
                  <a:lnTo>
                    <a:pt x="41" y="59"/>
                  </a:lnTo>
                  <a:lnTo>
                    <a:pt x="41" y="63"/>
                  </a:lnTo>
                  <a:lnTo>
                    <a:pt x="44" y="66"/>
                  </a:lnTo>
                  <a:lnTo>
                    <a:pt x="49" y="68"/>
                  </a:lnTo>
                  <a:lnTo>
                    <a:pt x="56" y="71"/>
                  </a:lnTo>
                  <a:lnTo>
                    <a:pt x="61" y="71"/>
                  </a:lnTo>
                  <a:lnTo>
                    <a:pt x="68" y="73"/>
                  </a:lnTo>
                  <a:lnTo>
                    <a:pt x="73" y="73"/>
                  </a:lnTo>
                  <a:lnTo>
                    <a:pt x="80" y="73"/>
                  </a:lnTo>
                  <a:lnTo>
                    <a:pt x="88" y="73"/>
                  </a:lnTo>
                  <a:lnTo>
                    <a:pt x="95" y="73"/>
                  </a:lnTo>
                  <a:lnTo>
                    <a:pt x="37" y="83"/>
                  </a:lnTo>
                  <a:lnTo>
                    <a:pt x="95" y="81"/>
                  </a:lnTo>
                  <a:lnTo>
                    <a:pt x="93" y="76"/>
                  </a:lnTo>
                  <a:lnTo>
                    <a:pt x="93" y="71"/>
                  </a:lnTo>
                  <a:lnTo>
                    <a:pt x="90" y="63"/>
                  </a:lnTo>
                  <a:lnTo>
                    <a:pt x="90" y="59"/>
                  </a:lnTo>
                  <a:lnTo>
                    <a:pt x="88" y="54"/>
                  </a:lnTo>
                  <a:lnTo>
                    <a:pt x="88" y="46"/>
                  </a:lnTo>
                  <a:lnTo>
                    <a:pt x="83" y="41"/>
                  </a:lnTo>
                  <a:lnTo>
                    <a:pt x="83" y="37"/>
                  </a:lnTo>
                  <a:lnTo>
                    <a:pt x="80" y="24"/>
                  </a:lnTo>
                  <a:lnTo>
                    <a:pt x="78" y="20"/>
                  </a:lnTo>
                  <a:lnTo>
                    <a:pt x="76" y="15"/>
                  </a:lnTo>
                  <a:lnTo>
                    <a:pt x="73" y="10"/>
                  </a:lnTo>
                  <a:lnTo>
                    <a:pt x="71" y="7"/>
                  </a:lnTo>
                  <a:lnTo>
                    <a:pt x="66" y="5"/>
                  </a:lnTo>
                  <a:lnTo>
                    <a:pt x="61" y="2"/>
                  </a:lnTo>
                  <a:lnTo>
                    <a:pt x="56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10"/>
                  </a:lnTo>
                  <a:lnTo>
                    <a:pt x="27" y="12"/>
                  </a:lnTo>
                  <a:lnTo>
                    <a:pt x="24" y="20"/>
                  </a:lnTo>
                  <a:lnTo>
                    <a:pt x="22" y="24"/>
                  </a:lnTo>
                  <a:lnTo>
                    <a:pt x="22" y="32"/>
                  </a:lnTo>
                  <a:lnTo>
                    <a:pt x="22" y="37"/>
                  </a:lnTo>
                  <a:lnTo>
                    <a:pt x="22" y="41"/>
                  </a:lnTo>
                  <a:lnTo>
                    <a:pt x="22" y="46"/>
                  </a:lnTo>
                  <a:lnTo>
                    <a:pt x="22" y="49"/>
                  </a:lnTo>
                  <a:lnTo>
                    <a:pt x="22" y="54"/>
                  </a:lnTo>
                  <a:lnTo>
                    <a:pt x="22" y="66"/>
                  </a:lnTo>
                  <a:lnTo>
                    <a:pt x="22" y="71"/>
                  </a:lnTo>
                  <a:lnTo>
                    <a:pt x="22" y="76"/>
                  </a:lnTo>
                  <a:lnTo>
                    <a:pt x="24" y="78"/>
                  </a:lnTo>
                  <a:lnTo>
                    <a:pt x="27" y="83"/>
                  </a:lnTo>
                  <a:lnTo>
                    <a:pt x="29" y="85"/>
                  </a:lnTo>
                  <a:lnTo>
                    <a:pt x="32" y="88"/>
                  </a:lnTo>
                  <a:lnTo>
                    <a:pt x="37" y="93"/>
                  </a:lnTo>
                  <a:lnTo>
                    <a:pt x="41" y="95"/>
                  </a:lnTo>
                  <a:lnTo>
                    <a:pt x="46" y="95"/>
                  </a:lnTo>
                  <a:lnTo>
                    <a:pt x="54" y="95"/>
                  </a:lnTo>
                  <a:lnTo>
                    <a:pt x="58" y="95"/>
                  </a:lnTo>
                  <a:lnTo>
                    <a:pt x="63" y="93"/>
                  </a:lnTo>
                  <a:lnTo>
                    <a:pt x="68" y="88"/>
                  </a:lnTo>
                  <a:lnTo>
                    <a:pt x="73" y="85"/>
                  </a:lnTo>
                  <a:lnTo>
                    <a:pt x="78" y="78"/>
                  </a:lnTo>
                  <a:lnTo>
                    <a:pt x="80" y="73"/>
                  </a:lnTo>
                  <a:lnTo>
                    <a:pt x="83" y="66"/>
                  </a:lnTo>
                  <a:lnTo>
                    <a:pt x="83" y="63"/>
                  </a:lnTo>
                  <a:lnTo>
                    <a:pt x="85" y="59"/>
                  </a:lnTo>
                  <a:lnTo>
                    <a:pt x="88" y="49"/>
                  </a:lnTo>
                  <a:lnTo>
                    <a:pt x="88" y="44"/>
                  </a:lnTo>
                  <a:lnTo>
                    <a:pt x="88" y="41"/>
                  </a:lnTo>
                  <a:lnTo>
                    <a:pt x="85" y="37"/>
                  </a:lnTo>
                  <a:lnTo>
                    <a:pt x="85" y="34"/>
                  </a:lnTo>
                  <a:lnTo>
                    <a:pt x="83" y="29"/>
                  </a:lnTo>
                  <a:lnTo>
                    <a:pt x="80" y="24"/>
                  </a:lnTo>
                  <a:lnTo>
                    <a:pt x="76" y="20"/>
                  </a:lnTo>
                  <a:lnTo>
                    <a:pt x="71" y="15"/>
                  </a:lnTo>
                  <a:lnTo>
                    <a:pt x="68" y="12"/>
                  </a:lnTo>
                  <a:lnTo>
                    <a:pt x="63" y="10"/>
                  </a:lnTo>
                  <a:lnTo>
                    <a:pt x="61" y="10"/>
                  </a:lnTo>
                  <a:lnTo>
                    <a:pt x="56" y="10"/>
                  </a:lnTo>
                  <a:lnTo>
                    <a:pt x="51" y="10"/>
                  </a:lnTo>
                  <a:lnTo>
                    <a:pt x="46" y="10"/>
                  </a:lnTo>
                  <a:lnTo>
                    <a:pt x="41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7" y="15"/>
                  </a:lnTo>
                  <a:lnTo>
                    <a:pt x="24" y="17"/>
                  </a:lnTo>
                  <a:lnTo>
                    <a:pt x="22" y="22"/>
                  </a:lnTo>
                  <a:lnTo>
                    <a:pt x="19" y="24"/>
                  </a:lnTo>
                  <a:lnTo>
                    <a:pt x="17" y="29"/>
                  </a:lnTo>
                  <a:lnTo>
                    <a:pt x="17" y="34"/>
                  </a:lnTo>
                  <a:lnTo>
                    <a:pt x="17" y="39"/>
                  </a:lnTo>
                  <a:lnTo>
                    <a:pt x="19" y="37"/>
                  </a:lnTo>
                  <a:lnTo>
                    <a:pt x="17" y="39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51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12" y="73"/>
                  </a:lnTo>
                  <a:lnTo>
                    <a:pt x="12" y="78"/>
                  </a:lnTo>
                  <a:lnTo>
                    <a:pt x="12" y="85"/>
                  </a:lnTo>
                  <a:lnTo>
                    <a:pt x="12" y="93"/>
                  </a:lnTo>
                  <a:lnTo>
                    <a:pt x="12" y="98"/>
                  </a:lnTo>
                  <a:lnTo>
                    <a:pt x="15" y="105"/>
                  </a:lnTo>
                  <a:lnTo>
                    <a:pt x="15" y="112"/>
                  </a:lnTo>
                  <a:lnTo>
                    <a:pt x="15" y="120"/>
                  </a:lnTo>
                  <a:lnTo>
                    <a:pt x="12" y="134"/>
                  </a:lnTo>
                  <a:lnTo>
                    <a:pt x="12" y="146"/>
                  </a:lnTo>
                  <a:lnTo>
                    <a:pt x="12" y="161"/>
                  </a:lnTo>
                  <a:lnTo>
                    <a:pt x="12" y="176"/>
                  </a:lnTo>
                  <a:lnTo>
                    <a:pt x="12" y="190"/>
                  </a:lnTo>
                  <a:lnTo>
                    <a:pt x="12" y="205"/>
                  </a:lnTo>
                  <a:lnTo>
                    <a:pt x="12" y="220"/>
                  </a:lnTo>
                  <a:lnTo>
                    <a:pt x="12" y="237"/>
                  </a:lnTo>
                  <a:lnTo>
                    <a:pt x="2" y="251"/>
                  </a:lnTo>
                  <a:lnTo>
                    <a:pt x="2" y="247"/>
                  </a:lnTo>
                  <a:lnTo>
                    <a:pt x="2" y="251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5" y="269"/>
                  </a:lnTo>
                  <a:lnTo>
                    <a:pt x="7" y="273"/>
                  </a:lnTo>
                  <a:lnTo>
                    <a:pt x="12" y="278"/>
                  </a:lnTo>
                  <a:lnTo>
                    <a:pt x="17" y="281"/>
                  </a:lnTo>
                  <a:lnTo>
                    <a:pt x="22" y="283"/>
                  </a:lnTo>
                  <a:lnTo>
                    <a:pt x="29" y="286"/>
                  </a:lnTo>
                  <a:lnTo>
                    <a:pt x="37" y="286"/>
                  </a:lnTo>
                  <a:lnTo>
                    <a:pt x="49" y="286"/>
                  </a:lnTo>
                  <a:lnTo>
                    <a:pt x="58" y="286"/>
                  </a:lnTo>
                  <a:lnTo>
                    <a:pt x="71" y="286"/>
                  </a:lnTo>
                  <a:lnTo>
                    <a:pt x="83" y="288"/>
                  </a:lnTo>
                  <a:lnTo>
                    <a:pt x="93" y="288"/>
                  </a:lnTo>
                  <a:lnTo>
                    <a:pt x="105" y="291"/>
                  </a:lnTo>
                  <a:lnTo>
                    <a:pt x="117" y="291"/>
                  </a:lnTo>
                  <a:lnTo>
                    <a:pt x="129" y="291"/>
                  </a:lnTo>
                  <a:lnTo>
                    <a:pt x="141" y="291"/>
                  </a:lnTo>
                  <a:lnTo>
                    <a:pt x="144" y="291"/>
                  </a:lnTo>
                  <a:lnTo>
                    <a:pt x="146" y="288"/>
                  </a:lnTo>
                  <a:lnTo>
                    <a:pt x="151" y="288"/>
                  </a:lnTo>
                  <a:lnTo>
                    <a:pt x="154" y="286"/>
                  </a:lnTo>
                  <a:lnTo>
                    <a:pt x="161" y="281"/>
                  </a:lnTo>
                  <a:lnTo>
                    <a:pt x="166" y="273"/>
                  </a:lnTo>
                  <a:lnTo>
                    <a:pt x="168" y="271"/>
                  </a:lnTo>
                  <a:lnTo>
                    <a:pt x="173" y="244"/>
                  </a:lnTo>
                  <a:lnTo>
                    <a:pt x="178" y="220"/>
                  </a:lnTo>
                  <a:lnTo>
                    <a:pt x="178" y="193"/>
                  </a:lnTo>
                  <a:lnTo>
                    <a:pt x="178" y="168"/>
                  </a:lnTo>
                  <a:lnTo>
                    <a:pt x="176" y="142"/>
                  </a:lnTo>
                  <a:lnTo>
                    <a:pt x="171" y="117"/>
                  </a:lnTo>
                  <a:lnTo>
                    <a:pt x="163" y="93"/>
                  </a:lnTo>
                  <a:lnTo>
                    <a:pt x="156" y="68"/>
                  </a:lnTo>
                  <a:lnTo>
                    <a:pt x="151" y="59"/>
                  </a:lnTo>
                  <a:lnTo>
                    <a:pt x="146" y="54"/>
                  </a:lnTo>
                  <a:lnTo>
                    <a:pt x="141" y="49"/>
                  </a:lnTo>
                  <a:lnTo>
                    <a:pt x="139" y="46"/>
                  </a:lnTo>
                  <a:lnTo>
                    <a:pt x="132" y="44"/>
                  </a:lnTo>
                  <a:lnTo>
                    <a:pt x="127" y="41"/>
                  </a:lnTo>
                  <a:lnTo>
                    <a:pt x="122" y="41"/>
                  </a:lnTo>
                  <a:lnTo>
                    <a:pt x="115" y="41"/>
                  </a:lnTo>
                  <a:lnTo>
                    <a:pt x="110" y="41"/>
                  </a:lnTo>
                  <a:lnTo>
                    <a:pt x="105" y="44"/>
                  </a:lnTo>
                  <a:lnTo>
                    <a:pt x="100" y="49"/>
                  </a:lnTo>
                  <a:lnTo>
                    <a:pt x="98" y="54"/>
                  </a:lnTo>
                  <a:lnTo>
                    <a:pt x="95" y="61"/>
                  </a:lnTo>
                  <a:lnTo>
                    <a:pt x="88" y="76"/>
                  </a:lnTo>
                  <a:lnTo>
                    <a:pt x="83" y="95"/>
                  </a:lnTo>
                  <a:lnTo>
                    <a:pt x="83" y="112"/>
                  </a:lnTo>
                  <a:lnTo>
                    <a:pt x="80" y="129"/>
                  </a:lnTo>
                  <a:lnTo>
                    <a:pt x="83" y="146"/>
                  </a:lnTo>
                  <a:lnTo>
                    <a:pt x="83" y="166"/>
                  </a:lnTo>
                  <a:lnTo>
                    <a:pt x="85" y="183"/>
                  </a:lnTo>
                  <a:lnTo>
                    <a:pt x="85" y="200"/>
                  </a:lnTo>
                  <a:lnTo>
                    <a:pt x="88" y="217"/>
                  </a:lnTo>
                  <a:lnTo>
                    <a:pt x="88" y="237"/>
                  </a:lnTo>
                  <a:lnTo>
                    <a:pt x="112" y="205"/>
                  </a:lnTo>
                  <a:lnTo>
                    <a:pt x="102" y="205"/>
                  </a:lnTo>
                  <a:lnTo>
                    <a:pt x="107" y="205"/>
                  </a:lnTo>
                  <a:lnTo>
                    <a:pt x="98" y="205"/>
                  </a:lnTo>
                  <a:lnTo>
                    <a:pt x="115" y="210"/>
                  </a:lnTo>
                  <a:lnTo>
                    <a:pt x="107" y="205"/>
                  </a:lnTo>
                  <a:lnTo>
                    <a:pt x="119" y="217"/>
                  </a:lnTo>
                  <a:lnTo>
                    <a:pt x="115" y="210"/>
                  </a:lnTo>
                  <a:lnTo>
                    <a:pt x="115" y="198"/>
                  </a:lnTo>
                  <a:lnTo>
                    <a:pt x="115" y="186"/>
                  </a:lnTo>
                  <a:lnTo>
                    <a:pt x="115" y="176"/>
                  </a:lnTo>
                  <a:lnTo>
                    <a:pt x="115" y="164"/>
                  </a:lnTo>
                  <a:lnTo>
                    <a:pt x="115" y="151"/>
                  </a:lnTo>
                  <a:lnTo>
                    <a:pt x="117" y="139"/>
                  </a:lnTo>
                  <a:lnTo>
                    <a:pt x="117" y="127"/>
                  </a:lnTo>
                  <a:lnTo>
                    <a:pt x="119" y="115"/>
                  </a:lnTo>
                  <a:lnTo>
                    <a:pt x="122" y="107"/>
                  </a:lnTo>
                  <a:lnTo>
                    <a:pt x="122" y="103"/>
                  </a:lnTo>
                  <a:lnTo>
                    <a:pt x="119" y="95"/>
                  </a:lnTo>
                  <a:lnTo>
                    <a:pt x="119" y="90"/>
                  </a:lnTo>
                  <a:lnTo>
                    <a:pt x="115" y="85"/>
                  </a:lnTo>
                  <a:lnTo>
                    <a:pt x="112" y="81"/>
                  </a:lnTo>
                  <a:lnTo>
                    <a:pt x="107" y="76"/>
                  </a:lnTo>
                  <a:lnTo>
                    <a:pt x="102" y="73"/>
                  </a:lnTo>
                  <a:lnTo>
                    <a:pt x="98" y="73"/>
                  </a:lnTo>
                  <a:lnTo>
                    <a:pt x="90" y="73"/>
                  </a:lnTo>
                  <a:lnTo>
                    <a:pt x="85" y="73"/>
                  </a:lnTo>
                  <a:lnTo>
                    <a:pt x="80" y="76"/>
                  </a:lnTo>
                  <a:lnTo>
                    <a:pt x="73" y="78"/>
                  </a:lnTo>
                  <a:lnTo>
                    <a:pt x="68" y="81"/>
                  </a:lnTo>
                  <a:lnTo>
                    <a:pt x="63" y="85"/>
                  </a:lnTo>
                  <a:lnTo>
                    <a:pt x="61" y="93"/>
                  </a:lnTo>
                  <a:lnTo>
                    <a:pt x="58" y="107"/>
                  </a:lnTo>
                  <a:lnTo>
                    <a:pt x="56" y="125"/>
                  </a:lnTo>
                  <a:lnTo>
                    <a:pt x="56" y="142"/>
                  </a:lnTo>
                  <a:lnTo>
                    <a:pt x="56" y="159"/>
                  </a:lnTo>
                  <a:lnTo>
                    <a:pt x="56" y="176"/>
                  </a:lnTo>
                  <a:lnTo>
                    <a:pt x="56" y="193"/>
                  </a:lnTo>
                  <a:lnTo>
                    <a:pt x="56" y="208"/>
                  </a:lnTo>
                  <a:lnTo>
                    <a:pt x="58" y="225"/>
                  </a:lnTo>
                  <a:lnTo>
                    <a:pt x="63" y="247"/>
                  </a:lnTo>
                  <a:lnTo>
                    <a:pt x="66" y="249"/>
                  </a:lnTo>
                  <a:lnTo>
                    <a:pt x="71" y="251"/>
                  </a:lnTo>
                  <a:lnTo>
                    <a:pt x="73" y="254"/>
                  </a:lnTo>
                  <a:lnTo>
                    <a:pt x="78" y="259"/>
                  </a:lnTo>
                  <a:lnTo>
                    <a:pt x="83" y="261"/>
                  </a:lnTo>
                  <a:lnTo>
                    <a:pt x="85" y="261"/>
                  </a:lnTo>
                  <a:lnTo>
                    <a:pt x="90" y="264"/>
                  </a:lnTo>
                  <a:lnTo>
                    <a:pt x="95" y="264"/>
                  </a:lnTo>
                  <a:lnTo>
                    <a:pt x="100" y="266"/>
                  </a:lnTo>
                  <a:lnTo>
                    <a:pt x="107" y="266"/>
                  </a:lnTo>
                  <a:lnTo>
                    <a:pt x="110" y="266"/>
                  </a:lnTo>
                  <a:lnTo>
                    <a:pt x="112" y="266"/>
                  </a:lnTo>
                  <a:lnTo>
                    <a:pt x="122" y="264"/>
                  </a:lnTo>
                  <a:lnTo>
                    <a:pt x="127" y="261"/>
                  </a:lnTo>
                  <a:lnTo>
                    <a:pt x="132" y="259"/>
                  </a:lnTo>
                  <a:lnTo>
                    <a:pt x="137" y="256"/>
                  </a:lnTo>
                  <a:lnTo>
                    <a:pt x="141" y="251"/>
                  </a:lnTo>
                  <a:lnTo>
                    <a:pt x="144" y="249"/>
                  </a:lnTo>
                  <a:lnTo>
                    <a:pt x="146" y="244"/>
                  </a:lnTo>
                  <a:lnTo>
                    <a:pt x="146" y="239"/>
                  </a:lnTo>
                  <a:lnTo>
                    <a:pt x="149" y="232"/>
                  </a:lnTo>
                  <a:lnTo>
                    <a:pt x="149" y="217"/>
                  </a:lnTo>
                  <a:lnTo>
                    <a:pt x="146" y="203"/>
                  </a:lnTo>
                  <a:lnTo>
                    <a:pt x="146" y="188"/>
                  </a:lnTo>
                  <a:lnTo>
                    <a:pt x="146" y="173"/>
                  </a:lnTo>
                  <a:lnTo>
                    <a:pt x="144" y="159"/>
                  </a:lnTo>
                  <a:lnTo>
                    <a:pt x="144" y="144"/>
                  </a:lnTo>
                  <a:lnTo>
                    <a:pt x="144" y="129"/>
                  </a:lnTo>
                  <a:lnTo>
                    <a:pt x="144" y="115"/>
                  </a:lnTo>
                  <a:lnTo>
                    <a:pt x="146" y="103"/>
                  </a:lnTo>
                  <a:lnTo>
                    <a:pt x="151" y="81"/>
                  </a:lnTo>
                  <a:lnTo>
                    <a:pt x="95" y="83"/>
                  </a:lnTo>
                  <a:lnTo>
                    <a:pt x="100" y="100"/>
                  </a:lnTo>
                  <a:lnTo>
                    <a:pt x="107" y="115"/>
                  </a:lnTo>
                  <a:lnTo>
                    <a:pt x="112" y="129"/>
                  </a:lnTo>
                  <a:lnTo>
                    <a:pt x="115" y="146"/>
                  </a:lnTo>
                  <a:lnTo>
                    <a:pt x="117" y="164"/>
                  </a:lnTo>
                  <a:lnTo>
                    <a:pt x="117" y="181"/>
                  </a:lnTo>
                  <a:lnTo>
                    <a:pt x="117" y="198"/>
                  </a:lnTo>
                  <a:lnTo>
                    <a:pt x="117" y="212"/>
                  </a:lnTo>
                  <a:lnTo>
                    <a:pt x="117" y="230"/>
                  </a:lnTo>
                  <a:lnTo>
                    <a:pt x="112" y="249"/>
                  </a:lnTo>
                  <a:lnTo>
                    <a:pt x="141" y="230"/>
                  </a:lnTo>
                  <a:lnTo>
                    <a:pt x="129" y="230"/>
                  </a:lnTo>
                  <a:lnTo>
                    <a:pt x="117" y="232"/>
                  </a:lnTo>
                  <a:lnTo>
                    <a:pt x="107" y="232"/>
                  </a:lnTo>
                  <a:lnTo>
                    <a:pt x="98" y="230"/>
                  </a:lnTo>
                  <a:lnTo>
                    <a:pt x="85" y="230"/>
                  </a:lnTo>
                  <a:lnTo>
                    <a:pt x="76" y="227"/>
                  </a:lnTo>
                  <a:lnTo>
                    <a:pt x="66" y="225"/>
                  </a:lnTo>
                  <a:lnTo>
                    <a:pt x="54" y="225"/>
                  </a:lnTo>
                  <a:lnTo>
                    <a:pt x="44" y="225"/>
                  </a:lnTo>
                  <a:lnTo>
                    <a:pt x="34" y="225"/>
                  </a:lnTo>
                  <a:lnTo>
                    <a:pt x="61" y="259"/>
                  </a:lnTo>
                  <a:lnTo>
                    <a:pt x="61" y="254"/>
                  </a:lnTo>
                  <a:lnTo>
                    <a:pt x="56" y="271"/>
                  </a:lnTo>
                  <a:lnTo>
                    <a:pt x="58" y="266"/>
                  </a:lnTo>
                  <a:lnTo>
                    <a:pt x="63" y="259"/>
                  </a:lnTo>
                  <a:lnTo>
                    <a:pt x="66" y="251"/>
                  </a:lnTo>
                  <a:lnTo>
                    <a:pt x="68" y="247"/>
                  </a:lnTo>
                  <a:lnTo>
                    <a:pt x="71" y="239"/>
                  </a:lnTo>
                  <a:lnTo>
                    <a:pt x="71" y="220"/>
                  </a:lnTo>
                  <a:lnTo>
                    <a:pt x="71" y="203"/>
                  </a:lnTo>
                  <a:lnTo>
                    <a:pt x="73" y="183"/>
                  </a:lnTo>
                  <a:lnTo>
                    <a:pt x="73" y="166"/>
                  </a:lnTo>
                  <a:lnTo>
                    <a:pt x="73" y="146"/>
                  </a:lnTo>
                  <a:lnTo>
                    <a:pt x="76" y="129"/>
                  </a:lnTo>
                  <a:lnTo>
                    <a:pt x="73" y="110"/>
                  </a:lnTo>
                  <a:lnTo>
                    <a:pt x="73" y="93"/>
                  </a:lnTo>
                  <a:lnTo>
                    <a:pt x="71" y="88"/>
                  </a:lnTo>
                  <a:lnTo>
                    <a:pt x="71" y="83"/>
                  </a:lnTo>
                  <a:lnTo>
                    <a:pt x="71" y="78"/>
                  </a:lnTo>
                  <a:lnTo>
                    <a:pt x="71" y="76"/>
                  </a:lnTo>
                  <a:lnTo>
                    <a:pt x="71" y="71"/>
                  </a:lnTo>
                  <a:lnTo>
                    <a:pt x="71" y="66"/>
                  </a:lnTo>
                  <a:lnTo>
                    <a:pt x="73" y="63"/>
                  </a:lnTo>
                  <a:lnTo>
                    <a:pt x="76" y="59"/>
                  </a:lnTo>
                  <a:lnTo>
                    <a:pt x="78" y="41"/>
                  </a:lnTo>
                  <a:lnTo>
                    <a:pt x="56" y="68"/>
                  </a:lnTo>
                  <a:lnTo>
                    <a:pt x="58" y="68"/>
                  </a:lnTo>
                  <a:lnTo>
                    <a:pt x="29" y="59"/>
                  </a:lnTo>
                  <a:lnTo>
                    <a:pt x="34" y="63"/>
                  </a:lnTo>
                  <a:lnTo>
                    <a:pt x="27" y="41"/>
                  </a:lnTo>
                  <a:lnTo>
                    <a:pt x="24" y="56"/>
                  </a:lnTo>
                  <a:lnTo>
                    <a:pt x="24" y="49"/>
                  </a:lnTo>
                  <a:lnTo>
                    <a:pt x="22" y="56"/>
                  </a:lnTo>
                  <a:lnTo>
                    <a:pt x="83" y="66"/>
                  </a:lnTo>
                  <a:lnTo>
                    <a:pt x="83" y="54"/>
                  </a:lnTo>
                  <a:lnTo>
                    <a:pt x="83" y="51"/>
                  </a:lnTo>
                  <a:lnTo>
                    <a:pt x="83" y="49"/>
                  </a:lnTo>
                  <a:lnTo>
                    <a:pt x="83" y="44"/>
                  </a:lnTo>
                  <a:lnTo>
                    <a:pt x="83" y="41"/>
                  </a:lnTo>
                  <a:lnTo>
                    <a:pt x="83" y="32"/>
                  </a:lnTo>
                  <a:lnTo>
                    <a:pt x="22" y="32"/>
                  </a:lnTo>
                  <a:lnTo>
                    <a:pt x="22" y="49"/>
                  </a:lnTo>
                  <a:lnTo>
                    <a:pt x="22" y="51"/>
                  </a:lnTo>
                  <a:lnTo>
                    <a:pt x="24" y="56"/>
                  </a:lnTo>
                  <a:lnTo>
                    <a:pt x="27" y="61"/>
                  </a:lnTo>
                  <a:lnTo>
                    <a:pt x="27" y="66"/>
                  </a:lnTo>
                  <a:lnTo>
                    <a:pt x="29" y="68"/>
                  </a:lnTo>
                  <a:lnTo>
                    <a:pt x="29" y="73"/>
                  </a:lnTo>
                  <a:lnTo>
                    <a:pt x="32" y="76"/>
                  </a:lnTo>
                  <a:lnTo>
                    <a:pt x="32" y="81"/>
                  </a:lnTo>
                  <a:lnTo>
                    <a:pt x="39" y="105"/>
                  </a:lnTo>
                  <a:lnTo>
                    <a:pt x="39" y="107"/>
                  </a:lnTo>
                  <a:lnTo>
                    <a:pt x="41" y="110"/>
                  </a:lnTo>
                  <a:lnTo>
                    <a:pt x="44" y="112"/>
                  </a:lnTo>
                  <a:lnTo>
                    <a:pt x="46" y="115"/>
                  </a:lnTo>
                  <a:lnTo>
                    <a:pt x="49" y="117"/>
                  </a:lnTo>
                  <a:lnTo>
                    <a:pt x="51" y="120"/>
                  </a:lnTo>
                  <a:lnTo>
                    <a:pt x="56" y="120"/>
                  </a:lnTo>
                  <a:lnTo>
                    <a:pt x="58" y="122"/>
                  </a:lnTo>
                  <a:lnTo>
                    <a:pt x="63" y="122"/>
                  </a:lnTo>
                  <a:lnTo>
                    <a:pt x="71" y="122"/>
                  </a:lnTo>
                  <a:lnTo>
                    <a:pt x="76" y="120"/>
                  </a:lnTo>
                  <a:lnTo>
                    <a:pt x="83" y="120"/>
                  </a:lnTo>
                  <a:lnTo>
                    <a:pt x="85" y="115"/>
                  </a:lnTo>
                  <a:lnTo>
                    <a:pt x="90" y="112"/>
                  </a:lnTo>
                  <a:lnTo>
                    <a:pt x="93" y="107"/>
                  </a:lnTo>
                  <a:lnTo>
                    <a:pt x="95" y="103"/>
                  </a:lnTo>
                  <a:lnTo>
                    <a:pt x="102" y="81"/>
                  </a:lnTo>
                  <a:lnTo>
                    <a:pt x="102" y="85"/>
                  </a:lnTo>
                  <a:lnTo>
                    <a:pt x="100" y="88"/>
                  </a:lnTo>
                  <a:lnTo>
                    <a:pt x="102" y="83"/>
                  </a:lnTo>
                  <a:lnTo>
                    <a:pt x="102" y="76"/>
                  </a:lnTo>
                  <a:lnTo>
                    <a:pt x="102" y="73"/>
                  </a:lnTo>
                  <a:lnTo>
                    <a:pt x="102" y="68"/>
                  </a:lnTo>
                  <a:lnTo>
                    <a:pt x="102" y="63"/>
                  </a:lnTo>
                  <a:lnTo>
                    <a:pt x="102" y="61"/>
                  </a:lnTo>
                  <a:lnTo>
                    <a:pt x="105" y="61"/>
                  </a:lnTo>
                  <a:lnTo>
                    <a:pt x="105" y="56"/>
                  </a:lnTo>
                  <a:lnTo>
                    <a:pt x="105" y="49"/>
                  </a:lnTo>
                  <a:lnTo>
                    <a:pt x="105" y="44"/>
                  </a:lnTo>
                  <a:lnTo>
                    <a:pt x="102" y="39"/>
                  </a:lnTo>
                  <a:lnTo>
                    <a:pt x="100" y="34"/>
                  </a:lnTo>
                  <a:lnTo>
                    <a:pt x="95" y="29"/>
                  </a:lnTo>
                  <a:lnTo>
                    <a:pt x="90" y="27"/>
                  </a:lnTo>
                  <a:lnTo>
                    <a:pt x="85" y="27"/>
                  </a:lnTo>
                  <a:lnTo>
                    <a:pt x="78" y="24"/>
                  </a:lnTo>
                  <a:lnTo>
                    <a:pt x="73" y="24"/>
                  </a:lnTo>
                  <a:lnTo>
                    <a:pt x="68" y="24"/>
                  </a:lnTo>
                  <a:lnTo>
                    <a:pt x="61" y="27"/>
                  </a:lnTo>
                  <a:lnTo>
                    <a:pt x="56" y="29"/>
                  </a:lnTo>
                  <a:lnTo>
                    <a:pt x="51" y="34"/>
                  </a:lnTo>
                  <a:lnTo>
                    <a:pt x="49" y="39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FF40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8" name="Freeform 12"/>
            <p:cNvSpPr>
              <a:spLocks/>
            </p:cNvSpPr>
            <p:nvPr/>
          </p:nvSpPr>
          <p:spPr bwMode="auto">
            <a:xfrm>
              <a:off x="2110" y="670"/>
              <a:ext cx="1930" cy="1363"/>
            </a:xfrm>
            <a:custGeom>
              <a:avLst/>
              <a:gdLst>
                <a:gd name="T0" fmla="*/ 356 w 1930"/>
                <a:gd name="T1" fmla="*/ 1321 h 1363"/>
                <a:gd name="T2" fmla="*/ 661 w 1930"/>
                <a:gd name="T3" fmla="*/ 1294 h 1363"/>
                <a:gd name="T4" fmla="*/ 829 w 1930"/>
                <a:gd name="T5" fmla="*/ 1280 h 1363"/>
                <a:gd name="T6" fmla="*/ 927 w 1930"/>
                <a:gd name="T7" fmla="*/ 1268 h 1363"/>
                <a:gd name="T8" fmla="*/ 978 w 1930"/>
                <a:gd name="T9" fmla="*/ 1258 h 1363"/>
                <a:gd name="T10" fmla="*/ 1151 w 1930"/>
                <a:gd name="T11" fmla="*/ 1238 h 1363"/>
                <a:gd name="T12" fmla="*/ 1366 w 1930"/>
                <a:gd name="T13" fmla="*/ 1224 h 1363"/>
                <a:gd name="T14" fmla="*/ 1649 w 1930"/>
                <a:gd name="T15" fmla="*/ 1209 h 1363"/>
                <a:gd name="T16" fmla="*/ 1776 w 1930"/>
                <a:gd name="T17" fmla="*/ 1199 h 1363"/>
                <a:gd name="T18" fmla="*/ 1857 w 1930"/>
                <a:gd name="T19" fmla="*/ 1192 h 1363"/>
                <a:gd name="T20" fmla="*/ 1898 w 1930"/>
                <a:gd name="T21" fmla="*/ 1182 h 1363"/>
                <a:gd name="T22" fmla="*/ 1915 w 1930"/>
                <a:gd name="T23" fmla="*/ 1060 h 1363"/>
                <a:gd name="T24" fmla="*/ 1896 w 1930"/>
                <a:gd name="T25" fmla="*/ 862 h 1363"/>
                <a:gd name="T26" fmla="*/ 1869 w 1930"/>
                <a:gd name="T27" fmla="*/ 686 h 1363"/>
                <a:gd name="T28" fmla="*/ 1859 w 1930"/>
                <a:gd name="T29" fmla="*/ 433 h 1363"/>
                <a:gd name="T30" fmla="*/ 1859 w 1930"/>
                <a:gd name="T31" fmla="*/ 74 h 1363"/>
                <a:gd name="T32" fmla="*/ 1852 w 1930"/>
                <a:gd name="T33" fmla="*/ 20 h 1363"/>
                <a:gd name="T34" fmla="*/ 1800 w 1930"/>
                <a:gd name="T35" fmla="*/ 30 h 1363"/>
                <a:gd name="T36" fmla="*/ 1671 w 1930"/>
                <a:gd name="T37" fmla="*/ 32 h 1363"/>
                <a:gd name="T38" fmla="*/ 1464 w 1930"/>
                <a:gd name="T39" fmla="*/ 44 h 1363"/>
                <a:gd name="T40" fmla="*/ 1205 w 1930"/>
                <a:gd name="T41" fmla="*/ 71 h 1363"/>
                <a:gd name="T42" fmla="*/ 880 w 1930"/>
                <a:gd name="T43" fmla="*/ 113 h 1363"/>
                <a:gd name="T44" fmla="*/ 639 w 1930"/>
                <a:gd name="T45" fmla="*/ 140 h 1363"/>
                <a:gd name="T46" fmla="*/ 529 w 1930"/>
                <a:gd name="T47" fmla="*/ 152 h 1363"/>
                <a:gd name="T48" fmla="*/ 256 w 1930"/>
                <a:gd name="T49" fmla="*/ 193 h 1363"/>
                <a:gd name="T50" fmla="*/ 14 w 1930"/>
                <a:gd name="T51" fmla="*/ 289 h 1363"/>
                <a:gd name="T52" fmla="*/ 36 w 1930"/>
                <a:gd name="T53" fmla="*/ 547 h 1363"/>
                <a:gd name="T54" fmla="*/ 63 w 1930"/>
                <a:gd name="T55" fmla="*/ 752 h 1363"/>
                <a:gd name="T56" fmla="*/ 85 w 1930"/>
                <a:gd name="T57" fmla="*/ 921 h 1363"/>
                <a:gd name="T58" fmla="*/ 87 w 1930"/>
                <a:gd name="T59" fmla="*/ 1165 h 1363"/>
                <a:gd name="T60" fmla="*/ 95 w 1930"/>
                <a:gd name="T61" fmla="*/ 1326 h 1363"/>
                <a:gd name="T62" fmla="*/ 87 w 1930"/>
                <a:gd name="T63" fmla="*/ 1358 h 1363"/>
                <a:gd name="T64" fmla="*/ 80 w 1930"/>
                <a:gd name="T65" fmla="*/ 1172 h 1363"/>
                <a:gd name="T66" fmla="*/ 73 w 1930"/>
                <a:gd name="T67" fmla="*/ 889 h 1363"/>
                <a:gd name="T68" fmla="*/ 53 w 1930"/>
                <a:gd name="T69" fmla="*/ 730 h 1363"/>
                <a:gd name="T70" fmla="*/ 24 w 1930"/>
                <a:gd name="T71" fmla="*/ 528 h 1363"/>
                <a:gd name="T72" fmla="*/ 4 w 1930"/>
                <a:gd name="T73" fmla="*/ 271 h 1363"/>
                <a:gd name="T74" fmla="*/ 48 w 1930"/>
                <a:gd name="T75" fmla="*/ 205 h 1363"/>
                <a:gd name="T76" fmla="*/ 139 w 1930"/>
                <a:gd name="T77" fmla="*/ 196 h 1363"/>
                <a:gd name="T78" fmla="*/ 331 w 1930"/>
                <a:gd name="T79" fmla="*/ 162 h 1363"/>
                <a:gd name="T80" fmla="*/ 922 w 1930"/>
                <a:gd name="T81" fmla="*/ 83 h 1363"/>
                <a:gd name="T82" fmla="*/ 1774 w 1930"/>
                <a:gd name="T83" fmla="*/ 15 h 1363"/>
                <a:gd name="T84" fmla="*/ 1827 w 1930"/>
                <a:gd name="T85" fmla="*/ 3 h 1363"/>
                <a:gd name="T86" fmla="*/ 1866 w 1930"/>
                <a:gd name="T87" fmla="*/ 13 h 1363"/>
                <a:gd name="T88" fmla="*/ 1869 w 1930"/>
                <a:gd name="T89" fmla="*/ 98 h 1363"/>
                <a:gd name="T90" fmla="*/ 1869 w 1930"/>
                <a:gd name="T91" fmla="*/ 452 h 1363"/>
                <a:gd name="T92" fmla="*/ 1881 w 1930"/>
                <a:gd name="T93" fmla="*/ 704 h 1363"/>
                <a:gd name="T94" fmla="*/ 1905 w 1930"/>
                <a:gd name="T95" fmla="*/ 879 h 1363"/>
                <a:gd name="T96" fmla="*/ 1925 w 1930"/>
                <a:gd name="T97" fmla="*/ 1080 h 1363"/>
                <a:gd name="T98" fmla="*/ 1874 w 1930"/>
                <a:gd name="T99" fmla="*/ 1209 h 1363"/>
                <a:gd name="T100" fmla="*/ 1742 w 1930"/>
                <a:gd name="T101" fmla="*/ 1219 h 1363"/>
                <a:gd name="T102" fmla="*/ 1688 w 1930"/>
                <a:gd name="T103" fmla="*/ 1226 h 1363"/>
                <a:gd name="T104" fmla="*/ 1564 w 1930"/>
                <a:gd name="T105" fmla="*/ 1236 h 1363"/>
                <a:gd name="T106" fmla="*/ 1098 w 1930"/>
                <a:gd name="T107" fmla="*/ 1263 h 1363"/>
                <a:gd name="T108" fmla="*/ 790 w 1930"/>
                <a:gd name="T109" fmla="*/ 1302 h 1363"/>
                <a:gd name="T110" fmla="*/ 600 w 1930"/>
                <a:gd name="T111" fmla="*/ 1316 h 1363"/>
                <a:gd name="T112" fmla="*/ 285 w 1930"/>
                <a:gd name="T113" fmla="*/ 1348 h 13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30"/>
                <a:gd name="T172" fmla="*/ 0 h 1363"/>
                <a:gd name="T173" fmla="*/ 1930 w 1930"/>
                <a:gd name="T174" fmla="*/ 1363 h 13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30" h="1363">
                  <a:moveTo>
                    <a:pt x="85" y="1343"/>
                  </a:moveTo>
                  <a:lnTo>
                    <a:pt x="153" y="1343"/>
                  </a:lnTo>
                  <a:lnTo>
                    <a:pt x="219" y="1338"/>
                  </a:lnTo>
                  <a:lnTo>
                    <a:pt x="288" y="1331"/>
                  </a:lnTo>
                  <a:lnTo>
                    <a:pt x="356" y="1321"/>
                  </a:lnTo>
                  <a:lnTo>
                    <a:pt x="424" y="1312"/>
                  </a:lnTo>
                  <a:lnTo>
                    <a:pt x="490" y="1304"/>
                  </a:lnTo>
                  <a:lnTo>
                    <a:pt x="558" y="1299"/>
                  </a:lnTo>
                  <a:lnTo>
                    <a:pt x="627" y="1297"/>
                  </a:lnTo>
                  <a:lnTo>
                    <a:pt x="661" y="1294"/>
                  </a:lnTo>
                  <a:lnTo>
                    <a:pt x="695" y="1292"/>
                  </a:lnTo>
                  <a:lnTo>
                    <a:pt x="729" y="1290"/>
                  </a:lnTo>
                  <a:lnTo>
                    <a:pt x="763" y="1287"/>
                  </a:lnTo>
                  <a:lnTo>
                    <a:pt x="795" y="1282"/>
                  </a:lnTo>
                  <a:lnTo>
                    <a:pt x="829" y="1280"/>
                  </a:lnTo>
                  <a:lnTo>
                    <a:pt x="863" y="1277"/>
                  </a:lnTo>
                  <a:lnTo>
                    <a:pt x="898" y="1272"/>
                  </a:lnTo>
                  <a:lnTo>
                    <a:pt x="907" y="1270"/>
                  </a:lnTo>
                  <a:lnTo>
                    <a:pt x="917" y="1270"/>
                  </a:lnTo>
                  <a:lnTo>
                    <a:pt x="927" y="1268"/>
                  </a:lnTo>
                  <a:lnTo>
                    <a:pt x="937" y="1265"/>
                  </a:lnTo>
                  <a:lnTo>
                    <a:pt x="946" y="1263"/>
                  </a:lnTo>
                  <a:lnTo>
                    <a:pt x="956" y="1260"/>
                  </a:lnTo>
                  <a:lnTo>
                    <a:pt x="966" y="1258"/>
                  </a:lnTo>
                  <a:lnTo>
                    <a:pt x="978" y="1258"/>
                  </a:lnTo>
                  <a:lnTo>
                    <a:pt x="1012" y="1253"/>
                  </a:lnTo>
                  <a:lnTo>
                    <a:pt x="1049" y="1248"/>
                  </a:lnTo>
                  <a:lnTo>
                    <a:pt x="1083" y="1246"/>
                  </a:lnTo>
                  <a:lnTo>
                    <a:pt x="1117" y="1241"/>
                  </a:lnTo>
                  <a:lnTo>
                    <a:pt x="1151" y="1238"/>
                  </a:lnTo>
                  <a:lnTo>
                    <a:pt x="1185" y="1236"/>
                  </a:lnTo>
                  <a:lnTo>
                    <a:pt x="1220" y="1231"/>
                  </a:lnTo>
                  <a:lnTo>
                    <a:pt x="1254" y="1231"/>
                  </a:lnTo>
                  <a:lnTo>
                    <a:pt x="1310" y="1226"/>
                  </a:lnTo>
                  <a:lnTo>
                    <a:pt x="1366" y="1224"/>
                  </a:lnTo>
                  <a:lnTo>
                    <a:pt x="1422" y="1224"/>
                  </a:lnTo>
                  <a:lnTo>
                    <a:pt x="1478" y="1221"/>
                  </a:lnTo>
                  <a:lnTo>
                    <a:pt x="1537" y="1219"/>
                  </a:lnTo>
                  <a:lnTo>
                    <a:pt x="1593" y="1216"/>
                  </a:lnTo>
                  <a:lnTo>
                    <a:pt x="1649" y="1209"/>
                  </a:lnTo>
                  <a:lnTo>
                    <a:pt x="1708" y="1202"/>
                  </a:lnTo>
                  <a:lnTo>
                    <a:pt x="1725" y="1199"/>
                  </a:lnTo>
                  <a:lnTo>
                    <a:pt x="1742" y="1199"/>
                  </a:lnTo>
                  <a:lnTo>
                    <a:pt x="1759" y="1199"/>
                  </a:lnTo>
                  <a:lnTo>
                    <a:pt x="1776" y="1199"/>
                  </a:lnTo>
                  <a:lnTo>
                    <a:pt x="1796" y="1199"/>
                  </a:lnTo>
                  <a:lnTo>
                    <a:pt x="1813" y="1199"/>
                  </a:lnTo>
                  <a:lnTo>
                    <a:pt x="1830" y="1197"/>
                  </a:lnTo>
                  <a:lnTo>
                    <a:pt x="1847" y="1194"/>
                  </a:lnTo>
                  <a:lnTo>
                    <a:pt x="1857" y="1192"/>
                  </a:lnTo>
                  <a:lnTo>
                    <a:pt x="1864" y="1189"/>
                  </a:lnTo>
                  <a:lnTo>
                    <a:pt x="1874" y="1187"/>
                  </a:lnTo>
                  <a:lnTo>
                    <a:pt x="1881" y="1187"/>
                  </a:lnTo>
                  <a:lnTo>
                    <a:pt x="1891" y="1185"/>
                  </a:lnTo>
                  <a:lnTo>
                    <a:pt x="1898" y="1182"/>
                  </a:lnTo>
                  <a:lnTo>
                    <a:pt x="1905" y="1180"/>
                  </a:lnTo>
                  <a:lnTo>
                    <a:pt x="1915" y="1180"/>
                  </a:lnTo>
                  <a:lnTo>
                    <a:pt x="1920" y="1138"/>
                  </a:lnTo>
                  <a:lnTo>
                    <a:pt x="1920" y="1099"/>
                  </a:lnTo>
                  <a:lnTo>
                    <a:pt x="1915" y="1060"/>
                  </a:lnTo>
                  <a:lnTo>
                    <a:pt x="1910" y="1021"/>
                  </a:lnTo>
                  <a:lnTo>
                    <a:pt x="1903" y="982"/>
                  </a:lnTo>
                  <a:lnTo>
                    <a:pt x="1896" y="940"/>
                  </a:lnTo>
                  <a:lnTo>
                    <a:pt x="1893" y="901"/>
                  </a:lnTo>
                  <a:lnTo>
                    <a:pt x="1896" y="862"/>
                  </a:lnTo>
                  <a:lnTo>
                    <a:pt x="1888" y="826"/>
                  </a:lnTo>
                  <a:lnTo>
                    <a:pt x="1883" y="791"/>
                  </a:lnTo>
                  <a:lnTo>
                    <a:pt x="1879" y="757"/>
                  </a:lnTo>
                  <a:lnTo>
                    <a:pt x="1874" y="721"/>
                  </a:lnTo>
                  <a:lnTo>
                    <a:pt x="1869" y="686"/>
                  </a:lnTo>
                  <a:lnTo>
                    <a:pt x="1866" y="650"/>
                  </a:lnTo>
                  <a:lnTo>
                    <a:pt x="1864" y="616"/>
                  </a:lnTo>
                  <a:lnTo>
                    <a:pt x="1861" y="579"/>
                  </a:lnTo>
                  <a:lnTo>
                    <a:pt x="1859" y="506"/>
                  </a:lnTo>
                  <a:lnTo>
                    <a:pt x="1859" y="433"/>
                  </a:lnTo>
                  <a:lnTo>
                    <a:pt x="1859" y="362"/>
                  </a:lnTo>
                  <a:lnTo>
                    <a:pt x="1859" y="289"/>
                  </a:lnTo>
                  <a:lnTo>
                    <a:pt x="1859" y="218"/>
                  </a:lnTo>
                  <a:lnTo>
                    <a:pt x="1859" y="144"/>
                  </a:lnTo>
                  <a:lnTo>
                    <a:pt x="1859" y="74"/>
                  </a:lnTo>
                  <a:lnTo>
                    <a:pt x="1859" y="3"/>
                  </a:lnTo>
                  <a:lnTo>
                    <a:pt x="1861" y="8"/>
                  </a:lnTo>
                  <a:lnTo>
                    <a:pt x="1859" y="13"/>
                  </a:lnTo>
                  <a:lnTo>
                    <a:pt x="1857" y="17"/>
                  </a:lnTo>
                  <a:lnTo>
                    <a:pt x="1852" y="20"/>
                  </a:lnTo>
                  <a:lnTo>
                    <a:pt x="1844" y="22"/>
                  </a:lnTo>
                  <a:lnTo>
                    <a:pt x="1837" y="25"/>
                  </a:lnTo>
                  <a:lnTo>
                    <a:pt x="1832" y="25"/>
                  </a:lnTo>
                  <a:lnTo>
                    <a:pt x="1827" y="27"/>
                  </a:lnTo>
                  <a:lnTo>
                    <a:pt x="1800" y="30"/>
                  </a:lnTo>
                  <a:lnTo>
                    <a:pt x="1774" y="32"/>
                  </a:lnTo>
                  <a:lnTo>
                    <a:pt x="1749" y="32"/>
                  </a:lnTo>
                  <a:lnTo>
                    <a:pt x="1722" y="35"/>
                  </a:lnTo>
                  <a:lnTo>
                    <a:pt x="1698" y="32"/>
                  </a:lnTo>
                  <a:lnTo>
                    <a:pt x="1671" y="32"/>
                  </a:lnTo>
                  <a:lnTo>
                    <a:pt x="1647" y="32"/>
                  </a:lnTo>
                  <a:lnTo>
                    <a:pt x="1620" y="35"/>
                  </a:lnTo>
                  <a:lnTo>
                    <a:pt x="1569" y="37"/>
                  </a:lnTo>
                  <a:lnTo>
                    <a:pt x="1517" y="39"/>
                  </a:lnTo>
                  <a:lnTo>
                    <a:pt x="1464" y="44"/>
                  </a:lnTo>
                  <a:lnTo>
                    <a:pt x="1412" y="49"/>
                  </a:lnTo>
                  <a:lnTo>
                    <a:pt x="1361" y="52"/>
                  </a:lnTo>
                  <a:lnTo>
                    <a:pt x="1310" y="59"/>
                  </a:lnTo>
                  <a:lnTo>
                    <a:pt x="1256" y="64"/>
                  </a:lnTo>
                  <a:lnTo>
                    <a:pt x="1205" y="71"/>
                  </a:lnTo>
                  <a:lnTo>
                    <a:pt x="1139" y="79"/>
                  </a:lnTo>
                  <a:lnTo>
                    <a:pt x="1073" y="88"/>
                  </a:lnTo>
                  <a:lnTo>
                    <a:pt x="1007" y="96"/>
                  </a:lnTo>
                  <a:lnTo>
                    <a:pt x="944" y="105"/>
                  </a:lnTo>
                  <a:lnTo>
                    <a:pt x="880" y="113"/>
                  </a:lnTo>
                  <a:lnTo>
                    <a:pt x="815" y="122"/>
                  </a:lnTo>
                  <a:lnTo>
                    <a:pt x="751" y="130"/>
                  </a:lnTo>
                  <a:lnTo>
                    <a:pt x="685" y="135"/>
                  </a:lnTo>
                  <a:lnTo>
                    <a:pt x="661" y="137"/>
                  </a:lnTo>
                  <a:lnTo>
                    <a:pt x="639" y="140"/>
                  </a:lnTo>
                  <a:lnTo>
                    <a:pt x="617" y="142"/>
                  </a:lnTo>
                  <a:lnTo>
                    <a:pt x="595" y="144"/>
                  </a:lnTo>
                  <a:lnTo>
                    <a:pt x="573" y="147"/>
                  </a:lnTo>
                  <a:lnTo>
                    <a:pt x="551" y="149"/>
                  </a:lnTo>
                  <a:lnTo>
                    <a:pt x="529" y="152"/>
                  </a:lnTo>
                  <a:lnTo>
                    <a:pt x="507" y="157"/>
                  </a:lnTo>
                  <a:lnTo>
                    <a:pt x="441" y="164"/>
                  </a:lnTo>
                  <a:lnTo>
                    <a:pt x="380" y="174"/>
                  </a:lnTo>
                  <a:lnTo>
                    <a:pt x="317" y="184"/>
                  </a:lnTo>
                  <a:lnTo>
                    <a:pt x="256" y="193"/>
                  </a:lnTo>
                  <a:lnTo>
                    <a:pt x="192" y="203"/>
                  </a:lnTo>
                  <a:lnTo>
                    <a:pt x="131" y="215"/>
                  </a:lnTo>
                  <a:lnTo>
                    <a:pt x="70" y="225"/>
                  </a:lnTo>
                  <a:lnTo>
                    <a:pt x="9" y="240"/>
                  </a:lnTo>
                  <a:lnTo>
                    <a:pt x="14" y="289"/>
                  </a:lnTo>
                  <a:lnTo>
                    <a:pt x="19" y="340"/>
                  </a:lnTo>
                  <a:lnTo>
                    <a:pt x="24" y="391"/>
                  </a:lnTo>
                  <a:lnTo>
                    <a:pt x="26" y="442"/>
                  </a:lnTo>
                  <a:lnTo>
                    <a:pt x="31" y="494"/>
                  </a:lnTo>
                  <a:lnTo>
                    <a:pt x="36" y="547"/>
                  </a:lnTo>
                  <a:lnTo>
                    <a:pt x="41" y="599"/>
                  </a:lnTo>
                  <a:lnTo>
                    <a:pt x="48" y="650"/>
                  </a:lnTo>
                  <a:lnTo>
                    <a:pt x="53" y="684"/>
                  </a:lnTo>
                  <a:lnTo>
                    <a:pt x="58" y="718"/>
                  </a:lnTo>
                  <a:lnTo>
                    <a:pt x="63" y="752"/>
                  </a:lnTo>
                  <a:lnTo>
                    <a:pt x="68" y="787"/>
                  </a:lnTo>
                  <a:lnTo>
                    <a:pt x="73" y="818"/>
                  </a:lnTo>
                  <a:lnTo>
                    <a:pt x="78" y="853"/>
                  </a:lnTo>
                  <a:lnTo>
                    <a:pt x="80" y="887"/>
                  </a:lnTo>
                  <a:lnTo>
                    <a:pt x="85" y="921"/>
                  </a:lnTo>
                  <a:lnTo>
                    <a:pt x="87" y="970"/>
                  </a:lnTo>
                  <a:lnTo>
                    <a:pt x="90" y="1019"/>
                  </a:lnTo>
                  <a:lnTo>
                    <a:pt x="87" y="1067"/>
                  </a:lnTo>
                  <a:lnTo>
                    <a:pt x="87" y="1116"/>
                  </a:lnTo>
                  <a:lnTo>
                    <a:pt x="87" y="1165"/>
                  </a:lnTo>
                  <a:lnTo>
                    <a:pt x="87" y="1216"/>
                  </a:lnTo>
                  <a:lnTo>
                    <a:pt x="90" y="1265"/>
                  </a:lnTo>
                  <a:lnTo>
                    <a:pt x="95" y="1314"/>
                  </a:lnTo>
                  <a:lnTo>
                    <a:pt x="95" y="1319"/>
                  </a:lnTo>
                  <a:lnTo>
                    <a:pt x="95" y="1326"/>
                  </a:lnTo>
                  <a:lnTo>
                    <a:pt x="92" y="1331"/>
                  </a:lnTo>
                  <a:lnTo>
                    <a:pt x="92" y="1338"/>
                  </a:lnTo>
                  <a:lnTo>
                    <a:pt x="90" y="1343"/>
                  </a:lnTo>
                  <a:lnTo>
                    <a:pt x="90" y="1351"/>
                  </a:lnTo>
                  <a:lnTo>
                    <a:pt x="87" y="1358"/>
                  </a:lnTo>
                  <a:lnTo>
                    <a:pt x="87" y="1363"/>
                  </a:lnTo>
                  <a:lnTo>
                    <a:pt x="78" y="1346"/>
                  </a:lnTo>
                  <a:lnTo>
                    <a:pt x="80" y="1287"/>
                  </a:lnTo>
                  <a:lnTo>
                    <a:pt x="80" y="1231"/>
                  </a:lnTo>
                  <a:lnTo>
                    <a:pt x="80" y="1172"/>
                  </a:lnTo>
                  <a:lnTo>
                    <a:pt x="80" y="1116"/>
                  </a:lnTo>
                  <a:lnTo>
                    <a:pt x="80" y="1060"/>
                  </a:lnTo>
                  <a:lnTo>
                    <a:pt x="78" y="1001"/>
                  </a:lnTo>
                  <a:lnTo>
                    <a:pt x="75" y="945"/>
                  </a:lnTo>
                  <a:lnTo>
                    <a:pt x="73" y="889"/>
                  </a:lnTo>
                  <a:lnTo>
                    <a:pt x="68" y="857"/>
                  </a:lnTo>
                  <a:lnTo>
                    <a:pt x="65" y="826"/>
                  </a:lnTo>
                  <a:lnTo>
                    <a:pt x="61" y="794"/>
                  </a:lnTo>
                  <a:lnTo>
                    <a:pt x="58" y="762"/>
                  </a:lnTo>
                  <a:lnTo>
                    <a:pt x="53" y="730"/>
                  </a:lnTo>
                  <a:lnTo>
                    <a:pt x="48" y="699"/>
                  </a:lnTo>
                  <a:lnTo>
                    <a:pt x="43" y="665"/>
                  </a:lnTo>
                  <a:lnTo>
                    <a:pt x="39" y="633"/>
                  </a:lnTo>
                  <a:lnTo>
                    <a:pt x="31" y="579"/>
                  </a:lnTo>
                  <a:lnTo>
                    <a:pt x="24" y="528"/>
                  </a:lnTo>
                  <a:lnTo>
                    <a:pt x="19" y="477"/>
                  </a:lnTo>
                  <a:lnTo>
                    <a:pt x="17" y="425"/>
                  </a:lnTo>
                  <a:lnTo>
                    <a:pt x="14" y="374"/>
                  </a:lnTo>
                  <a:lnTo>
                    <a:pt x="9" y="323"/>
                  </a:lnTo>
                  <a:lnTo>
                    <a:pt x="4" y="271"/>
                  </a:lnTo>
                  <a:lnTo>
                    <a:pt x="0" y="220"/>
                  </a:lnTo>
                  <a:lnTo>
                    <a:pt x="12" y="215"/>
                  </a:lnTo>
                  <a:lnTo>
                    <a:pt x="24" y="210"/>
                  </a:lnTo>
                  <a:lnTo>
                    <a:pt x="36" y="208"/>
                  </a:lnTo>
                  <a:lnTo>
                    <a:pt x="48" y="205"/>
                  </a:lnTo>
                  <a:lnTo>
                    <a:pt x="61" y="205"/>
                  </a:lnTo>
                  <a:lnTo>
                    <a:pt x="73" y="203"/>
                  </a:lnTo>
                  <a:lnTo>
                    <a:pt x="87" y="203"/>
                  </a:lnTo>
                  <a:lnTo>
                    <a:pt x="100" y="201"/>
                  </a:lnTo>
                  <a:lnTo>
                    <a:pt x="139" y="196"/>
                  </a:lnTo>
                  <a:lnTo>
                    <a:pt x="178" y="188"/>
                  </a:lnTo>
                  <a:lnTo>
                    <a:pt x="217" y="181"/>
                  </a:lnTo>
                  <a:lnTo>
                    <a:pt x="256" y="174"/>
                  </a:lnTo>
                  <a:lnTo>
                    <a:pt x="295" y="166"/>
                  </a:lnTo>
                  <a:lnTo>
                    <a:pt x="331" y="162"/>
                  </a:lnTo>
                  <a:lnTo>
                    <a:pt x="370" y="154"/>
                  </a:lnTo>
                  <a:lnTo>
                    <a:pt x="410" y="152"/>
                  </a:lnTo>
                  <a:lnTo>
                    <a:pt x="583" y="130"/>
                  </a:lnTo>
                  <a:lnTo>
                    <a:pt x="754" y="108"/>
                  </a:lnTo>
                  <a:lnTo>
                    <a:pt x="922" y="83"/>
                  </a:lnTo>
                  <a:lnTo>
                    <a:pt x="1093" y="64"/>
                  </a:lnTo>
                  <a:lnTo>
                    <a:pt x="1264" y="42"/>
                  </a:lnTo>
                  <a:lnTo>
                    <a:pt x="1432" y="27"/>
                  </a:lnTo>
                  <a:lnTo>
                    <a:pt x="1603" y="17"/>
                  </a:lnTo>
                  <a:lnTo>
                    <a:pt x="1774" y="15"/>
                  </a:lnTo>
                  <a:lnTo>
                    <a:pt x="1786" y="13"/>
                  </a:lnTo>
                  <a:lnTo>
                    <a:pt x="1796" y="10"/>
                  </a:lnTo>
                  <a:lnTo>
                    <a:pt x="1808" y="8"/>
                  </a:lnTo>
                  <a:lnTo>
                    <a:pt x="1818" y="5"/>
                  </a:lnTo>
                  <a:lnTo>
                    <a:pt x="1827" y="3"/>
                  </a:lnTo>
                  <a:lnTo>
                    <a:pt x="1839" y="0"/>
                  </a:lnTo>
                  <a:lnTo>
                    <a:pt x="1849" y="0"/>
                  </a:lnTo>
                  <a:lnTo>
                    <a:pt x="1859" y="5"/>
                  </a:lnTo>
                  <a:lnTo>
                    <a:pt x="1864" y="5"/>
                  </a:lnTo>
                  <a:lnTo>
                    <a:pt x="1866" y="13"/>
                  </a:lnTo>
                  <a:lnTo>
                    <a:pt x="1866" y="15"/>
                  </a:lnTo>
                  <a:lnTo>
                    <a:pt x="1866" y="20"/>
                  </a:lnTo>
                  <a:lnTo>
                    <a:pt x="1866" y="22"/>
                  </a:lnTo>
                  <a:lnTo>
                    <a:pt x="1869" y="27"/>
                  </a:lnTo>
                  <a:lnTo>
                    <a:pt x="1869" y="98"/>
                  </a:lnTo>
                  <a:lnTo>
                    <a:pt x="1869" y="169"/>
                  </a:lnTo>
                  <a:lnTo>
                    <a:pt x="1869" y="240"/>
                  </a:lnTo>
                  <a:lnTo>
                    <a:pt x="1869" y="310"/>
                  </a:lnTo>
                  <a:lnTo>
                    <a:pt x="1869" y="381"/>
                  </a:lnTo>
                  <a:lnTo>
                    <a:pt x="1869" y="452"/>
                  </a:lnTo>
                  <a:lnTo>
                    <a:pt x="1869" y="525"/>
                  </a:lnTo>
                  <a:lnTo>
                    <a:pt x="1871" y="596"/>
                  </a:lnTo>
                  <a:lnTo>
                    <a:pt x="1874" y="633"/>
                  </a:lnTo>
                  <a:lnTo>
                    <a:pt x="1876" y="669"/>
                  </a:lnTo>
                  <a:lnTo>
                    <a:pt x="1881" y="704"/>
                  </a:lnTo>
                  <a:lnTo>
                    <a:pt x="1883" y="740"/>
                  </a:lnTo>
                  <a:lnTo>
                    <a:pt x="1888" y="774"/>
                  </a:lnTo>
                  <a:lnTo>
                    <a:pt x="1893" y="809"/>
                  </a:lnTo>
                  <a:lnTo>
                    <a:pt x="1898" y="845"/>
                  </a:lnTo>
                  <a:lnTo>
                    <a:pt x="1905" y="879"/>
                  </a:lnTo>
                  <a:lnTo>
                    <a:pt x="1903" y="918"/>
                  </a:lnTo>
                  <a:lnTo>
                    <a:pt x="1905" y="960"/>
                  </a:lnTo>
                  <a:lnTo>
                    <a:pt x="1913" y="999"/>
                  </a:lnTo>
                  <a:lnTo>
                    <a:pt x="1920" y="1041"/>
                  </a:lnTo>
                  <a:lnTo>
                    <a:pt x="1925" y="1080"/>
                  </a:lnTo>
                  <a:lnTo>
                    <a:pt x="1930" y="1119"/>
                  </a:lnTo>
                  <a:lnTo>
                    <a:pt x="1930" y="1158"/>
                  </a:lnTo>
                  <a:lnTo>
                    <a:pt x="1925" y="1197"/>
                  </a:lnTo>
                  <a:lnTo>
                    <a:pt x="1900" y="1204"/>
                  </a:lnTo>
                  <a:lnTo>
                    <a:pt x="1874" y="1209"/>
                  </a:lnTo>
                  <a:lnTo>
                    <a:pt x="1847" y="1211"/>
                  </a:lnTo>
                  <a:lnTo>
                    <a:pt x="1822" y="1214"/>
                  </a:lnTo>
                  <a:lnTo>
                    <a:pt x="1796" y="1216"/>
                  </a:lnTo>
                  <a:lnTo>
                    <a:pt x="1769" y="1216"/>
                  </a:lnTo>
                  <a:lnTo>
                    <a:pt x="1742" y="1219"/>
                  </a:lnTo>
                  <a:lnTo>
                    <a:pt x="1715" y="1219"/>
                  </a:lnTo>
                  <a:lnTo>
                    <a:pt x="1708" y="1221"/>
                  </a:lnTo>
                  <a:lnTo>
                    <a:pt x="1703" y="1224"/>
                  </a:lnTo>
                  <a:lnTo>
                    <a:pt x="1695" y="1224"/>
                  </a:lnTo>
                  <a:lnTo>
                    <a:pt x="1688" y="1226"/>
                  </a:lnTo>
                  <a:lnTo>
                    <a:pt x="1681" y="1226"/>
                  </a:lnTo>
                  <a:lnTo>
                    <a:pt x="1674" y="1229"/>
                  </a:lnTo>
                  <a:lnTo>
                    <a:pt x="1666" y="1229"/>
                  </a:lnTo>
                  <a:lnTo>
                    <a:pt x="1659" y="1231"/>
                  </a:lnTo>
                  <a:lnTo>
                    <a:pt x="1564" y="1236"/>
                  </a:lnTo>
                  <a:lnTo>
                    <a:pt x="1471" y="1241"/>
                  </a:lnTo>
                  <a:lnTo>
                    <a:pt x="1378" y="1243"/>
                  </a:lnTo>
                  <a:lnTo>
                    <a:pt x="1286" y="1248"/>
                  </a:lnTo>
                  <a:lnTo>
                    <a:pt x="1190" y="1253"/>
                  </a:lnTo>
                  <a:lnTo>
                    <a:pt x="1098" y="1263"/>
                  </a:lnTo>
                  <a:lnTo>
                    <a:pt x="1002" y="1272"/>
                  </a:lnTo>
                  <a:lnTo>
                    <a:pt x="907" y="1287"/>
                  </a:lnTo>
                  <a:lnTo>
                    <a:pt x="868" y="1292"/>
                  </a:lnTo>
                  <a:lnTo>
                    <a:pt x="829" y="1299"/>
                  </a:lnTo>
                  <a:lnTo>
                    <a:pt x="790" y="1302"/>
                  </a:lnTo>
                  <a:lnTo>
                    <a:pt x="754" y="1307"/>
                  </a:lnTo>
                  <a:lnTo>
                    <a:pt x="715" y="1309"/>
                  </a:lnTo>
                  <a:lnTo>
                    <a:pt x="675" y="1312"/>
                  </a:lnTo>
                  <a:lnTo>
                    <a:pt x="639" y="1314"/>
                  </a:lnTo>
                  <a:lnTo>
                    <a:pt x="600" y="1316"/>
                  </a:lnTo>
                  <a:lnTo>
                    <a:pt x="536" y="1319"/>
                  </a:lnTo>
                  <a:lnTo>
                    <a:pt x="473" y="1324"/>
                  </a:lnTo>
                  <a:lnTo>
                    <a:pt x="410" y="1331"/>
                  </a:lnTo>
                  <a:lnTo>
                    <a:pt x="346" y="1341"/>
                  </a:lnTo>
                  <a:lnTo>
                    <a:pt x="285" y="1348"/>
                  </a:lnTo>
                  <a:lnTo>
                    <a:pt x="222" y="1355"/>
                  </a:lnTo>
                  <a:lnTo>
                    <a:pt x="158" y="1360"/>
                  </a:lnTo>
                  <a:lnTo>
                    <a:pt x="95" y="1360"/>
                  </a:lnTo>
                  <a:lnTo>
                    <a:pt x="85" y="1343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39" name="Freeform 13"/>
            <p:cNvSpPr>
              <a:spLocks/>
            </p:cNvSpPr>
            <p:nvPr/>
          </p:nvSpPr>
          <p:spPr bwMode="auto">
            <a:xfrm>
              <a:off x="2493" y="2072"/>
              <a:ext cx="507" cy="725"/>
            </a:xfrm>
            <a:custGeom>
              <a:avLst/>
              <a:gdLst>
                <a:gd name="T0" fmla="*/ 249 w 507"/>
                <a:gd name="T1" fmla="*/ 561 h 725"/>
                <a:gd name="T2" fmla="*/ 224 w 507"/>
                <a:gd name="T3" fmla="*/ 478 h 725"/>
                <a:gd name="T4" fmla="*/ 207 w 507"/>
                <a:gd name="T5" fmla="*/ 471 h 725"/>
                <a:gd name="T6" fmla="*/ 205 w 507"/>
                <a:gd name="T7" fmla="*/ 371 h 725"/>
                <a:gd name="T8" fmla="*/ 136 w 507"/>
                <a:gd name="T9" fmla="*/ 259 h 725"/>
                <a:gd name="T10" fmla="*/ 95 w 507"/>
                <a:gd name="T11" fmla="*/ 146 h 725"/>
                <a:gd name="T12" fmla="*/ 63 w 507"/>
                <a:gd name="T13" fmla="*/ 122 h 725"/>
                <a:gd name="T14" fmla="*/ 146 w 507"/>
                <a:gd name="T15" fmla="*/ 76 h 725"/>
                <a:gd name="T16" fmla="*/ 195 w 507"/>
                <a:gd name="T17" fmla="*/ 102 h 725"/>
                <a:gd name="T18" fmla="*/ 214 w 507"/>
                <a:gd name="T19" fmla="*/ 217 h 725"/>
                <a:gd name="T20" fmla="*/ 275 w 507"/>
                <a:gd name="T21" fmla="*/ 298 h 725"/>
                <a:gd name="T22" fmla="*/ 290 w 507"/>
                <a:gd name="T23" fmla="*/ 405 h 725"/>
                <a:gd name="T24" fmla="*/ 458 w 507"/>
                <a:gd name="T25" fmla="*/ 535 h 725"/>
                <a:gd name="T26" fmla="*/ 363 w 507"/>
                <a:gd name="T27" fmla="*/ 571 h 725"/>
                <a:gd name="T28" fmla="*/ 292 w 507"/>
                <a:gd name="T29" fmla="*/ 547 h 725"/>
                <a:gd name="T30" fmla="*/ 236 w 507"/>
                <a:gd name="T31" fmla="*/ 325 h 725"/>
                <a:gd name="T32" fmla="*/ 112 w 507"/>
                <a:gd name="T33" fmla="*/ 127 h 725"/>
                <a:gd name="T34" fmla="*/ 134 w 507"/>
                <a:gd name="T35" fmla="*/ 105 h 725"/>
                <a:gd name="T36" fmla="*/ 195 w 507"/>
                <a:gd name="T37" fmla="*/ 215 h 725"/>
                <a:gd name="T38" fmla="*/ 258 w 507"/>
                <a:gd name="T39" fmla="*/ 344 h 725"/>
                <a:gd name="T40" fmla="*/ 317 w 507"/>
                <a:gd name="T41" fmla="*/ 532 h 725"/>
                <a:gd name="T42" fmla="*/ 353 w 507"/>
                <a:gd name="T43" fmla="*/ 542 h 725"/>
                <a:gd name="T44" fmla="*/ 280 w 507"/>
                <a:gd name="T45" fmla="*/ 391 h 725"/>
                <a:gd name="T46" fmla="*/ 234 w 507"/>
                <a:gd name="T47" fmla="*/ 176 h 725"/>
                <a:gd name="T48" fmla="*/ 166 w 507"/>
                <a:gd name="T49" fmla="*/ 85 h 725"/>
                <a:gd name="T50" fmla="*/ 146 w 507"/>
                <a:gd name="T51" fmla="*/ 195 h 725"/>
                <a:gd name="T52" fmla="*/ 200 w 507"/>
                <a:gd name="T53" fmla="*/ 344 h 725"/>
                <a:gd name="T54" fmla="*/ 253 w 507"/>
                <a:gd name="T55" fmla="*/ 325 h 725"/>
                <a:gd name="T56" fmla="*/ 205 w 507"/>
                <a:gd name="T57" fmla="*/ 166 h 725"/>
                <a:gd name="T58" fmla="*/ 231 w 507"/>
                <a:gd name="T59" fmla="*/ 303 h 725"/>
                <a:gd name="T60" fmla="*/ 334 w 507"/>
                <a:gd name="T61" fmla="*/ 601 h 725"/>
                <a:gd name="T62" fmla="*/ 415 w 507"/>
                <a:gd name="T63" fmla="*/ 564 h 725"/>
                <a:gd name="T64" fmla="*/ 324 w 507"/>
                <a:gd name="T65" fmla="*/ 447 h 725"/>
                <a:gd name="T66" fmla="*/ 300 w 507"/>
                <a:gd name="T67" fmla="*/ 295 h 725"/>
                <a:gd name="T68" fmla="*/ 229 w 507"/>
                <a:gd name="T69" fmla="*/ 117 h 725"/>
                <a:gd name="T70" fmla="*/ 75 w 507"/>
                <a:gd name="T71" fmla="*/ 80 h 725"/>
                <a:gd name="T72" fmla="*/ 90 w 507"/>
                <a:gd name="T73" fmla="*/ 161 h 725"/>
                <a:gd name="T74" fmla="*/ 175 w 507"/>
                <a:gd name="T75" fmla="*/ 417 h 725"/>
                <a:gd name="T76" fmla="*/ 210 w 507"/>
                <a:gd name="T77" fmla="*/ 530 h 725"/>
                <a:gd name="T78" fmla="*/ 288 w 507"/>
                <a:gd name="T79" fmla="*/ 654 h 725"/>
                <a:gd name="T80" fmla="*/ 456 w 507"/>
                <a:gd name="T81" fmla="*/ 598 h 725"/>
                <a:gd name="T82" fmla="*/ 497 w 507"/>
                <a:gd name="T83" fmla="*/ 535 h 725"/>
                <a:gd name="T84" fmla="*/ 346 w 507"/>
                <a:gd name="T85" fmla="*/ 383 h 725"/>
                <a:gd name="T86" fmla="*/ 322 w 507"/>
                <a:gd name="T87" fmla="*/ 254 h 725"/>
                <a:gd name="T88" fmla="*/ 273 w 507"/>
                <a:gd name="T89" fmla="*/ 217 h 725"/>
                <a:gd name="T90" fmla="*/ 268 w 507"/>
                <a:gd name="T91" fmla="*/ 102 h 725"/>
                <a:gd name="T92" fmla="*/ 217 w 507"/>
                <a:gd name="T93" fmla="*/ 7 h 725"/>
                <a:gd name="T94" fmla="*/ 85 w 507"/>
                <a:gd name="T95" fmla="*/ 37 h 725"/>
                <a:gd name="T96" fmla="*/ 2 w 507"/>
                <a:gd name="T97" fmla="*/ 85 h 725"/>
                <a:gd name="T98" fmla="*/ 19 w 507"/>
                <a:gd name="T99" fmla="*/ 166 h 725"/>
                <a:gd name="T100" fmla="*/ 80 w 507"/>
                <a:gd name="T101" fmla="*/ 207 h 725"/>
                <a:gd name="T102" fmla="*/ 70 w 507"/>
                <a:gd name="T103" fmla="*/ 190 h 725"/>
                <a:gd name="T104" fmla="*/ 61 w 507"/>
                <a:gd name="T105" fmla="*/ 232 h 725"/>
                <a:gd name="T106" fmla="*/ 141 w 507"/>
                <a:gd name="T107" fmla="*/ 376 h 725"/>
                <a:gd name="T108" fmla="*/ 158 w 507"/>
                <a:gd name="T109" fmla="*/ 515 h 725"/>
                <a:gd name="T110" fmla="*/ 195 w 507"/>
                <a:gd name="T111" fmla="*/ 535 h 725"/>
                <a:gd name="T112" fmla="*/ 205 w 507"/>
                <a:gd name="T113" fmla="*/ 610 h 725"/>
                <a:gd name="T114" fmla="*/ 231 w 507"/>
                <a:gd name="T115" fmla="*/ 686 h 725"/>
                <a:gd name="T116" fmla="*/ 263 w 507"/>
                <a:gd name="T117" fmla="*/ 723 h 7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07"/>
                <a:gd name="T178" fmla="*/ 0 h 725"/>
                <a:gd name="T179" fmla="*/ 507 w 507"/>
                <a:gd name="T180" fmla="*/ 725 h 7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07" h="725">
                  <a:moveTo>
                    <a:pt x="285" y="706"/>
                  </a:moveTo>
                  <a:lnTo>
                    <a:pt x="288" y="691"/>
                  </a:lnTo>
                  <a:lnTo>
                    <a:pt x="290" y="674"/>
                  </a:lnTo>
                  <a:lnTo>
                    <a:pt x="288" y="659"/>
                  </a:lnTo>
                  <a:lnTo>
                    <a:pt x="285" y="644"/>
                  </a:lnTo>
                  <a:lnTo>
                    <a:pt x="280" y="630"/>
                  </a:lnTo>
                  <a:lnTo>
                    <a:pt x="273" y="615"/>
                  </a:lnTo>
                  <a:lnTo>
                    <a:pt x="266" y="601"/>
                  </a:lnTo>
                  <a:lnTo>
                    <a:pt x="258" y="588"/>
                  </a:lnTo>
                  <a:lnTo>
                    <a:pt x="256" y="579"/>
                  </a:lnTo>
                  <a:lnTo>
                    <a:pt x="251" y="571"/>
                  </a:lnTo>
                  <a:lnTo>
                    <a:pt x="249" y="561"/>
                  </a:lnTo>
                  <a:lnTo>
                    <a:pt x="246" y="554"/>
                  </a:lnTo>
                  <a:lnTo>
                    <a:pt x="244" y="544"/>
                  </a:lnTo>
                  <a:lnTo>
                    <a:pt x="244" y="535"/>
                  </a:lnTo>
                  <a:lnTo>
                    <a:pt x="241" y="525"/>
                  </a:lnTo>
                  <a:lnTo>
                    <a:pt x="241" y="517"/>
                  </a:lnTo>
                  <a:lnTo>
                    <a:pt x="241" y="505"/>
                  </a:lnTo>
                  <a:lnTo>
                    <a:pt x="241" y="500"/>
                  </a:lnTo>
                  <a:lnTo>
                    <a:pt x="239" y="496"/>
                  </a:lnTo>
                  <a:lnTo>
                    <a:pt x="236" y="493"/>
                  </a:lnTo>
                  <a:lnTo>
                    <a:pt x="234" y="488"/>
                  </a:lnTo>
                  <a:lnTo>
                    <a:pt x="229" y="481"/>
                  </a:lnTo>
                  <a:lnTo>
                    <a:pt x="224" y="478"/>
                  </a:lnTo>
                  <a:lnTo>
                    <a:pt x="222" y="476"/>
                  </a:lnTo>
                  <a:lnTo>
                    <a:pt x="217" y="474"/>
                  </a:lnTo>
                  <a:lnTo>
                    <a:pt x="214" y="471"/>
                  </a:lnTo>
                  <a:lnTo>
                    <a:pt x="210" y="471"/>
                  </a:lnTo>
                  <a:lnTo>
                    <a:pt x="205" y="471"/>
                  </a:lnTo>
                  <a:lnTo>
                    <a:pt x="200" y="471"/>
                  </a:lnTo>
                  <a:lnTo>
                    <a:pt x="197" y="471"/>
                  </a:lnTo>
                  <a:lnTo>
                    <a:pt x="188" y="474"/>
                  </a:lnTo>
                  <a:lnTo>
                    <a:pt x="219" y="483"/>
                  </a:lnTo>
                  <a:lnTo>
                    <a:pt x="214" y="476"/>
                  </a:lnTo>
                  <a:lnTo>
                    <a:pt x="210" y="474"/>
                  </a:lnTo>
                  <a:lnTo>
                    <a:pt x="207" y="471"/>
                  </a:lnTo>
                  <a:lnTo>
                    <a:pt x="202" y="469"/>
                  </a:lnTo>
                  <a:lnTo>
                    <a:pt x="197" y="469"/>
                  </a:lnTo>
                  <a:lnTo>
                    <a:pt x="190" y="466"/>
                  </a:lnTo>
                  <a:lnTo>
                    <a:pt x="207" y="478"/>
                  </a:lnTo>
                  <a:lnTo>
                    <a:pt x="205" y="471"/>
                  </a:lnTo>
                  <a:lnTo>
                    <a:pt x="207" y="486"/>
                  </a:lnTo>
                  <a:lnTo>
                    <a:pt x="207" y="474"/>
                  </a:lnTo>
                  <a:lnTo>
                    <a:pt x="205" y="454"/>
                  </a:lnTo>
                  <a:lnTo>
                    <a:pt x="207" y="432"/>
                  </a:lnTo>
                  <a:lnTo>
                    <a:pt x="207" y="413"/>
                  </a:lnTo>
                  <a:lnTo>
                    <a:pt x="207" y="391"/>
                  </a:lnTo>
                  <a:lnTo>
                    <a:pt x="205" y="371"/>
                  </a:lnTo>
                  <a:lnTo>
                    <a:pt x="200" y="351"/>
                  </a:lnTo>
                  <a:lnTo>
                    <a:pt x="190" y="334"/>
                  </a:lnTo>
                  <a:lnTo>
                    <a:pt x="178" y="317"/>
                  </a:lnTo>
                  <a:lnTo>
                    <a:pt x="175" y="303"/>
                  </a:lnTo>
                  <a:lnTo>
                    <a:pt x="173" y="295"/>
                  </a:lnTo>
                  <a:lnTo>
                    <a:pt x="170" y="293"/>
                  </a:lnTo>
                  <a:lnTo>
                    <a:pt x="166" y="288"/>
                  </a:lnTo>
                  <a:lnTo>
                    <a:pt x="163" y="288"/>
                  </a:lnTo>
                  <a:lnTo>
                    <a:pt x="161" y="290"/>
                  </a:lnTo>
                  <a:lnTo>
                    <a:pt x="153" y="278"/>
                  </a:lnTo>
                  <a:lnTo>
                    <a:pt x="144" y="268"/>
                  </a:lnTo>
                  <a:lnTo>
                    <a:pt x="136" y="259"/>
                  </a:lnTo>
                  <a:lnTo>
                    <a:pt x="131" y="249"/>
                  </a:lnTo>
                  <a:lnTo>
                    <a:pt x="127" y="237"/>
                  </a:lnTo>
                  <a:lnTo>
                    <a:pt x="122" y="225"/>
                  </a:lnTo>
                  <a:lnTo>
                    <a:pt x="117" y="210"/>
                  </a:lnTo>
                  <a:lnTo>
                    <a:pt x="112" y="198"/>
                  </a:lnTo>
                  <a:lnTo>
                    <a:pt x="112" y="173"/>
                  </a:lnTo>
                  <a:lnTo>
                    <a:pt x="112" y="168"/>
                  </a:lnTo>
                  <a:lnTo>
                    <a:pt x="112" y="166"/>
                  </a:lnTo>
                  <a:lnTo>
                    <a:pt x="109" y="163"/>
                  </a:lnTo>
                  <a:lnTo>
                    <a:pt x="107" y="161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4"/>
                  </a:lnTo>
                  <a:lnTo>
                    <a:pt x="39" y="176"/>
                  </a:lnTo>
                  <a:lnTo>
                    <a:pt x="80" y="151"/>
                  </a:lnTo>
                  <a:lnTo>
                    <a:pt x="70" y="149"/>
                  </a:lnTo>
                  <a:lnTo>
                    <a:pt x="88" y="163"/>
                  </a:lnTo>
                  <a:lnTo>
                    <a:pt x="88" y="166"/>
                  </a:lnTo>
                  <a:lnTo>
                    <a:pt x="83" y="159"/>
                  </a:lnTo>
                  <a:lnTo>
                    <a:pt x="80" y="151"/>
                  </a:lnTo>
                  <a:lnTo>
                    <a:pt x="75" y="144"/>
                  </a:lnTo>
                  <a:lnTo>
                    <a:pt x="70" y="137"/>
                  </a:lnTo>
                  <a:lnTo>
                    <a:pt x="68" y="129"/>
                  </a:lnTo>
                  <a:lnTo>
                    <a:pt x="63" y="122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58" y="85"/>
                  </a:lnTo>
                  <a:lnTo>
                    <a:pt x="56" y="115"/>
                  </a:lnTo>
                  <a:lnTo>
                    <a:pt x="61" y="107"/>
                  </a:lnTo>
                  <a:lnTo>
                    <a:pt x="36" y="122"/>
                  </a:lnTo>
                  <a:lnTo>
                    <a:pt x="63" y="115"/>
                  </a:lnTo>
                  <a:lnTo>
                    <a:pt x="78" y="105"/>
                  </a:lnTo>
                  <a:lnTo>
                    <a:pt x="95" y="98"/>
                  </a:lnTo>
                  <a:lnTo>
                    <a:pt x="112" y="90"/>
                  </a:lnTo>
                  <a:lnTo>
                    <a:pt x="129" y="83"/>
                  </a:lnTo>
                  <a:lnTo>
                    <a:pt x="146" y="76"/>
                  </a:lnTo>
                  <a:lnTo>
                    <a:pt x="163" y="71"/>
                  </a:lnTo>
                  <a:lnTo>
                    <a:pt x="180" y="63"/>
                  </a:lnTo>
                  <a:lnTo>
                    <a:pt x="197" y="56"/>
                  </a:lnTo>
                  <a:lnTo>
                    <a:pt x="200" y="56"/>
                  </a:lnTo>
                  <a:lnTo>
                    <a:pt x="166" y="39"/>
                  </a:lnTo>
                  <a:lnTo>
                    <a:pt x="170" y="51"/>
                  </a:lnTo>
                  <a:lnTo>
                    <a:pt x="173" y="58"/>
                  </a:lnTo>
                  <a:lnTo>
                    <a:pt x="178" y="68"/>
                  </a:lnTo>
                  <a:lnTo>
                    <a:pt x="183" y="76"/>
                  </a:lnTo>
                  <a:lnTo>
                    <a:pt x="188" y="85"/>
                  </a:lnTo>
                  <a:lnTo>
                    <a:pt x="190" y="93"/>
                  </a:lnTo>
                  <a:lnTo>
                    <a:pt x="195" y="102"/>
                  </a:lnTo>
                  <a:lnTo>
                    <a:pt x="200" y="110"/>
                  </a:lnTo>
                  <a:lnTo>
                    <a:pt x="207" y="117"/>
                  </a:lnTo>
                  <a:lnTo>
                    <a:pt x="222" y="139"/>
                  </a:lnTo>
                  <a:lnTo>
                    <a:pt x="214" y="117"/>
                  </a:lnTo>
                  <a:lnTo>
                    <a:pt x="214" y="124"/>
                  </a:lnTo>
                  <a:lnTo>
                    <a:pt x="210" y="139"/>
                  </a:lnTo>
                  <a:lnTo>
                    <a:pt x="210" y="151"/>
                  </a:lnTo>
                  <a:lnTo>
                    <a:pt x="207" y="163"/>
                  </a:lnTo>
                  <a:lnTo>
                    <a:pt x="210" y="178"/>
                  </a:lnTo>
                  <a:lnTo>
                    <a:pt x="212" y="190"/>
                  </a:lnTo>
                  <a:lnTo>
                    <a:pt x="212" y="203"/>
                  </a:lnTo>
                  <a:lnTo>
                    <a:pt x="214" y="217"/>
                  </a:lnTo>
                  <a:lnTo>
                    <a:pt x="214" y="229"/>
                  </a:lnTo>
                  <a:lnTo>
                    <a:pt x="214" y="244"/>
                  </a:lnTo>
                  <a:lnTo>
                    <a:pt x="214" y="249"/>
                  </a:lnTo>
                  <a:lnTo>
                    <a:pt x="217" y="256"/>
                  </a:lnTo>
                  <a:lnTo>
                    <a:pt x="219" y="261"/>
                  </a:lnTo>
                  <a:lnTo>
                    <a:pt x="224" y="266"/>
                  </a:lnTo>
                  <a:lnTo>
                    <a:pt x="244" y="281"/>
                  </a:lnTo>
                  <a:lnTo>
                    <a:pt x="251" y="283"/>
                  </a:lnTo>
                  <a:lnTo>
                    <a:pt x="256" y="288"/>
                  </a:lnTo>
                  <a:lnTo>
                    <a:pt x="263" y="290"/>
                  </a:lnTo>
                  <a:lnTo>
                    <a:pt x="268" y="293"/>
                  </a:lnTo>
                  <a:lnTo>
                    <a:pt x="275" y="298"/>
                  </a:lnTo>
                  <a:lnTo>
                    <a:pt x="280" y="300"/>
                  </a:lnTo>
                  <a:lnTo>
                    <a:pt x="288" y="303"/>
                  </a:lnTo>
                  <a:lnTo>
                    <a:pt x="295" y="308"/>
                  </a:lnTo>
                  <a:lnTo>
                    <a:pt x="295" y="310"/>
                  </a:lnTo>
                  <a:lnTo>
                    <a:pt x="288" y="298"/>
                  </a:lnTo>
                  <a:lnTo>
                    <a:pt x="288" y="295"/>
                  </a:lnTo>
                  <a:lnTo>
                    <a:pt x="288" y="312"/>
                  </a:lnTo>
                  <a:lnTo>
                    <a:pt x="288" y="332"/>
                  </a:lnTo>
                  <a:lnTo>
                    <a:pt x="285" y="351"/>
                  </a:lnTo>
                  <a:lnTo>
                    <a:pt x="288" y="369"/>
                  </a:lnTo>
                  <a:lnTo>
                    <a:pt x="288" y="388"/>
                  </a:lnTo>
                  <a:lnTo>
                    <a:pt x="290" y="405"/>
                  </a:lnTo>
                  <a:lnTo>
                    <a:pt x="292" y="422"/>
                  </a:lnTo>
                  <a:lnTo>
                    <a:pt x="300" y="442"/>
                  </a:lnTo>
                  <a:lnTo>
                    <a:pt x="310" y="464"/>
                  </a:lnTo>
                  <a:lnTo>
                    <a:pt x="327" y="486"/>
                  </a:lnTo>
                  <a:lnTo>
                    <a:pt x="344" y="503"/>
                  </a:lnTo>
                  <a:lnTo>
                    <a:pt x="363" y="520"/>
                  </a:lnTo>
                  <a:lnTo>
                    <a:pt x="385" y="537"/>
                  </a:lnTo>
                  <a:lnTo>
                    <a:pt x="407" y="552"/>
                  </a:lnTo>
                  <a:lnTo>
                    <a:pt x="429" y="564"/>
                  </a:lnTo>
                  <a:lnTo>
                    <a:pt x="454" y="576"/>
                  </a:lnTo>
                  <a:lnTo>
                    <a:pt x="458" y="581"/>
                  </a:lnTo>
                  <a:lnTo>
                    <a:pt x="458" y="535"/>
                  </a:lnTo>
                  <a:lnTo>
                    <a:pt x="454" y="539"/>
                  </a:lnTo>
                  <a:lnTo>
                    <a:pt x="446" y="544"/>
                  </a:lnTo>
                  <a:lnTo>
                    <a:pt x="439" y="547"/>
                  </a:lnTo>
                  <a:lnTo>
                    <a:pt x="434" y="547"/>
                  </a:lnTo>
                  <a:lnTo>
                    <a:pt x="427" y="547"/>
                  </a:lnTo>
                  <a:lnTo>
                    <a:pt x="419" y="547"/>
                  </a:lnTo>
                  <a:lnTo>
                    <a:pt x="412" y="549"/>
                  </a:lnTo>
                  <a:lnTo>
                    <a:pt x="405" y="549"/>
                  </a:lnTo>
                  <a:lnTo>
                    <a:pt x="400" y="554"/>
                  </a:lnTo>
                  <a:lnTo>
                    <a:pt x="388" y="561"/>
                  </a:lnTo>
                  <a:lnTo>
                    <a:pt x="375" y="569"/>
                  </a:lnTo>
                  <a:lnTo>
                    <a:pt x="363" y="571"/>
                  </a:lnTo>
                  <a:lnTo>
                    <a:pt x="351" y="579"/>
                  </a:lnTo>
                  <a:lnTo>
                    <a:pt x="339" y="581"/>
                  </a:lnTo>
                  <a:lnTo>
                    <a:pt x="324" y="586"/>
                  </a:lnTo>
                  <a:lnTo>
                    <a:pt x="312" y="591"/>
                  </a:lnTo>
                  <a:lnTo>
                    <a:pt x="300" y="598"/>
                  </a:lnTo>
                  <a:lnTo>
                    <a:pt x="290" y="601"/>
                  </a:lnTo>
                  <a:lnTo>
                    <a:pt x="324" y="610"/>
                  </a:lnTo>
                  <a:lnTo>
                    <a:pt x="322" y="610"/>
                  </a:lnTo>
                  <a:lnTo>
                    <a:pt x="317" y="593"/>
                  </a:lnTo>
                  <a:lnTo>
                    <a:pt x="310" y="576"/>
                  </a:lnTo>
                  <a:lnTo>
                    <a:pt x="302" y="561"/>
                  </a:lnTo>
                  <a:lnTo>
                    <a:pt x="292" y="547"/>
                  </a:lnTo>
                  <a:lnTo>
                    <a:pt x="283" y="530"/>
                  </a:lnTo>
                  <a:lnTo>
                    <a:pt x="273" y="515"/>
                  </a:lnTo>
                  <a:lnTo>
                    <a:pt x="263" y="500"/>
                  </a:lnTo>
                  <a:lnTo>
                    <a:pt x="251" y="486"/>
                  </a:lnTo>
                  <a:lnTo>
                    <a:pt x="241" y="466"/>
                  </a:lnTo>
                  <a:lnTo>
                    <a:pt x="236" y="447"/>
                  </a:lnTo>
                  <a:lnTo>
                    <a:pt x="236" y="427"/>
                  </a:lnTo>
                  <a:lnTo>
                    <a:pt x="239" y="405"/>
                  </a:lnTo>
                  <a:lnTo>
                    <a:pt x="239" y="386"/>
                  </a:lnTo>
                  <a:lnTo>
                    <a:pt x="241" y="364"/>
                  </a:lnTo>
                  <a:lnTo>
                    <a:pt x="241" y="344"/>
                  </a:lnTo>
                  <a:lnTo>
                    <a:pt x="236" y="325"/>
                  </a:lnTo>
                  <a:lnTo>
                    <a:pt x="224" y="295"/>
                  </a:lnTo>
                  <a:lnTo>
                    <a:pt x="210" y="268"/>
                  </a:lnTo>
                  <a:lnTo>
                    <a:pt x="197" y="242"/>
                  </a:lnTo>
                  <a:lnTo>
                    <a:pt x="183" y="215"/>
                  </a:lnTo>
                  <a:lnTo>
                    <a:pt x="168" y="185"/>
                  </a:lnTo>
                  <a:lnTo>
                    <a:pt x="156" y="159"/>
                  </a:lnTo>
                  <a:lnTo>
                    <a:pt x="144" y="132"/>
                  </a:lnTo>
                  <a:lnTo>
                    <a:pt x="134" y="102"/>
                  </a:lnTo>
                  <a:lnTo>
                    <a:pt x="127" y="90"/>
                  </a:lnTo>
                  <a:lnTo>
                    <a:pt x="131" y="107"/>
                  </a:lnTo>
                  <a:lnTo>
                    <a:pt x="131" y="100"/>
                  </a:lnTo>
                  <a:lnTo>
                    <a:pt x="112" y="127"/>
                  </a:lnTo>
                  <a:lnTo>
                    <a:pt x="114" y="124"/>
                  </a:lnTo>
                  <a:lnTo>
                    <a:pt x="119" y="124"/>
                  </a:lnTo>
                  <a:lnTo>
                    <a:pt x="124" y="122"/>
                  </a:lnTo>
                  <a:lnTo>
                    <a:pt x="129" y="122"/>
                  </a:lnTo>
                  <a:lnTo>
                    <a:pt x="134" y="120"/>
                  </a:lnTo>
                  <a:lnTo>
                    <a:pt x="139" y="117"/>
                  </a:lnTo>
                  <a:lnTo>
                    <a:pt x="144" y="117"/>
                  </a:lnTo>
                  <a:lnTo>
                    <a:pt x="146" y="115"/>
                  </a:lnTo>
                  <a:lnTo>
                    <a:pt x="151" y="112"/>
                  </a:lnTo>
                  <a:lnTo>
                    <a:pt x="156" y="110"/>
                  </a:lnTo>
                  <a:lnTo>
                    <a:pt x="136" y="110"/>
                  </a:lnTo>
                  <a:lnTo>
                    <a:pt x="134" y="105"/>
                  </a:lnTo>
                  <a:lnTo>
                    <a:pt x="139" y="110"/>
                  </a:lnTo>
                  <a:lnTo>
                    <a:pt x="144" y="115"/>
                  </a:lnTo>
                  <a:lnTo>
                    <a:pt x="151" y="120"/>
                  </a:lnTo>
                  <a:lnTo>
                    <a:pt x="156" y="124"/>
                  </a:lnTo>
                  <a:lnTo>
                    <a:pt x="163" y="129"/>
                  </a:lnTo>
                  <a:lnTo>
                    <a:pt x="168" y="134"/>
                  </a:lnTo>
                  <a:lnTo>
                    <a:pt x="173" y="139"/>
                  </a:lnTo>
                  <a:lnTo>
                    <a:pt x="175" y="144"/>
                  </a:lnTo>
                  <a:lnTo>
                    <a:pt x="183" y="161"/>
                  </a:lnTo>
                  <a:lnTo>
                    <a:pt x="188" y="178"/>
                  </a:lnTo>
                  <a:lnTo>
                    <a:pt x="190" y="195"/>
                  </a:lnTo>
                  <a:lnTo>
                    <a:pt x="195" y="215"/>
                  </a:lnTo>
                  <a:lnTo>
                    <a:pt x="197" y="234"/>
                  </a:lnTo>
                  <a:lnTo>
                    <a:pt x="200" y="251"/>
                  </a:lnTo>
                  <a:lnTo>
                    <a:pt x="205" y="271"/>
                  </a:lnTo>
                  <a:lnTo>
                    <a:pt x="212" y="290"/>
                  </a:lnTo>
                  <a:lnTo>
                    <a:pt x="214" y="298"/>
                  </a:lnTo>
                  <a:lnTo>
                    <a:pt x="222" y="305"/>
                  </a:lnTo>
                  <a:lnTo>
                    <a:pt x="229" y="310"/>
                  </a:lnTo>
                  <a:lnTo>
                    <a:pt x="236" y="317"/>
                  </a:lnTo>
                  <a:lnTo>
                    <a:pt x="241" y="322"/>
                  </a:lnTo>
                  <a:lnTo>
                    <a:pt x="249" y="329"/>
                  </a:lnTo>
                  <a:lnTo>
                    <a:pt x="256" y="337"/>
                  </a:lnTo>
                  <a:lnTo>
                    <a:pt x="258" y="344"/>
                  </a:lnTo>
                  <a:lnTo>
                    <a:pt x="263" y="364"/>
                  </a:lnTo>
                  <a:lnTo>
                    <a:pt x="266" y="381"/>
                  </a:lnTo>
                  <a:lnTo>
                    <a:pt x="263" y="400"/>
                  </a:lnTo>
                  <a:lnTo>
                    <a:pt x="263" y="420"/>
                  </a:lnTo>
                  <a:lnTo>
                    <a:pt x="261" y="439"/>
                  </a:lnTo>
                  <a:lnTo>
                    <a:pt x="263" y="456"/>
                  </a:lnTo>
                  <a:lnTo>
                    <a:pt x="268" y="476"/>
                  </a:lnTo>
                  <a:lnTo>
                    <a:pt x="280" y="493"/>
                  </a:lnTo>
                  <a:lnTo>
                    <a:pt x="288" y="503"/>
                  </a:lnTo>
                  <a:lnTo>
                    <a:pt x="297" y="513"/>
                  </a:lnTo>
                  <a:lnTo>
                    <a:pt x="307" y="522"/>
                  </a:lnTo>
                  <a:lnTo>
                    <a:pt x="317" y="532"/>
                  </a:lnTo>
                  <a:lnTo>
                    <a:pt x="327" y="539"/>
                  </a:lnTo>
                  <a:lnTo>
                    <a:pt x="336" y="549"/>
                  </a:lnTo>
                  <a:lnTo>
                    <a:pt x="344" y="559"/>
                  </a:lnTo>
                  <a:lnTo>
                    <a:pt x="353" y="571"/>
                  </a:lnTo>
                  <a:lnTo>
                    <a:pt x="363" y="588"/>
                  </a:lnTo>
                  <a:lnTo>
                    <a:pt x="375" y="539"/>
                  </a:lnTo>
                  <a:lnTo>
                    <a:pt x="375" y="542"/>
                  </a:lnTo>
                  <a:lnTo>
                    <a:pt x="371" y="542"/>
                  </a:lnTo>
                  <a:lnTo>
                    <a:pt x="366" y="544"/>
                  </a:lnTo>
                  <a:lnTo>
                    <a:pt x="363" y="544"/>
                  </a:lnTo>
                  <a:lnTo>
                    <a:pt x="358" y="544"/>
                  </a:lnTo>
                  <a:lnTo>
                    <a:pt x="353" y="542"/>
                  </a:lnTo>
                  <a:lnTo>
                    <a:pt x="351" y="542"/>
                  </a:lnTo>
                  <a:lnTo>
                    <a:pt x="349" y="539"/>
                  </a:lnTo>
                  <a:lnTo>
                    <a:pt x="346" y="539"/>
                  </a:lnTo>
                  <a:lnTo>
                    <a:pt x="339" y="522"/>
                  </a:lnTo>
                  <a:lnTo>
                    <a:pt x="329" y="505"/>
                  </a:lnTo>
                  <a:lnTo>
                    <a:pt x="322" y="488"/>
                  </a:lnTo>
                  <a:lnTo>
                    <a:pt x="312" y="474"/>
                  </a:lnTo>
                  <a:lnTo>
                    <a:pt x="305" y="456"/>
                  </a:lnTo>
                  <a:lnTo>
                    <a:pt x="297" y="439"/>
                  </a:lnTo>
                  <a:lnTo>
                    <a:pt x="290" y="422"/>
                  </a:lnTo>
                  <a:lnTo>
                    <a:pt x="285" y="405"/>
                  </a:lnTo>
                  <a:lnTo>
                    <a:pt x="280" y="391"/>
                  </a:lnTo>
                  <a:lnTo>
                    <a:pt x="280" y="378"/>
                  </a:lnTo>
                  <a:lnTo>
                    <a:pt x="280" y="361"/>
                  </a:lnTo>
                  <a:lnTo>
                    <a:pt x="283" y="349"/>
                  </a:lnTo>
                  <a:lnTo>
                    <a:pt x="285" y="334"/>
                  </a:lnTo>
                  <a:lnTo>
                    <a:pt x="288" y="320"/>
                  </a:lnTo>
                  <a:lnTo>
                    <a:pt x="290" y="303"/>
                  </a:lnTo>
                  <a:lnTo>
                    <a:pt x="290" y="290"/>
                  </a:lnTo>
                  <a:lnTo>
                    <a:pt x="285" y="264"/>
                  </a:lnTo>
                  <a:lnTo>
                    <a:pt x="275" y="239"/>
                  </a:lnTo>
                  <a:lnTo>
                    <a:pt x="263" y="217"/>
                  </a:lnTo>
                  <a:lnTo>
                    <a:pt x="249" y="198"/>
                  </a:lnTo>
                  <a:lnTo>
                    <a:pt x="234" y="176"/>
                  </a:lnTo>
                  <a:lnTo>
                    <a:pt x="219" y="156"/>
                  </a:lnTo>
                  <a:lnTo>
                    <a:pt x="205" y="134"/>
                  </a:lnTo>
                  <a:lnTo>
                    <a:pt x="195" y="112"/>
                  </a:lnTo>
                  <a:lnTo>
                    <a:pt x="195" y="110"/>
                  </a:lnTo>
                  <a:lnTo>
                    <a:pt x="192" y="105"/>
                  </a:lnTo>
                  <a:lnTo>
                    <a:pt x="190" y="100"/>
                  </a:lnTo>
                  <a:lnTo>
                    <a:pt x="188" y="95"/>
                  </a:lnTo>
                  <a:lnTo>
                    <a:pt x="183" y="93"/>
                  </a:lnTo>
                  <a:lnTo>
                    <a:pt x="178" y="88"/>
                  </a:lnTo>
                  <a:lnTo>
                    <a:pt x="175" y="85"/>
                  </a:lnTo>
                  <a:lnTo>
                    <a:pt x="170" y="85"/>
                  </a:lnTo>
                  <a:lnTo>
                    <a:pt x="166" y="85"/>
                  </a:lnTo>
                  <a:lnTo>
                    <a:pt x="158" y="85"/>
                  </a:lnTo>
                  <a:lnTo>
                    <a:pt x="153" y="88"/>
                  </a:lnTo>
                  <a:lnTo>
                    <a:pt x="146" y="90"/>
                  </a:lnTo>
                  <a:lnTo>
                    <a:pt x="144" y="93"/>
                  </a:lnTo>
                  <a:lnTo>
                    <a:pt x="139" y="98"/>
                  </a:lnTo>
                  <a:lnTo>
                    <a:pt x="136" y="102"/>
                  </a:lnTo>
                  <a:lnTo>
                    <a:pt x="134" y="107"/>
                  </a:lnTo>
                  <a:lnTo>
                    <a:pt x="134" y="115"/>
                  </a:lnTo>
                  <a:lnTo>
                    <a:pt x="134" y="132"/>
                  </a:lnTo>
                  <a:lnTo>
                    <a:pt x="136" y="151"/>
                  </a:lnTo>
                  <a:lnTo>
                    <a:pt x="141" y="173"/>
                  </a:lnTo>
                  <a:lnTo>
                    <a:pt x="146" y="195"/>
                  </a:lnTo>
                  <a:lnTo>
                    <a:pt x="151" y="217"/>
                  </a:lnTo>
                  <a:lnTo>
                    <a:pt x="156" y="239"/>
                  </a:lnTo>
                  <a:lnTo>
                    <a:pt x="161" y="261"/>
                  </a:lnTo>
                  <a:lnTo>
                    <a:pt x="166" y="283"/>
                  </a:lnTo>
                  <a:lnTo>
                    <a:pt x="170" y="308"/>
                  </a:lnTo>
                  <a:lnTo>
                    <a:pt x="173" y="312"/>
                  </a:lnTo>
                  <a:lnTo>
                    <a:pt x="175" y="320"/>
                  </a:lnTo>
                  <a:lnTo>
                    <a:pt x="178" y="325"/>
                  </a:lnTo>
                  <a:lnTo>
                    <a:pt x="183" y="329"/>
                  </a:lnTo>
                  <a:lnTo>
                    <a:pt x="188" y="334"/>
                  </a:lnTo>
                  <a:lnTo>
                    <a:pt x="192" y="339"/>
                  </a:lnTo>
                  <a:lnTo>
                    <a:pt x="200" y="344"/>
                  </a:lnTo>
                  <a:lnTo>
                    <a:pt x="207" y="349"/>
                  </a:lnTo>
                  <a:lnTo>
                    <a:pt x="212" y="351"/>
                  </a:lnTo>
                  <a:lnTo>
                    <a:pt x="217" y="354"/>
                  </a:lnTo>
                  <a:lnTo>
                    <a:pt x="224" y="354"/>
                  </a:lnTo>
                  <a:lnTo>
                    <a:pt x="229" y="354"/>
                  </a:lnTo>
                  <a:lnTo>
                    <a:pt x="234" y="351"/>
                  </a:lnTo>
                  <a:lnTo>
                    <a:pt x="239" y="349"/>
                  </a:lnTo>
                  <a:lnTo>
                    <a:pt x="244" y="347"/>
                  </a:lnTo>
                  <a:lnTo>
                    <a:pt x="249" y="342"/>
                  </a:lnTo>
                  <a:lnTo>
                    <a:pt x="251" y="337"/>
                  </a:lnTo>
                  <a:lnTo>
                    <a:pt x="253" y="329"/>
                  </a:lnTo>
                  <a:lnTo>
                    <a:pt x="253" y="325"/>
                  </a:lnTo>
                  <a:lnTo>
                    <a:pt x="253" y="320"/>
                  </a:lnTo>
                  <a:lnTo>
                    <a:pt x="251" y="312"/>
                  </a:lnTo>
                  <a:lnTo>
                    <a:pt x="249" y="308"/>
                  </a:lnTo>
                  <a:lnTo>
                    <a:pt x="246" y="303"/>
                  </a:lnTo>
                  <a:lnTo>
                    <a:pt x="241" y="300"/>
                  </a:lnTo>
                  <a:lnTo>
                    <a:pt x="229" y="283"/>
                  </a:lnTo>
                  <a:lnTo>
                    <a:pt x="222" y="266"/>
                  </a:lnTo>
                  <a:lnTo>
                    <a:pt x="217" y="246"/>
                  </a:lnTo>
                  <a:lnTo>
                    <a:pt x="214" y="227"/>
                  </a:lnTo>
                  <a:lnTo>
                    <a:pt x="212" y="205"/>
                  </a:lnTo>
                  <a:lnTo>
                    <a:pt x="207" y="185"/>
                  </a:lnTo>
                  <a:lnTo>
                    <a:pt x="205" y="166"/>
                  </a:lnTo>
                  <a:lnTo>
                    <a:pt x="197" y="149"/>
                  </a:lnTo>
                  <a:lnTo>
                    <a:pt x="195" y="115"/>
                  </a:lnTo>
                  <a:lnTo>
                    <a:pt x="136" y="122"/>
                  </a:lnTo>
                  <a:lnTo>
                    <a:pt x="139" y="137"/>
                  </a:lnTo>
                  <a:lnTo>
                    <a:pt x="146" y="159"/>
                  </a:lnTo>
                  <a:lnTo>
                    <a:pt x="158" y="178"/>
                  </a:lnTo>
                  <a:lnTo>
                    <a:pt x="173" y="198"/>
                  </a:lnTo>
                  <a:lnTo>
                    <a:pt x="190" y="217"/>
                  </a:lnTo>
                  <a:lnTo>
                    <a:pt x="202" y="237"/>
                  </a:lnTo>
                  <a:lnTo>
                    <a:pt x="217" y="256"/>
                  </a:lnTo>
                  <a:lnTo>
                    <a:pt x="227" y="278"/>
                  </a:lnTo>
                  <a:lnTo>
                    <a:pt x="231" y="303"/>
                  </a:lnTo>
                  <a:lnTo>
                    <a:pt x="222" y="339"/>
                  </a:lnTo>
                  <a:lnTo>
                    <a:pt x="219" y="373"/>
                  </a:lnTo>
                  <a:lnTo>
                    <a:pt x="224" y="410"/>
                  </a:lnTo>
                  <a:lnTo>
                    <a:pt x="234" y="444"/>
                  </a:lnTo>
                  <a:lnTo>
                    <a:pt x="246" y="478"/>
                  </a:lnTo>
                  <a:lnTo>
                    <a:pt x="263" y="513"/>
                  </a:lnTo>
                  <a:lnTo>
                    <a:pt x="283" y="544"/>
                  </a:lnTo>
                  <a:lnTo>
                    <a:pt x="302" y="576"/>
                  </a:lnTo>
                  <a:lnTo>
                    <a:pt x="307" y="583"/>
                  </a:lnTo>
                  <a:lnTo>
                    <a:pt x="314" y="591"/>
                  </a:lnTo>
                  <a:lnTo>
                    <a:pt x="324" y="596"/>
                  </a:lnTo>
                  <a:lnTo>
                    <a:pt x="334" y="601"/>
                  </a:lnTo>
                  <a:lnTo>
                    <a:pt x="344" y="601"/>
                  </a:lnTo>
                  <a:lnTo>
                    <a:pt x="353" y="603"/>
                  </a:lnTo>
                  <a:lnTo>
                    <a:pt x="363" y="603"/>
                  </a:lnTo>
                  <a:lnTo>
                    <a:pt x="375" y="603"/>
                  </a:lnTo>
                  <a:lnTo>
                    <a:pt x="395" y="598"/>
                  </a:lnTo>
                  <a:lnTo>
                    <a:pt x="400" y="593"/>
                  </a:lnTo>
                  <a:lnTo>
                    <a:pt x="405" y="591"/>
                  </a:lnTo>
                  <a:lnTo>
                    <a:pt x="407" y="586"/>
                  </a:lnTo>
                  <a:lnTo>
                    <a:pt x="412" y="581"/>
                  </a:lnTo>
                  <a:lnTo>
                    <a:pt x="412" y="576"/>
                  </a:lnTo>
                  <a:lnTo>
                    <a:pt x="415" y="571"/>
                  </a:lnTo>
                  <a:lnTo>
                    <a:pt x="415" y="564"/>
                  </a:lnTo>
                  <a:lnTo>
                    <a:pt x="412" y="559"/>
                  </a:lnTo>
                  <a:lnTo>
                    <a:pt x="402" y="539"/>
                  </a:lnTo>
                  <a:lnTo>
                    <a:pt x="395" y="527"/>
                  </a:lnTo>
                  <a:lnTo>
                    <a:pt x="388" y="515"/>
                  </a:lnTo>
                  <a:lnTo>
                    <a:pt x="378" y="505"/>
                  </a:lnTo>
                  <a:lnTo>
                    <a:pt x="368" y="496"/>
                  </a:lnTo>
                  <a:lnTo>
                    <a:pt x="358" y="486"/>
                  </a:lnTo>
                  <a:lnTo>
                    <a:pt x="349" y="478"/>
                  </a:lnTo>
                  <a:lnTo>
                    <a:pt x="339" y="466"/>
                  </a:lnTo>
                  <a:lnTo>
                    <a:pt x="329" y="456"/>
                  </a:lnTo>
                  <a:lnTo>
                    <a:pt x="327" y="452"/>
                  </a:lnTo>
                  <a:lnTo>
                    <a:pt x="324" y="447"/>
                  </a:lnTo>
                  <a:lnTo>
                    <a:pt x="322" y="442"/>
                  </a:lnTo>
                  <a:lnTo>
                    <a:pt x="322" y="434"/>
                  </a:lnTo>
                  <a:lnTo>
                    <a:pt x="322" y="420"/>
                  </a:lnTo>
                  <a:lnTo>
                    <a:pt x="322" y="403"/>
                  </a:lnTo>
                  <a:lnTo>
                    <a:pt x="324" y="388"/>
                  </a:lnTo>
                  <a:lnTo>
                    <a:pt x="324" y="373"/>
                  </a:lnTo>
                  <a:lnTo>
                    <a:pt x="324" y="356"/>
                  </a:lnTo>
                  <a:lnTo>
                    <a:pt x="322" y="342"/>
                  </a:lnTo>
                  <a:lnTo>
                    <a:pt x="319" y="327"/>
                  </a:lnTo>
                  <a:lnTo>
                    <a:pt x="312" y="312"/>
                  </a:lnTo>
                  <a:lnTo>
                    <a:pt x="307" y="303"/>
                  </a:lnTo>
                  <a:lnTo>
                    <a:pt x="300" y="295"/>
                  </a:lnTo>
                  <a:lnTo>
                    <a:pt x="292" y="288"/>
                  </a:lnTo>
                  <a:lnTo>
                    <a:pt x="285" y="281"/>
                  </a:lnTo>
                  <a:lnTo>
                    <a:pt x="278" y="273"/>
                  </a:lnTo>
                  <a:lnTo>
                    <a:pt x="271" y="266"/>
                  </a:lnTo>
                  <a:lnTo>
                    <a:pt x="266" y="256"/>
                  </a:lnTo>
                  <a:lnTo>
                    <a:pt x="261" y="246"/>
                  </a:lnTo>
                  <a:lnTo>
                    <a:pt x="256" y="225"/>
                  </a:lnTo>
                  <a:lnTo>
                    <a:pt x="253" y="203"/>
                  </a:lnTo>
                  <a:lnTo>
                    <a:pt x="249" y="178"/>
                  </a:lnTo>
                  <a:lnTo>
                    <a:pt x="244" y="159"/>
                  </a:lnTo>
                  <a:lnTo>
                    <a:pt x="236" y="137"/>
                  </a:lnTo>
                  <a:lnTo>
                    <a:pt x="229" y="117"/>
                  </a:lnTo>
                  <a:lnTo>
                    <a:pt x="214" y="98"/>
                  </a:lnTo>
                  <a:lnTo>
                    <a:pt x="197" y="83"/>
                  </a:lnTo>
                  <a:lnTo>
                    <a:pt x="158" y="56"/>
                  </a:lnTo>
                  <a:lnTo>
                    <a:pt x="153" y="54"/>
                  </a:lnTo>
                  <a:lnTo>
                    <a:pt x="149" y="54"/>
                  </a:lnTo>
                  <a:lnTo>
                    <a:pt x="144" y="54"/>
                  </a:lnTo>
                  <a:lnTo>
                    <a:pt x="139" y="56"/>
                  </a:lnTo>
                  <a:lnTo>
                    <a:pt x="114" y="63"/>
                  </a:lnTo>
                  <a:lnTo>
                    <a:pt x="88" y="73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5" y="80"/>
                  </a:lnTo>
                  <a:lnTo>
                    <a:pt x="75" y="83"/>
                  </a:lnTo>
                  <a:lnTo>
                    <a:pt x="73" y="88"/>
                  </a:lnTo>
                  <a:lnTo>
                    <a:pt x="70" y="90"/>
                  </a:lnTo>
                  <a:lnTo>
                    <a:pt x="70" y="95"/>
                  </a:lnTo>
                  <a:lnTo>
                    <a:pt x="70" y="100"/>
                  </a:lnTo>
                  <a:lnTo>
                    <a:pt x="70" y="107"/>
                  </a:lnTo>
                  <a:lnTo>
                    <a:pt x="70" y="112"/>
                  </a:lnTo>
                  <a:lnTo>
                    <a:pt x="70" y="115"/>
                  </a:lnTo>
                  <a:lnTo>
                    <a:pt x="73" y="120"/>
                  </a:lnTo>
                  <a:lnTo>
                    <a:pt x="75" y="124"/>
                  </a:lnTo>
                  <a:lnTo>
                    <a:pt x="80" y="134"/>
                  </a:lnTo>
                  <a:lnTo>
                    <a:pt x="90" y="161"/>
                  </a:lnTo>
                  <a:lnTo>
                    <a:pt x="102" y="188"/>
                  </a:lnTo>
                  <a:lnTo>
                    <a:pt x="114" y="215"/>
                  </a:lnTo>
                  <a:lnTo>
                    <a:pt x="129" y="242"/>
                  </a:lnTo>
                  <a:lnTo>
                    <a:pt x="141" y="268"/>
                  </a:lnTo>
                  <a:lnTo>
                    <a:pt x="156" y="295"/>
                  </a:lnTo>
                  <a:lnTo>
                    <a:pt x="168" y="322"/>
                  </a:lnTo>
                  <a:lnTo>
                    <a:pt x="178" y="349"/>
                  </a:lnTo>
                  <a:lnTo>
                    <a:pt x="180" y="364"/>
                  </a:lnTo>
                  <a:lnTo>
                    <a:pt x="180" y="376"/>
                  </a:lnTo>
                  <a:lnTo>
                    <a:pt x="180" y="391"/>
                  </a:lnTo>
                  <a:lnTo>
                    <a:pt x="178" y="403"/>
                  </a:lnTo>
                  <a:lnTo>
                    <a:pt x="175" y="417"/>
                  </a:lnTo>
                  <a:lnTo>
                    <a:pt x="175" y="430"/>
                  </a:lnTo>
                  <a:lnTo>
                    <a:pt x="175" y="444"/>
                  </a:lnTo>
                  <a:lnTo>
                    <a:pt x="178" y="459"/>
                  </a:lnTo>
                  <a:lnTo>
                    <a:pt x="180" y="466"/>
                  </a:lnTo>
                  <a:lnTo>
                    <a:pt x="183" y="474"/>
                  </a:lnTo>
                  <a:lnTo>
                    <a:pt x="183" y="483"/>
                  </a:lnTo>
                  <a:lnTo>
                    <a:pt x="185" y="491"/>
                  </a:lnTo>
                  <a:lnTo>
                    <a:pt x="188" y="498"/>
                  </a:lnTo>
                  <a:lnTo>
                    <a:pt x="190" y="505"/>
                  </a:lnTo>
                  <a:lnTo>
                    <a:pt x="195" y="513"/>
                  </a:lnTo>
                  <a:lnTo>
                    <a:pt x="200" y="520"/>
                  </a:lnTo>
                  <a:lnTo>
                    <a:pt x="210" y="530"/>
                  </a:lnTo>
                  <a:lnTo>
                    <a:pt x="217" y="539"/>
                  </a:lnTo>
                  <a:lnTo>
                    <a:pt x="224" y="552"/>
                  </a:lnTo>
                  <a:lnTo>
                    <a:pt x="234" y="561"/>
                  </a:lnTo>
                  <a:lnTo>
                    <a:pt x="241" y="574"/>
                  </a:lnTo>
                  <a:lnTo>
                    <a:pt x="249" y="586"/>
                  </a:lnTo>
                  <a:lnTo>
                    <a:pt x="253" y="596"/>
                  </a:lnTo>
                  <a:lnTo>
                    <a:pt x="258" y="610"/>
                  </a:lnTo>
                  <a:lnTo>
                    <a:pt x="273" y="642"/>
                  </a:lnTo>
                  <a:lnTo>
                    <a:pt x="278" y="647"/>
                  </a:lnTo>
                  <a:lnTo>
                    <a:pt x="280" y="649"/>
                  </a:lnTo>
                  <a:lnTo>
                    <a:pt x="283" y="652"/>
                  </a:lnTo>
                  <a:lnTo>
                    <a:pt x="288" y="654"/>
                  </a:lnTo>
                  <a:lnTo>
                    <a:pt x="290" y="657"/>
                  </a:lnTo>
                  <a:lnTo>
                    <a:pt x="295" y="657"/>
                  </a:lnTo>
                  <a:lnTo>
                    <a:pt x="297" y="657"/>
                  </a:lnTo>
                  <a:lnTo>
                    <a:pt x="302" y="659"/>
                  </a:lnTo>
                  <a:lnTo>
                    <a:pt x="327" y="649"/>
                  </a:lnTo>
                  <a:lnTo>
                    <a:pt x="346" y="642"/>
                  </a:lnTo>
                  <a:lnTo>
                    <a:pt x="363" y="637"/>
                  </a:lnTo>
                  <a:lnTo>
                    <a:pt x="383" y="627"/>
                  </a:lnTo>
                  <a:lnTo>
                    <a:pt x="400" y="620"/>
                  </a:lnTo>
                  <a:lnTo>
                    <a:pt x="417" y="613"/>
                  </a:lnTo>
                  <a:lnTo>
                    <a:pt x="436" y="605"/>
                  </a:lnTo>
                  <a:lnTo>
                    <a:pt x="456" y="598"/>
                  </a:lnTo>
                  <a:lnTo>
                    <a:pt x="476" y="596"/>
                  </a:lnTo>
                  <a:lnTo>
                    <a:pt x="497" y="579"/>
                  </a:lnTo>
                  <a:lnTo>
                    <a:pt x="500" y="579"/>
                  </a:lnTo>
                  <a:lnTo>
                    <a:pt x="500" y="576"/>
                  </a:lnTo>
                  <a:lnTo>
                    <a:pt x="502" y="571"/>
                  </a:lnTo>
                  <a:lnTo>
                    <a:pt x="507" y="566"/>
                  </a:lnTo>
                  <a:lnTo>
                    <a:pt x="507" y="559"/>
                  </a:lnTo>
                  <a:lnTo>
                    <a:pt x="507" y="554"/>
                  </a:lnTo>
                  <a:lnTo>
                    <a:pt x="505" y="547"/>
                  </a:lnTo>
                  <a:lnTo>
                    <a:pt x="502" y="542"/>
                  </a:lnTo>
                  <a:lnTo>
                    <a:pt x="500" y="537"/>
                  </a:lnTo>
                  <a:lnTo>
                    <a:pt x="497" y="535"/>
                  </a:lnTo>
                  <a:lnTo>
                    <a:pt x="480" y="522"/>
                  </a:lnTo>
                  <a:lnTo>
                    <a:pt x="461" y="513"/>
                  </a:lnTo>
                  <a:lnTo>
                    <a:pt x="444" y="503"/>
                  </a:lnTo>
                  <a:lnTo>
                    <a:pt x="427" y="493"/>
                  </a:lnTo>
                  <a:lnTo>
                    <a:pt x="410" y="481"/>
                  </a:lnTo>
                  <a:lnTo>
                    <a:pt x="393" y="469"/>
                  </a:lnTo>
                  <a:lnTo>
                    <a:pt x="380" y="454"/>
                  </a:lnTo>
                  <a:lnTo>
                    <a:pt x="368" y="439"/>
                  </a:lnTo>
                  <a:lnTo>
                    <a:pt x="358" y="422"/>
                  </a:lnTo>
                  <a:lnTo>
                    <a:pt x="351" y="410"/>
                  </a:lnTo>
                  <a:lnTo>
                    <a:pt x="349" y="398"/>
                  </a:lnTo>
                  <a:lnTo>
                    <a:pt x="346" y="383"/>
                  </a:lnTo>
                  <a:lnTo>
                    <a:pt x="346" y="369"/>
                  </a:lnTo>
                  <a:lnTo>
                    <a:pt x="346" y="354"/>
                  </a:lnTo>
                  <a:lnTo>
                    <a:pt x="346" y="342"/>
                  </a:lnTo>
                  <a:lnTo>
                    <a:pt x="346" y="327"/>
                  </a:lnTo>
                  <a:lnTo>
                    <a:pt x="346" y="312"/>
                  </a:lnTo>
                  <a:lnTo>
                    <a:pt x="344" y="281"/>
                  </a:lnTo>
                  <a:lnTo>
                    <a:pt x="344" y="276"/>
                  </a:lnTo>
                  <a:lnTo>
                    <a:pt x="341" y="271"/>
                  </a:lnTo>
                  <a:lnTo>
                    <a:pt x="339" y="268"/>
                  </a:lnTo>
                  <a:lnTo>
                    <a:pt x="336" y="264"/>
                  </a:lnTo>
                  <a:lnTo>
                    <a:pt x="319" y="251"/>
                  </a:lnTo>
                  <a:lnTo>
                    <a:pt x="322" y="254"/>
                  </a:lnTo>
                  <a:lnTo>
                    <a:pt x="317" y="251"/>
                  </a:lnTo>
                  <a:lnTo>
                    <a:pt x="312" y="249"/>
                  </a:lnTo>
                  <a:lnTo>
                    <a:pt x="310" y="246"/>
                  </a:lnTo>
                  <a:lnTo>
                    <a:pt x="305" y="246"/>
                  </a:lnTo>
                  <a:lnTo>
                    <a:pt x="300" y="242"/>
                  </a:lnTo>
                  <a:lnTo>
                    <a:pt x="297" y="239"/>
                  </a:lnTo>
                  <a:lnTo>
                    <a:pt x="292" y="239"/>
                  </a:lnTo>
                  <a:lnTo>
                    <a:pt x="290" y="237"/>
                  </a:lnTo>
                  <a:lnTo>
                    <a:pt x="266" y="220"/>
                  </a:lnTo>
                  <a:lnTo>
                    <a:pt x="273" y="244"/>
                  </a:lnTo>
                  <a:lnTo>
                    <a:pt x="273" y="229"/>
                  </a:lnTo>
                  <a:lnTo>
                    <a:pt x="273" y="217"/>
                  </a:lnTo>
                  <a:lnTo>
                    <a:pt x="273" y="205"/>
                  </a:lnTo>
                  <a:lnTo>
                    <a:pt x="271" y="193"/>
                  </a:lnTo>
                  <a:lnTo>
                    <a:pt x="268" y="181"/>
                  </a:lnTo>
                  <a:lnTo>
                    <a:pt x="268" y="168"/>
                  </a:lnTo>
                  <a:lnTo>
                    <a:pt x="268" y="159"/>
                  </a:lnTo>
                  <a:lnTo>
                    <a:pt x="271" y="146"/>
                  </a:lnTo>
                  <a:lnTo>
                    <a:pt x="273" y="137"/>
                  </a:lnTo>
                  <a:lnTo>
                    <a:pt x="273" y="117"/>
                  </a:lnTo>
                  <a:lnTo>
                    <a:pt x="273" y="115"/>
                  </a:lnTo>
                  <a:lnTo>
                    <a:pt x="273" y="110"/>
                  </a:lnTo>
                  <a:lnTo>
                    <a:pt x="271" y="107"/>
                  </a:lnTo>
                  <a:lnTo>
                    <a:pt x="268" y="102"/>
                  </a:lnTo>
                  <a:lnTo>
                    <a:pt x="258" y="88"/>
                  </a:lnTo>
                  <a:lnTo>
                    <a:pt x="256" y="80"/>
                  </a:lnTo>
                  <a:lnTo>
                    <a:pt x="251" y="76"/>
                  </a:lnTo>
                  <a:lnTo>
                    <a:pt x="246" y="68"/>
                  </a:lnTo>
                  <a:lnTo>
                    <a:pt x="244" y="63"/>
                  </a:lnTo>
                  <a:lnTo>
                    <a:pt x="239" y="56"/>
                  </a:lnTo>
                  <a:lnTo>
                    <a:pt x="236" y="49"/>
                  </a:lnTo>
                  <a:lnTo>
                    <a:pt x="234" y="44"/>
                  </a:lnTo>
                  <a:lnTo>
                    <a:pt x="231" y="37"/>
                  </a:lnTo>
                  <a:lnTo>
                    <a:pt x="222" y="17"/>
                  </a:lnTo>
                  <a:lnTo>
                    <a:pt x="219" y="12"/>
                  </a:lnTo>
                  <a:lnTo>
                    <a:pt x="217" y="7"/>
                  </a:lnTo>
                  <a:lnTo>
                    <a:pt x="212" y="5"/>
                  </a:lnTo>
                  <a:lnTo>
                    <a:pt x="210" y="2"/>
                  </a:lnTo>
                  <a:lnTo>
                    <a:pt x="205" y="0"/>
                  </a:lnTo>
                  <a:lnTo>
                    <a:pt x="200" y="0"/>
                  </a:lnTo>
                  <a:lnTo>
                    <a:pt x="195" y="0"/>
                  </a:lnTo>
                  <a:lnTo>
                    <a:pt x="188" y="0"/>
                  </a:lnTo>
                  <a:lnTo>
                    <a:pt x="163" y="7"/>
                  </a:lnTo>
                  <a:lnTo>
                    <a:pt x="146" y="12"/>
                  </a:lnTo>
                  <a:lnTo>
                    <a:pt x="131" y="19"/>
                  </a:lnTo>
                  <a:lnTo>
                    <a:pt x="117" y="24"/>
                  </a:lnTo>
                  <a:lnTo>
                    <a:pt x="100" y="29"/>
                  </a:lnTo>
                  <a:lnTo>
                    <a:pt x="85" y="37"/>
                  </a:lnTo>
                  <a:lnTo>
                    <a:pt x="70" y="41"/>
                  </a:lnTo>
                  <a:lnTo>
                    <a:pt x="53" y="49"/>
                  </a:lnTo>
                  <a:lnTo>
                    <a:pt x="39" y="56"/>
                  </a:lnTo>
                  <a:lnTo>
                    <a:pt x="29" y="63"/>
                  </a:lnTo>
                  <a:lnTo>
                    <a:pt x="27" y="63"/>
                  </a:lnTo>
                  <a:lnTo>
                    <a:pt x="22" y="63"/>
                  </a:lnTo>
                  <a:lnTo>
                    <a:pt x="19" y="63"/>
                  </a:lnTo>
                  <a:lnTo>
                    <a:pt x="17" y="66"/>
                  </a:lnTo>
                  <a:lnTo>
                    <a:pt x="12" y="71"/>
                  </a:lnTo>
                  <a:lnTo>
                    <a:pt x="7" y="76"/>
                  </a:lnTo>
                  <a:lnTo>
                    <a:pt x="5" y="83"/>
                  </a:lnTo>
                  <a:lnTo>
                    <a:pt x="2" y="85"/>
                  </a:lnTo>
                  <a:lnTo>
                    <a:pt x="0" y="90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0" y="115"/>
                  </a:lnTo>
                  <a:lnTo>
                    <a:pt x="2" y="122"/>
                  </a:lnTo>
                  <a:lnTo>
                    <a:pt x="5" y="129"/>
                  </a:lnTo>
                  <a:lnTo>
                    <a:pt x="7" y="137"/>
                  </a:lnTo>
                  <a:lnTo>
                    <a:pt x="9" y="144"/>
                  </a:lnTo>
                  <a:lnTo>
                    <a:pt x="12" y="151"/>
                  </a:lnTo>
                  <a:lnTo>
                    <a:pt x="17" y="159"/>
                  </a:lnTo>
                  <a:lnTo>
                    <a:pt x="19" y="166"/>
                  </a:lnTo>
                  <a:lnTo>
                    <a:pt x="34" y="190"/>
                  </a:lnTo>
                  <a:lnTo>
                    <a:pt x="36" y="195"/>
                  </a:lnTo>
                  <a:lnTo>
                    <a:pt x="41" y="198"/>
                  </a:lnTo>
                  <a:lnTo>
                    <a:pt x="46" y="200"/>
                  </a:lnTo>
                  <a:lnTo>
                    <a:pt x="51" y="205"/>
                  </a:lnTo>
                  <a:lnTo>
                    <a:pt x="61" y="210"/>
                  </a:lnTo>
                  <a:lnTo>
                    <a:pt x="63" y="210"/>
                  </a:lnTo>
                  <a:lnTo>
                    <a:pt x="66" y="210"/>
                  </a:lnTo>
                  <a:lnTo>
                    <a:pt x="70" y="210"/>
                  </a:lnTo>
                  <a:lnTo>
                    <a:pt x="75" y="207"/>
                  </a:lnTo>
                  <a:lnTo>
                    <a:pt x="80" y="207"/>
                  </a:lnTo>
                  <a:lnTo>
                    <a:pt x="85" y="203"/>
                  </a:lnTo>
                  <a:lnTo>
                    <a:pt x="90" y="200"/>
                  </a:lnTo>
                  <a:lnTo>
                    <a:pt x="95" y="195"/>
                  </a:lnTo>
                  <a:lnTo>
                    <a:pt x="97" y="190"/>
                  </a:lnTo>
                  <a:lnTo>
                    <a:pt x="100" y="185"/>
                  </a:lnTo>
                  <a:lnTo>
                    <a:pt x="100" y="178"/>
                  </a:lnTo>
                  <a:lnTo>
                    <a:pt x="100" y="173"/>
                  </a:lnTo>
                  <a:lnTo>
                    <a:pt x="95" y="176"/>
                  </a:lnTo>
                  <a:lnTo>
                    <a:pt x="90" y="181"/>
                  </a:lnTo>
                  <a:lnTo>
                    <a:pt x="83" y="183"/>
                  </a:lnTo>
                  <a:lnTo>
                    <a:pt x="78" y="188"/>
                  </a:lnTo>
                  <a:lnTo>
                    <a:pt x="70" y="190"/>
                  </a:lnTo>
                  <a:lnTo>
                    <a:pt x="66" y="193"/>
                  </a:lnTo>
                  <a:lnTo>
                    <a:pt x="61" y="195"/>
                  </a:lnTo>
                  <a:lnTo>
                    <a:pt x="56" y="198"/>
                  </a:lnTo>
                  <a:lnTo>
                    <a:pt x="53" y="195"/>
                  </a:lnTo>
                  <a:lnTo>
                    <a:pt x="51" y="190"/>
                  </a:lnTo>
                  <a:lnTo>
                    <a:pt x="48" y="188"/>
                  </a:lnTo>
                  <a:lnTo>
                    <a:pt x="48" y="183"/>
                  </a:lnTo>
                  <a:lnTo>
                    <a:pt x="61" y="195"/>
                  </a:lnTo>
                  <a:lnTo>
                    <a:pt x="53" y="178"/>
                  </a:lnTo>
                  <a:lnTo>
                    <a:pt x="53" y="195"/>
                  </a:lnTo>
                  <a:lnTo>
                    <a:pt x="56" y="215"/>
                  </a:lnTo>
                  <a:lnTo>
                    <a:pt x="61" y="232"/>
                  </a:lnTo>
                  <a:lnTo>
                    <a:pt x="68" y="249"/>
                  </a:lnTo>
                  <a:lnTo>
                    <a:pt x="75" y="268"/>
                  </a:lnTo>
                  <a:lnTo>
                    <a:pt x="85" y="283"/>
                  </a:lnTo>
                  <a:lnTo>
                    <a:pt x="95" y="300"/>
                  </a:lnTo>
                  <a:lnTo>
                    <a:pt x="105" y="315"/>
                  </a:lnTo>
                  <a:lnTo>
                    <a:pt x="117" y="329"/>
                  </a:lnTo>
                  <a:lnTo>
                    <a:pt x="139" y="342"/>
                  </a:lnTo>
                  <a:lnTo>
                    <a:pt x="122" y="317"/>
                  </a:lnTo>
                  <a:lnTo>
                    <a:pt x="122" y="329"/>
                  </a:lnTo>
                  <a:lnTo>
                    <a:pt x="129" y="344"/>
                  </a:lnTo>
                  <a:lnTo>
                    <a:pt x="136" y="361"/>
                  </a:lnTo>
                  <a:lnTo>
                    <a:pt x="141" y="376"/>
                  </a:lnTo>
                  <a:lnTo>
                    <a:pt x="144" y="393"/>
                  </a:lnTo>
                  <a:lnTo>
                    <a:pt x="146" y="410"/>
                  </a:lnTo>
                  <a:lnTo>
                    <a:pt x="146" y="427"/>
                  </a:lnTo>
                  <a:lnTo>
                    <a:pt x="146" y="444"/>
                  </a:lnTo>
                  <a:lnTo>
                    <a:pt x="146" y="461"/>
                  </a:lnTo>
                  <a:lnTo>
                    <a:pt x="146" y="486"/>
                  </a:lnTo>
                  <a:lnTo>
                    <a:pt x="146" y="491"/>
                  </a:lnTo>
                  <a:lnTo>
                    <a:pt x="146" y="496"/>
                  </a:lnTo>
                  <a:lnTo>
                    <a:pt x="149" y="500"/>
                  </a:lnTo>
                  <a:lnTo>
                    <a:pt x="151" y="503"/>
                  </a:lnTo>
                  <a:lnTo>
                    <a:pt x="156" y="508"/>
                  </a:lnTo>
                  <a:lnTo>
                    <a:pt x="158" y="515"/>
                  </a:lnTo>
                  <a:lnTo>
                    <a:pt x="163" y="517"/>
                  </a:lnTo>
                  <a:lnTo>
                    <a:pt x="168" y="522"/>
                  </a:lnTo>
                  <a:lnTo>
                    <a:pt x="173" y="525"/>
                  </a:lnTo>
                  <a:lnTo>
                    <a:pt x="180" y="527"/>
                  </a:lnTo>
                  <a:lnTo>
                    <a:pt x="166" y="517"/>
                  </a:lnTo>
                  <a:lnTo>
                    <a:pt x="173" y="525"/>
                  </a:lnTo>
                  <a:lnTo>
                    <a:pt x="175" y="527"/>
                  </a:lnTo>
                  <a:lnTo>
                    <a:pt x="178" y="530"/>
                  </a:lnTo>
                  <a:lnTo>
                    <a:pt x="183" y="530"/>
                  </a:lnTo>
                  <a:lnTo>
                    <a:pt x="188" y="532"/>
                  </a:lnTo>
                  <a:lnTo>
                    <a:pt x="190" y="532"/>
                  </a:lnTo>
                  <a:lnTo>
                    <a:pt x="195" y="535"/>
                  </a:lnTo>
                  <a:lnTo>
                    <a:pt x="197" y="532"/>
                  </a:lnTo>
                  <a:lnTo>
                    <a:pt x="205" y="532"/>
                  </a:lnTo>
                  <a:lnTo>
                    <a:pt x="214" y="530"/>
                  </a:lnTo>
                  <a:lnTo>
                    <a:pt x="180" y="522"/>
                  </a:lnTo>
                  <a:lnTo>
                    <a:pt x="188" y="527"/>
                  </a:lnTo>
                  <a:lnTo>
                    <a:pt x="180" y="508"/>
                  </a:lnTo>
                  <a:lnTo>
                    <a:pt x="180" y="525"/>
                  </a:lnTo>
                  <a:lnTo>
                    <a:pt x="185" y="542"/>
                  </a:lnTo>
                  <a:lnTo>
                    <a:pt x="188" y="559"/>
                  </a:lnTo>
                  <a:lnTo>
                    <a:pt x="192" y="576"/>
                  </a:lnTo>
                  <a:lnTo>
                    <a:pt x="197" y="593"/>
                  </a:lnTo>
                  <a:lnTo>
                    <a:pt x="205" y="610"/>
                  </a:lnTo>
                  <a:lnTo>
                    <a:pt x="210" y="627"/>
                  </a:lnTo>
                  <a:lnTo>
                    <a:pt x="217" y="642"/>
                  </a:lnTo>
                  <a:lnTo>
                    <a:pt x="227" y="659"/>
                  </a:lnTo>
                  <a:lnTo>
                    <a:pt x="227" y="662"/>
                  </a:lnTo>
                  <a:lnTo>
                    <a:pt x="229" y="666"/>
                  </a:lnTo>
                  <a:lnTo>
                    <a:pt x="229" y="669"/>
                  </a:lnTo>
                  <a:lnTo>
                    <a:pt x="229" y="674"/>
                  </a:lnTo>
                  <a:lnTo>
                    <a:pt x="231" y="679"/>
                  </a:lnTo>
                  <a:lnTo>
                    <a:pt x="231" y="681"/>
                  </a:lnTo>
                  <a:lnTo>
                    <a:pt x="234" y="686"/>
                  </a:lnTo>
                  <a:lnTo>
                    <a:pt x="236" y="691"/>
                  </a:lnTo>
                  <a:lnTo>
                    <a:pt x="231" y="686"/>
                  </a:lnTo>
                  <a:lnTo>
                    <a:pt x="229" y="684"/>
                  </a:lnTo>
                  <a:lnTo>
                    <a:pt x="227" y="688"/>
                  </a:lnTo>
                  <a:lnTo>
                    <a:pt x="227" y="693"/>
                  </a:lnTo>
                  <a:lnTo>
                    <a:pt x="227" y="701"/>
                  </a:lnTo>
                  <a:lnTo>
                    <a:pt x="229" y="706"/>
                  </a:lnTo>
                  <a:lnTo>
                    <a:pt x="231" y="710"/>
                  </a:lnTo>
                  <a:lnTo>
                    <a:pt x="236" y="715"/>
                  </a:lnTo>
                  <a:lnTo>
                    <a:pt x="241" y="720"/>
                  </a:lnTo>
                  <a:lnTo>
                    <a:pt x="246" y="723"/>
                  </a:lnTo>
                  <a:lnTo>
                    <a:pt x="251" y="725"/>
                  </a:lnTo>
                  <a:lnTo>
                    <a:pt x="258" y="725"/>
                  </a:lnTo>
                  <a:lnTo>
                    <a:pt x="263" y="723"/>
                  </a:lnTo>
                  <a:lnTo>
                    <a:pt x="268" y="723"/>
                  </a:lnTo>
                  <a:lnTo>
                    <a:pt x="273" y="718"/>
                  </a:lnTo>
                  <a:lnTo>
                    <a:pt x="278" y="715"/>
                  </a:lnTo>
                  <a:lnTo>
                    <a:pt x="280" y="710"/>
                  </a:lnTo>
                  <a:lnTo>
                    <a:pt x="285" y="7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0" name="Freeform 14"/>
            <p:cNvSpPr>
              <a:spLocks/>
            </p:cNvSpPr>
            <p:nvPr/>
          </p:nvSpPr>
          <p:spPr bwMode="auto">
            <a:xfrm>
              <a:off x="3222" y="3107"/>
              <a:ext cx="342" cy="447"/>
            </a:xfrm>
            <a:custGeom>
              <a:avLst/>
              <a:gdLst>
                <a:gd name="T0" fmla="*/ 64 w 342"/>
                <a:gd name="T1" fmla="*/ 293 h 447"/>
                <a:gd name="T2" fmla="*/ 52 w 342"/>
                <a:gd name="T3" fmla="*/ 296 h 447"/>
                <a:gd name="T4" fmla="*/ 39 w 342"/>
                <a:gd name="T5" fmla="*/ 352 h 447"/>
                <a:gd name="T6" fmla="*/ 125 w 342"/>
                <a:gd name="T7" fmla="*/ 152 h 447"/>
                <a:gd name="T8" fmla="*/ 303 w 342"/>
                <a:gd name="T9" fmla="*/ 56 h 447"/>
                <a:gd name="T10" fmla="*/ 293 w 342"/>
                <a:gd name="T11" fmla="*/ 237 h 447"/>
                <a:gd name="T12" fmla="*/ 293 w 342"/>
                <a:gd name="T13" fmla="*/ 239 h 447"/>
                <a:gd name="T14" fmla="*/ 330 w 342"/>
                <a:gd name="T15" fmla="*/ 59 h 447"/>
                <a:gd name="T16" fmla="*/ 235 w 342"/>
                <a:gd name="T17" fmla="*/ 200 h 447"/>
                <a:gd name="T18" fmla="*/ 293 w 342"/>
                <a:gd name="T19" fmla="*/ 81 h 447"/>
                <a:gd name="T20" fmla="*/ 235 w 342"/>
                <a:gd name="T21" fmla="*/ 308 h 447"/>
                <a:gd name="T22" fmla="*/ 242 w 342"/>
                <a:gd name="T23" fmla="*/ 98 h 447"/>
                <a:gd name="T24" fmla="*/ 242 w 342"/>
                <a:gd name="T25" fmla="*/ 313 h 447"/>
                <a:gd name="T26" fmla="*/ 200 w 342"/>
                <a:gd name="T27" fmla="*/ 108 h 447"/>
                <a:gd name="T28" fmla="*/ 215 w 342"/>
                <a:gd name="T29" fmla="*/ 181 h 447"/>
                <a:gd name="T30" fmla="*/ 147 w 342"/>
                <a:gd name="T31" fmla="*/ 349 h 447"/>
                <a:gd name="T32" fmla="*/ 144 w 342"/>
                <a:gd name="T33" fmla="*/ 127 h 447"/>
                <a:gd name="T34" fmla="*/ 139 w 342"/>
                <a:gd name="T35" fmla="*/ 247 h 447"/>
                <a:gd name="T36" fmla="*/ 98 w 342"/>
                <a:gd name="T37" fmla="*/ 144 h 447"/>
                <a:gd name="T38" fmla="*/ 95 w 342"/>
                <a:gd name="T39" fmla="*/ 169 h 447"/>
                <a:gd name="T40" fmla="*/ 27 w 342"/>
                <a:gd name="T41" fmla="*/ 213 h 447"/>
                <a:gd name="T42" fmla="*/ 52 w 342"/>
                <a:gd name="T43" fmla="*/ 298 h 447"/>
                <a:gd name="T44" fmla="*/ 73 w 342"/>
                <a:gd name="T45" fmla="*/ 335 h 447"/>
                <a:gd name="T46" fmla="*/ 86 w 342"/>
                <a:gd name="T47" fmla="*/ 239 h 447"/>
                <a:gd name="T48" fmla="*/ 76 w 342"/>
                <a:gd name="T49" fmla="*/ 183 h 447"/>
                <a:gd name="T50" fmla="*/ 59 w 342"/>
                <a:gd name="T51" fmla="*/ 266 h 447"/>
                <a:gd name="T52" fmla="*/ 100 w 342"/>
                <a:gd name="T53" fmla="*/ 296 h 447"/>
                <a:gd name="T54" fmla="*/ 122 w 342"/>
                <a:gd name="T55" fmla="*/ 161 h 447"/>
                <a:gd name="T56" fmla="*/ 86 w 342"/>
                <a:gd name="T57" fmla="*/ 379 h 447"/>
                <a:gd name="T58" fmla="*/ 132 w 342"/>
                <a:gd name="T59" fmla="*/ 440 h 447"/>
                <a:gd name="T60" fmla="*/ 166 w 342"/>
                <a:gd name="T61" fmla="*/ 166 h 447"/>
                <a:gd name="T62" fmla="*/ 137 w 342"/>
                <a:gd name="T63" fmla="*/ 313 h 447"/>
                <a:gd name="T64" fmla="*/ 181 w 342"/>
                <a:gd name="T65" fmla="*/ 403 h 447"/>
                <a:gd name="T66" fmla="*/ 205 w 342"/>
                <a:gd name="T67" fmla="*/ 154 h 447"/>
                <a:gd name="T68" fmla="*/ 169 w 342"/>
                <a:gd name="T69" fmla="*/ 335 h 447"/>
                <a:gd name="T70" fmla="*/ 217 w 342"/>
                <a:gd name="T71" fmla="*/ 415 h 447"/>
                <a:gd name="T72" fmla="*/ 237 w 342"/>
                <a:gd name="T73" fmla="*/ 139 h 447"/>
                <a:gd name="T74" fmla="*/ 200 w 342"/>
                <a:gd name="T75" fmla="*/ 115 h 447"/>
                <a:gd name="T76" fmla="*/ 215 w 342"/>
                <a:gd name="T77" fmla="*/ 401 h 447"/>
                <a:gd name="T78" fmla="*/ 247 w 342"/>
                <a:gd name="T79" fmla="*/ 300 h 447"/>
                <a:gd name="T80" fmla="*/ 220 w 342"/>
                <a:gd name="T81" fmla="*/ 130 h 447"/>
                <a:gd name="T82" fmla="*/ 232 w 342"/>
                <a:gd name="T83" fmla="*/ 408 h 447"/>
                <a:gd name="T84" fmla="*/ 274 w 342"/>
                <a:gd name="T85" fmla="*/ 293 h 447"/>
                <a:gd name="T86" fmla="*/ 254 w 342"/>
                <a:gd name="T87" fmla="*/ 95 h 447"/>
                <a:gd name="T88" fmla="*/ 276 w 342"/>
                <a:gd name="T89" fmla="*/ 205 h 447"/>
                <a:gd name="T90" fmla="*/ 322 w 342"/>
                <a:gd name="T91" fmla="*/ 88 h 447"/>
                <a:gd name="T92" fmla="*/ 293 w 342"/>
                <a:gd name="T93" fmla="*/ 90 h 447"/>
                <a:gd name="T94" fmla="*/ 254 w 342"/>
                <a:gd name="T95" fmla="*/ 364 h 447"/>
                <a:gd name="T96" fmla="*/ 303 w 342"/>
                <a:gd name="T97" fmla="*/ 376 h 447"/>
                <a:gd name="T98" fmla="*/ 339 w 342"/>
                <a:gd name="T99" fmla="*/ 205 h 447"/>
                <a:gd name="T100" fmla="*/ 325 w 342"/>
                <a:gd name="T101" fmla="*/ 3 h 447"/>
                <a:gd name="T102" fmla="*/ 293 w 342"/>
                <a:gd name="T103" fmla="*/ 20 h 447"/>
                <a:gd name="T104" fmla="*/ 259 w 342"/>
                <a:gd name="T105" fmla="*/ 39 h 447"/>
                <a:gd name="T106" fmla="*/ 181 w 342"/>
                <a:gd name="T107" fmla="*/ 98 h 447"/>
                <a:gd name="T108" fmla="*/ 32 w 342"/>
                <a:gd name="T109" fmla="*/ 142 h 447"/>
                <a:gd name="T110" fmla="*/ 17 w 342"/>
                <a:gd name="T111" fmla="*/ 340 h 447"/>
                <a:gd name="T112" fmla="*/ 61 w 342"/>
                <a:gd name="T113" fmla="*/ 379 h 447"/>
                <a:gd name="T114" fmla="*/ 81 w 342"/>
                <a:gd name="T115" fmla="*/ 376 h 447"/>
                <a:gd name="T116" fmla="*/ 61 w 342"/>
                <a:gd name="T117" fmla="*/ 315 h 447"/>
                <a:gd name="T118" fmla="*/ 71 w 342"/>
                <a:gd name="T119" fmla="*/ 371 h 447"/>
                <a:gd name="T120" fmla="*/ 93 w 342"/>
                <a:gd name="T121" fmla="*/ 322 h 447"/>
                <a:gd name="T122" fmla="*/ 83 w 342"/>
                <a:gd name="T123" fmla="*/ 430 h 44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42"/>
                <a:gd name="T187" fmla="*/ 0 h 447"/>
                <a:gd name="T188" fmla="*/ 342 w 342"/>
                <a:gd name="T189" fmla="*/ 447 h 44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42" h="447">
                  <a:moveTo>
                    <a:pt x="120" y="415"/>
                  </a:moveTo>
                  <a:lnTo>
                    <a:pt x="117" y="401"/>
                  </a:lnTo>
                  <a:lnTo>
                    <a:pt x="115" y="388"/>
                  </a:lnTo>
                  <a:lnTo>
                    <a:pt x="113" y="374"/>
                  </a:lnTo>
                  <a:lnTo>
                    <a:pt x="110" y="361"/>
                  </a:lnTo>
                  <a:lnTo>
                    <a:pt x="108" y="347"/>
                  </a:lnTo>
                  <a:lnTo>
                    <a:pt x="108" y="335"/>
                  </a:lnTo>
                  <a:lnTo>
                    <a:pt x="108" y="322"/>
                  </a:lnTo>
                  <a:lnTo>
                    <a:pt x="108" y="308"/>
                  </a:lnTo>
                  <a:lnTo>
                    <a:pt x="108" y="300"/>
                  </a:lnTo>
                  <a:lnTo>
                    <a:pt x="108" y="298"/>
                  </a:lnTo>
                  <a:lnTo>
                    <a:pt x="105" y="293"/>
                  </a:lnTo>
                  <a:lnTo>
                    <a:pt x="103" y="288"/>
                  </a:lnTo>
                  <a:lnTo>
                    <a:pt x="100" y="286"/>
                  </a:lnTo>
                  <a:lnTo>
                    <a:pt x="95" y="283"/>
                  </a:lnTo>
                  <a:lnTo>
                    <a:pt x="93" y="283"/>
                  </a:lnTo>
                  <a:lnTo>
                    <a:pt x="91" y="281"/>
                  </a:lnTo>
                  <a:lnTo>
                    <a:pt x="86" y="281"/>
                  </a:lnTo>
                  <a:lnTo>
                    <a:pt x="83" y="281"/>
                  </a:lnTo>
                  <a:lnTo>
                    <a:pt x="81" y="283"/>
                  </a:lnTo>
                  <a:lnTo>
                    <a:pt x="69" y="288"/>
                  </a:lnTo>
                  <a:lnTo>
                    <a:pt x="64" y="293"/>
                  </a:lnTo>
                  <a:lnTo>
                    <a:pt x="59" y="296"/>
                  </a:lnTo>
                  <a:lnTo>
                    <a:pt x="49" y="313"/>
                  </a:lnTo>
                  <a:lnTo>
                    <a:pt x="47" y="320"/>
                  </a:lnTo>
                  <a:lnTo>
                    <a:pt x="44" y="325"/>
                  </a:lnTo>
                  <a:lnTo>
                    <a:pt x="42" y="332"/>
                  </a:lnTo>
                  <a:lnTo>
                    <a:pt x="39" y="340"/>
                  </a:lnTo>
                  <a:lnTo>
                    <a:pt x="34" y="357"/>
                  </a:lnTo>
                  <a:lnTo>
                    <a:pt x="73" y="359"/>
                  </a:lnTo>
                  <a:lnTo>
                    <a:pt x="71" y="354"/>
                  </a:lnTo>
                  <a:lnTo>
                    <a:pt x="71" y="349"/>
                  </a:lnTo>
                  <a:lnTo>
                    <a:pt x="71" y="344"/>
                  </a:lnTo>
                  <a:lnTo>
                    <a:pt x="71" y="340"/>
                  </a:lnTo>
                  <a:lnTo>
                    <a:pt x="71" y="337"/>
                  </a:lnTo>
                  <a:lnTo>
                    <a:pt x="71" y="315"/>
                  </a:lnTo>
                  <a:lnTo>
                    <a:pt x="71" y="313"/>
                  </a:lnTo>
                  <a:lnTo>
                    <a:pt x="71" y="308"/>
                  </a:lnTo>
                  <a:lnTo>
                    <a:pt x="69" y="305"/>
                  </a:lnTo>
                  <a:lnTo>
                    <a:pt x="66" y="303"/>
                  </a:lnTo>
                  <a:lnTo>
                    <a:pt x="64" y="298"/>
                  </a:lnTo>
                  <a:lnTo>
                    <a:pt x="61" y="298"/>
                  </a:lnTo>
                  <a:lnTo>
                    <a:pt x="56" y="296"/>
                  </a:lnTo>
                  <a:lnTo>
                    <a:pt x="52" y="296"/>
                  </a:lnTo>
                  <a:lnTo>
                    <a:pt x="49" y="296"/>
                  </a:lnTo>
                  <a:lnTo>
                    <a:pt x="44" y="298"/>
                  </a:lnTo>
                  <a:lnTo>
                    <a:pt x="39" y="298"/>
                  </a:lnTo>
                  <a:lnTo>
                    <a:pt x="37" y="303"/>
                  </a:lnTo>
                  <a:lnTo>
                    <a:pt x="34" y="305"/>
                  </a:lnTo>
                  <a:lnTo>
                    <a:pt x="32" y="308"/>
                  </a:lnTo>
                  <a:lnTo>
                    <a:pt x="32" y="313"/>
                  </a:lnTo>
                  <a:lnTo>
                    <a:pt x="32" y="315"/>
                  </a:lnTo>
                  <a:lnTo>
                    <a:pt x="32" y="327"/>
                  </a:lnTo>
                  <a:lnTo>
                    <a:pt x="32" y="332"/>
                  </a:lnTo>
                  <a:lnTo>
                    <a:pt x="32" y="337"/>
                  </a:lnTo>
                  <a:lnTo>
                    <a:pt x="32" y="344"/>
                  </a:lnTo>
                  <a:lnTo>
                    <a:pt x="32" y="349"/>
                  </a:lnTo>
                  <a:lnTo>
                    <a:pt x="32" y="357"/>
                  </a:lnTo>
                  <a:lnTo>
                    <a:pt x="34" y="361"/>
                  </a:lnTo>
                  <a:lnTo>
                    <a:pt x="34" y="369"/>
                  </a:lnTo>
                  <a:lnTo>
                    <a:pt x="37" y="374"/>
                  </a:lnTo>
                  <a:lnTo>
                    <a:pt x="39" y="379"/>
                  </a:lnTo>
                  <a:lnTo>
                    <a:pt x="61" y="357"/>
                  </a:lnTo>
                  <a:lnTo>
                    <a:pt x="54" y="354"/>
                  </a:lnTo>
                  <a:lnTo>
                    <a:pt x="47" y="352"/>
                  </a:lnTo>
                  <a:lnTo>
                    <a:pt x="39" y="352"/>
                  </a:lnTo>
                  <a:lnTo>
                    <a:pt x="34" y="354"/>
                  </a:lnTo>
                  <a:lnTo>
                    <a:pt x="30" y="359"/>
                  </a:lnTo>
                  <a:lnTo>
                    <a:pt x="25" y="364"/>
                  </a:lnTo>
                  <a:lnTo>
                    <a:pt x="22" y="374"/>
                  </a:lnTo>
                  <a:lnTo>
                    <a:pt x="59" y="379"/>
                  </a:lnTo>
                  <a:lnTo>
                    <a:pt x="59" y="371"/>
                  </a:lnTo>
                  <a:lnTo>
                    <a:pt x="59" y="347"/>
                  </a:lnTo>
                  <a:lnTo>
                    <a:pt x="59" y="320"/>
                  </a:lnTo>
                  <a:lnTo>
                    <a:pt x="59" y="296"/>
                  </a:lnTo>
                  <a:lnTo>
                    <a:pt x="59" y="271"/>
                  </a:lnTo>
                  <a:lnTo>
                    <a:pt x="56" y="247"/>
                  </a:lnTo>
                  <a:lnTo>
                    <a:pt x="54" y="220"/>
                  </a:lnTo>
                  <a:lnTo>
                    <a:pt x="47" y="195"/>
                  </a:lnTo>
                  <a:lnTo>
                    <a:pt x="39" y="173"/>
                  </a:lnTo>
                  <a:lnTo>
                    <a:pt x="39" y="159"/>
                  </a:lnTo>
                  <a:lnTo>
                    <a:pt x="30" y="183"/>
                  </a:lnTo>
                  <a:lnTo>
                    <a:pt x="30" y="181"/>
                  </a:lnTo>
                  <a:lnTo>
                    <a:pt x="49" y="176"/>
                  </a:lnTo>
                  <a:lnTo>
                    <a:pt x="69" y="171"/>
                  </a:lnTo>
                  <a:lnTo>
                    <a:pt x="86" y="164"/>
                  </a:lnTo>
                  <a:lnTo>
                    <a:pt x="105" y="159"/>
                  </a:lnTo>
                  <a:lnTo>
                    <a:pt x="125" y="152"/>
                  </a:lnTo>
                  <a:lnTo>
                    <a:pt x="144" y="144"/>
                  </a:lnTo>
                  <a:lnTo>
                    <a:pt x="164" y="139"/>
                  </a:lnTo>
                  <a:lnTo>
                    <a:pt x="183" y="137"/>
                  </a:lnTo>
                  <a:lnTo>
                    <a:pt x="191" y="137"/>
                  </a:lnTo>
                  <a:lnTo>
                    <a:pt x="193" y="137"/>
                  </a:lnTo>
                  <a:lnTo>
                    <a:pt x="196" y="134"/>
                  </a:lnTo>
                  <a:lnTo>
                    <a:pt x="198" y="134"/>
                  </a:lnTo>
                  <a:lnTo>
                    <a:pt x="200" y="132"/>
                  </a:lnTo>
                  <a:lnTo>
                    <a:pt x="205" y="130"/>
                  </a:lnTo>
                  <a:lnTo>
                    <a:pt x="217" y="120"/>
                  </a:lnTo>
                  <a:lnTo>
                    <a:pt x="230" y="110"/>
                  </a:lnTo>
                  <a:lnTo>
                    <a:pt x="242" y="100"/>
                  </a:lnTo>
                  <a:lnTo>
                    <a:pt x="254" y="93"/>
                  </a:lnTo>
                  <a:lnTo>
                    <a:pt x="266" y="86"/>
                  </a:lnTo>
                  <a:lnTo>
                    <a:pt x="278" y="76"/>
                  </a:lnTo>
                  <a:lnTo>
                    <a:pt x="288" y="66"/>
                  </a:lnTo>
                  <a:lnTo>
                    <a:pt x="298" y="54"/>
                  </a:lnTo>
                  <a:lnTo>
                    <a:pt x="303" y="49"/>
                  </a:lnTo>
                  <a:lnTo>
                    <a:pt x="288" y="56"/>
                  </a:lnTo>
                  <a:lnTo>
                    <a:pt x="298" y="56"/>
                  </a:lnTo>
                  <a:lnTo>
                    <a:pt x="29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10" y="54"/>
                  </a:lnTo>
                  <a:lnTo>
                    <a:pt x="313" y="51"/>
                  </a:lnTo>
                  <a:lnTo>
                    <a:pt x="315" y="51"/>
                  </a:lnTo>
                  <a:lnTo>
                    <a:pt x="325" y="47"/>
                  </a:lnTo>
                  <a:lnTo>
                    <a:pt x="325" y="42"/>
                  </a:lnTo>
                  <a:lnTo>
                    <a:pt x="330" y="42"/>
                  </a:lnTo>
                  <a:lnTo>
                    <a:pt x="332" y="34"/>
                  </a:lnTo>
                  <a:lnTo>
                    <a:pt x="318" y="44"/>
                  </a:lnTo>
                  <a:lnTo>
                    <a:pt x="322" y="44"/>
                  </a:lnTo>
                  <a:lnTo>
                    <a:pt x="300" y="25"/>
                  </a:lnTo>
                  <a:lnTo>
                    <a:pt x="300" y="32"/>
                  </a:lnTo>
                  <a:lnTo>
                    <a:pt x="300" y="51"/>
                  </a:lnTo>
                  <a:lnTo>
                    <a:pt x="303" y="76"/>
                  </a:lnTo>
                  <a:lnTo>
                    <a:pt x="303" y="95"/>
                  </a:lnTo>
                  <a:lnTo>
                    <a:pt x="303" y="117"/>
                  </a:lnTo>
                  <a:lnTo>
                    <a:pt x="303" y="139"/>
                  </a:lnTo>
                  <a:lnTo>
                    <a:pt x="303" y="161"/>
                  </a:lnTo>
                  <a:lnTo>
                    <a:pt x="300" y="183"/>
                  </a:lnTo>
                  <a:lnTo>
                    <a:pt x="298" y="205"/>
                  </a:lnTo>
                  <a:lnTo>
                    <a:pt x="296" y="222"/>
                  </a:lnTo>
                  <a:lnTo>
                    <a:pt x="293" y="237"/>
                  </a:lnTo>
                  <a:lnTo>
                    <a:pt x="291" y="254"/>
                  </a:lnTo>
                  <a:lnTo>
                    <a:pt x="288" y="271"/>
                  </a:lnTo>
                  <a:lnTo>
                    <a:pt x="283" y="286"/>
                  </a:lnTo>
                  <a:lnTo>
                    <a:pt x="281" y="303"/>
                  </a:lnTo>
                  <a:lnTo>
                    <a:pt x="281" y="318"/>
                  </a:lnTo>
                  <a:lnTo>
                    <a:pt x="281" y="337"/>
                  </a:lnTo>
                  <a:lnTo>
                    <a:pt x="281" y="340"/>
                  </a:lnTo>
                  <a:lnTo>
                    <a:pt x="278" y="344"/>
                  </a:lnTo>
                  <a:lnTo>
                    <a:pt x="276" y="347"/>
                  </a:lnTo>
                  <a:lnTo>
                    <a:pt x="274" y="352"/>
                  </a:lnTo>
                  <a:lnTo>
                    <a:pt x="264" y="361"/>
                  </a:lnTo>
                  <a:lnTo>
                    <a:pt x="278" y="352"/>
                  </a:lnTo>
                  <a:lnTo>
                    <a:pt x="274" y="352"/>
                  </a:lnTo>
                  <a:lnTo>
                    <a:pt x="298" y="371"/>
                  </a:lnTo>
                  <a:lnTo>
                    <a:pt x="293" y="359"/>
                  </a:lnTo>
                  <a:lnTo>
                    <a:pt x="293" y="342"/>
                  </a:lnTo>
                  <a:lnTo>
                    <a:pt x="293" y="325"/>
                  </a:lnTo>
                  <a:lnTo>
                    <a:pt x="293" y="308"/>
                  </a:lnTo>
                  <a:lnTo>
                    <a:pt x="293" y="291"/>
                  </a:lnTo>
                  <a:lnTo>
                    <a:pt x="291" y="274"/>
                  </a:lnTo>
                  <a:lnTo>
                    <a:pt x="293" y="256"/>
                  </a:lnTo>
                  <a:lnTo>
                    <a:pt x="293" y="239"/>
                  </a:lnTo>
                  <a:lnTo>
                    <a:pt x="298" y="222"/>
                  </a:lnTo>
                  <a:lnTo>
                    <a:pt x="303" y="210"/>
                  </a:lnTo>
                  <a:lnTo>
                    <a:pt x="308" y="195"/>
                  </a:lnTo>
                  <a:lnTo>
                    <a:pt x="313" y="183"/>
                  </a:lnTo>
                  <a:lnTo>
                    <a:pt x="318" y="171"/>
                  </a:lnTo>
                  <a:lnTo>
                    <a:pt x="322" y="159"/>
                  </a:lnTo>
                  <a:lnTo>
                    <a:pt x="327" y="144"/>
                  </a:lnTo>
                  <a:lnTo>
                    <a:pt x="332" y="132"/>
                  </a:lnTo>
                  <a:lnTo>
                    <a:pt x="335" y="120"/>
                  </a:lnTo>
                  <a:lnTo>
                    <a:pt x="335" y="115"/>
                  </a:lnTo>
                  <a:lnTo>
                    <a:pt x="335" y="110"/>
                  </a:lnTo>
                  <a:lnTo>
                    <a:pt x="335" y="105"/>
                  </a:lnTo>
                  <a:lnTo>
                    <a:pt x="337" y="100"/>
                  </a:lnTo>
                  <a:lnTo>
                    <a:pt x="335" y="95"/>
                  </a:lnTo>
                  <a:lnTo>
                    <a:pt x="335" y="90"/>
                  </a:lnTo>
                  <a:lnTo>
                    <a:pt x="335" y="88"/>
                  </a:lnTo>
                  <a:lnTo>
                    <a:pt x="335" y="86"/>
                  </a:lnTo>
                  <a:lnTo>
                    <a:pt x="335" y="73"/>
                  </a:lnTo>
                  <a:lnTo>
                    <a:pt x="335" y="71"/>
                  </a:lnTo>
                  <a:lnTo>
                    <a:pt x="335" y="66"/>
                  </a:lnTo>
                  <a:lnTo>
                    <a:pt x="332" y="64"/>
                  </a:lnTo>
                  <a:lnTo>
                    <a:pt x="330" y="59"/>
                  </a:lnTo>
                  <a:lnTo>
                    <a:pt x="325" y="56"/>
                  </a:lnTo>
                  <a:lnTo>
                    <a:pt x="322" y="56"/>
                  </a:lnTo>
                  <a:lnTo>
                    <a:pt x="318" y="54"/>
                  </a:lnTo>
                  <a:lnTo>
                    <a:pt x="315" y="54"/>
                  </a:lnTo>
                  <a:lnTo>
                    <a:pt x="310" y="54"/>
                  </a:lnTo>
                  <a:lnTo>
                    <a:pt x="308" y="56"/>
                  </a:lnTo>
                  <a:lnTo>
                    <a:pt x="298" y="61"/>
                  </a:lnTo>
                  <a:lnTo>
                    <a:pt x="293" y="64"/>
                  </a:lnTo>
                  <a:lnTo>
                    <a:pt x="291" y="66"/>
                  </a:lnTo>
                  <a:lnTo>
                    <a:pt x="288" y="68"/>
                  </a:lnTo>
                  <a:lnTo>
                    <a:pt x="286" y="71"/>
                  </a:lnTo>
                  <a:lnTo>
                    <a:pt x="283" y="76"/>
                  </a:lnTo>
                  <a:lnTo>
                    <a:pt x="274" y="88"/>
                  </a:lnTo>
                  <a:lnTo>
                    <a:pt x="266" y="100"/>
                  </a:lnTo>
                  <a:lnTo>
                    <a:pt x="259" y="112"/>
                  </a:lnTo>
                  <a:lnTo>
                    <a:pt x="257" y="127"/>
                  </a:lnTo>
                  <a:lnTo>
                    <a:pt x="252" y="139"/>
                  </a:lnTo>
                  <a:lnTo>
                    <a:pt x="247" y="154"/>
                  </a:lnTo>
                  <a:lnTo>
                    <a:pt x="242" y="169"/>
                  </a:lnTo>
                  <a:lnTo>
                    <a:pt x="239" y="183"/>
                  </a:lnTo>
                  <a:lnTo>
                    <a:pt x="237" y="195"/>
                  </a:lnTo>
                  <a:lnTo>
                    <a:pt x="235" y="200"/>
                  </a:lnTo>
                  <a:lnTo>
                    <a:pt x="237" y="208"/>
                  </a:lnTo>
                  <a:lnTo>
                    <a:pt x="239" y="213"/>
                  </a:lnTo>
                  <a:lnTo>
                    <a:pt x="247" y="215"/>
                  </a:lnTo>
                  <a:lnTo>
                    <a:pt x="249" y="217"/>
                  </a:lnTo>
                  <a:lnTo>
                    <a:pt x="252" y="220"/>
                  </a:lnTo>
                  <a:lnTo>
                    <a:pt x="257" y="220"/>
                  </a:lnTo>
                  <a:lnTo>
                    <a:pt x="259" y="220"/>
                  </a:lnTo>
                  <a:lnTo>
                    <a:pt x="264" y="217"/>
                  </a:lnTo>
                  <a:lnTo>
                    <a:pt x="266" y="215"/>
                  </a:lnTo>
                  <a:lnTo>
                    <a:pt x="271" y="213"/>
                  </a:lnTo>
                  <a:lnTo>
                    <a:pt x="274" y="210"/>
                  </a:lnTo>
                  <a:lnTo>
                    <a:pt x="283" y="191"/>
                  </a:lnTo>
                  <a:lnTo>
                    <a:pt x="288" y="178"/>
                  </a:lnTo>
                  <a:lnTo>
                    <a:pt x="291" y="169"/>
                  </a:lnTo>
                  <a:lnTo>
                    <a:pt x="291" y="156"/>
                  </a:lnTo>
                  <a:lnTo>
                    <a:pt x="293" y="147"/>
                  </a:lnTo>
                  <a:lnTo>
                    <a:pt x="293" y="134"/>
                  </a:lnTo>
                  <a:lnTo>
                    <a:pt x="293" y="125"/>
                  </a:lnTo>
                  <a:lnTo>
                    <a:pt x="293" y="112"/>
                  </a:lnTo>
                  <a:lnTo>
                    <a:pt x="293" y="103"/>
                  </a:lnTo>
                  <a:lnTo>
                    <a:pt x="293" y="86"/>
                  </a:lnTo>
                  <a:lnTo>
                    <a:pt x="293" y="81"/>
                  </a:lnTo>
                  <a:lnTo>
                    <a:pt x="293" y="76"/>
                  </a:lnTo>
                  <a:lnTo>
                    <a:pt x="291" y="73"/>
                  </a:lnTo>
                  <a:lnTo>
                    <a:pt x="291" y="71"/>
                  </a:lnTo>
                  <a:lnTo>
                    <a:pt x="288" y="68"/>
                  </a:lnTo>
                  <a:lnTo>
                    <a:pt x="286" y="66"/>
                  </a:lnTo>
                  <a:lnTo>
                    <a:pt x="281" y="66"/>
                  </a:lnTo>
                  <a:lnTo>
                    <a:pt x="278" y="64"/>
                  </a:lnTo>
                  <a:lnTo>
                    <a:pt x="276" y="64"/>
                  </a:lnTo>
                  <a:lnTo>
                    <a:pt x="271" y="64"/>
                  </a:lnTo>
                  <a:lnTo>
                    <a:pt x="266" y="64"/>
                  </a:lnTo>
                  <a:lnTo>
                    <a:pt x="264" y="66"/>
                  </a:lnTo>
                  <a:lnTo>
                    <a:pt x="261" y="68"/>
                  </a:lnTo>
                  <a:lnTo>
                    <a:pt x="259" y="71"/>
                  </a:lnTo>
                  <a:lnTo>
                    <a:pt x="257" y="76"/>
                  </a:lnTo>
                  <a:lnTo>
                    <a:pt x="257" y="78"/>
                  </a:lnTo>
                  <a:lnTo>
                    <a:pt x="257" y="86"/>
                  </a:lnTo>
                  <a:lnTo>
                    <a:pt x="242" y="120"/>
                  </a:lnTo>
                  <a:lnTo>
                    <a:pt x="237" y="156"/>
                  </a:lnTo>
                  <a:lnTo>
                    <a:pt x="235" y="193"/>
                  </a:lnTo>
                  <a:lnTo>
                    <a:pt x="235" y="232"/>
                  </a:lnTo>
                  <a:lnTo>
                    <a:pt x="235" y="269"/>
                  </a:lnTo>
                  <a:lnTo>
                    <a:pt x="235" y="308"/>
                  </a:lnTo>
                  <a:lnTo>
                    <a:pt x="235" y="347"/>
                  </a:lnTo>
                  <a:lnTo>
                    <a:pt x="230" y="383"/>
                  </a:lnTo>
                  <a:lnTo>
                    <a:pt x="230" y="391"/>
                  </a:lnTo>
                  <a:lnTo>
                    <a:pt x="269" y="391"/>
                  </a:lnTo>
                  <a:lnTo>
                    <a:pt x="269" y="383"/>
                  </a:lnTo>
                  <a:lnTo>
                    <a:pt x="266" y="352"/>
                  </a:lnTo>
                  <a:lnTo>
                    <a:pt x="266" y="320"/>
                  </a:lnTo>
                  <a:lnTo>
                    <a:pt x="266" y="288"/>
                  </a:lnTo>
                  <a:lnTo>
                    <a:pt x="269" y="256"/>
                  </a:lnTo>
                  <a:lnTo>
                    <a:pt x="269" y="222"/>
                  </a:lnTo>
                  <a:lnTo>
                    <a:pt x="269" y="191"/>
                  </a:lnTo>
                  <a:lnTo>
                    <a:pt x="266" y="159"/>
                  </a:lnTo>
                  <a:lnTo>
                    <a:pt x="261" y="127"/>
                  </a:lnTo>
                  <a:lnTo>
                    <a:pt x="261" y="117"/>
                  </a:lnTo>
                  <a:lnTo>
                    <a:pt x="261" y="112"/>
                  </a:lnTo>
                  <a:lnTo>
                    <a:pt x="259" y="110"/>
                  </a:lnTo>
                  <a:lnTo>
                    <a:pt x="257" y="105"/>
                  </a:lnTo>
                  <a:lnTo>
                    <a:pt x="254" y="103"/>
                  </a:lnTo>
                  <a:lnTo>
                    <a:pt x="252" y="100"/>
                  </a:lnTo>
                  <a:lnTo>
                    <a:pt x="249" y="98"/>
                  </a:lnTo>
                  <a:lnTo>
                    <a:pt x="244" y="98"/>
                  </a:lnTo>
                  <a:lnTo>
                    <a:pt x="242" y="98"/>
                  </a:lnTo>
                  <a:lnTo>
                    <a:pt x="237" y="98"/>
                  </a:lnTo>
                  <a:lnTo>
                    <a:pt x="235" y="98"/>
                  </a:lnTo>
                  <a:lnTo>
                    <a:pt x="230" y="100"/>
                  </a:lnTo>
                  <a:lnTo>
                    <a:pt x="227" y="103"/>
                  </a:lnTo>
                  <a:lnTo>
                    <a:pt x="225" y="105"/>
                  </a:lnTo>
                  <a:lnTo>
                    <a:pt x="222" y="110"/>
                  </a:lnTo>
                  <a:lnTo>
                    <a:pt x="220" y="112"/>
                  </a:lnTo>
                  <a:lnTo>
                    <a:pt x="220" y="117"/>
                  </a:lnTo>
                  <a:lnTo>
                    <a:pt x="220" y="122"/>
                  </a:lnTo>
                  <a:lnTo>
                    <a:pt x="215" y="154"/>
                  </a:lnTo>
                  <a:lnTo>
                    <a:pt x="210" y="183"/>
                  </a:lnTo>
                  <a:lnTo>
                    <a:pt x="208" y="215"/>
                  </a:lnTo>
                  <a:lnTo>
                    <a:pt x="208" y="247"/>
                  </a:lnTo>
                  <a:lnTo>
                    <a:pt x="208" y="278"/>
                  </a:lnTo>
                  <a:lnTo>
                    <a:pt x="208" y="313"/>
                  </a:lnTo>
                  <a:lnTo>
                    <a:pt x="208" y="344"/>
                  </a:lnTo>
                  <a:lnTo>
                    <a:pt x="208" y="376"/>
                  </a:lnTo>
                  <a:lnTo>
                    <a:pt x="208" y="383"/>
                  </a:lnTo>
                  <a:lnTo>
                    <a:pt x="247" y="374"/>
                  </a:lnTo>
                  <a:lnTo>
                    <a:pt x="242" y="374"/>
                  </a:lnTo>
                  <a:lnTo>
                    <a:pt x="242" y="342"/>
                  </a:lnTo>
                  <a:lnTo>
                    <a:pt x="242" y="313"/>
                  </a:lnTo>
                  <a:lnTo>
                    <a:pt x="242" y="281"/>
                  </a:lnTo>
                  <a:lnTo>
                    <a:pt x="242" y="252"/>
                  </a:lnTo>
                  <a:lnTo>
                    <a:pt x="242" y="220"/>
                  </a:lnTo>
                  <a:lnTo>
                    <a:pt x="242" y="191"/>
                  </a:lnTo>
                  <a:lnTo>
                    <a:pt x="242" y="159"/>
                  </a:lnTo>
                  <a:lnTo>
                    <a:pt x="242" y="130"/>
                  </a:lnTo>
                  <a:lnTo>
                    <a:pt x="242" y="112"/>
                  </a:lnTo>
                  <a:lnTo>
                    <a:pt x="239" y="108"/>
                  </a:lnTo>
                  <a:lnTo>
                    <a:pt x="239" y="103"/>
                  </a:lnTo>
                  <a:lnTo>
                    <a:pt x="237" y="100"/>
                  </a:lnTo>
                  <a:lnTo>
                    <a:pt x="235" y="98"/>
                  </a:lnTo>
                  <a:lnTo>
                    <a:pt x="232" y="93"/>
                  </a:lnTo>
                  <a:lnTo>
                    <a:pt x="230" y="93"/>
                  </a:lnTo>
                  <a:lnTo>
                    <a:pt x="225" y="90"/>
                  </a:lnTo>
                  <a:lnTo>
                    <a:pt x="220" y="90"/>
                  </a:lnTo>
                  <a:lnTo>
                    <a:pt x="217" y="90"/>
                  </a:lnTo>
                  <a:lnTo>
                    <a:pt x="213" y="93"/>
                  </a:lnTo>
                  <a:lnTo>
                    <a:pt x="210" y="93"/>
                  </a:lnTo>
                  <a:lnTo>
                    <a:pt x="208" y="98"/>
                  </a:lnTo>
                  <a:lnTo>
                    <a:pt x="203" y="100"/>
                  </a:lnTo>
                  <a:lnTo>
                    <a:pt x="203" y="103"/>
                  </a:lnTo>
                  <a:lnTo>
                    <a:pt x="200" y="108"/>
                  </a:lnTo>
                  <a:lnTo>
                    <a:pt x="200" y="112"/>
                  </a:lnTo>
                  <a:lnTo>
                    <a:pt x="200" y="125"/>
                  </a:lnTo>
                  <a:lnTo>
                    <a:pt x="193" y="159"/>
                  </a:lnTo>
                  <a:lnTo>
                    <a:pt x="188" y="191"/>
                  </a:lnTo>
                  <a:lnTo>
                    <a:pt x="183" y="225"/>
                  </a:lnTo>
                  <a:lnTo>
                    <a:pt x="183" y="259"/>
                  </a:lnTo>
                  <a:lnTo>
                    <a:pt x="181" y="293"/>
                  </a:lnTo>
                  <a:lnTo>
                    <a:pt x="181" y="327"/>
                  </a:lnTo>
                  <a:lnTo>
                    <a:pt x="181" y="359"/>
                  </a:lnTo>
                  <a:lnTo>
                    <a:pt x="181" y="396"/>
                  </a:lnTo>
                  <a:lnTo>
                    <a:pt x="181" y="403"/>
                  </a:lnTo>
                  <a:lnTo>
                    <a:pt x="213" y="386"/>
                  </a:lnTo>
                  <a:lnTo>
                    <a:pt x="205" y="379"/>
                  </a:lnTo>
                  <a:lnTo>
                    <a:pt x="213" y="388"/>
                  </a:lnTo>
                  <a:lnTo>
                    <a:pt x="210" y="383"/>
                  </a:lnTo>
                  <a:lnTo>
                    <a:pt x="210" y="354"/>
                  </a:lnTo>
                  <a:lnTo>
                    <a:pt x="210" y="325"/>
                  </a:lnTo>
                  <a:lnTo>
                    <a:pt x="210" y="296"/>
                  </a:lnTo>
                  <a:lnTo>
                    <a:pt x="213" y="269"/>
                  </a:lnTo>
                  <a:lnTo>
                    <a:pt x="213" y="239"/>
                  </a:lnTo>
                  <a:lnTo>
                    <a:pt x="215" y="210"/>
                  </a:lnTo>
                  <a:lnTo>
                    <a:pt x="215" y="181"/>
                  </a:lnTo>
                  <a:lnTo>
                    <a:pt x="213" y="152"/>
                  </a:lnTo>
                  <a:lnTo>
                    <a:pt x="213" y="134"/>
                  </a:lnTo>
                  <a:lnTo>
                    <a:pt x="213" y="132"/>
                  </a:lnTo>
                  <a:lnTo>
                    <a:pt x="213" y="127"/>
                  </a:lnTo>
                  <a:lnTo>
                    <a:pt x="210" y="125"/>
                  </a:lnTo>
                  <a:lnTo>
                    <a:pt x="208" y="122"/>
                  </a:lnTo>
                  <a:lnTo>
                    <a:pt x="205" y="120"/>
                  </a:lnTo>
                  <a:lnTo>
                    <a:pt x="203" y="117"/>
                  </a:lnTo>
                  <a:lnTo>
                    <a:pt x="198" y="115"/>
                  </a:lnTo>
                  <a:lnTo>
                    <a:pt x="196" y="115"/>
                  </a:lnTo>
                  <a:lnTo>
                    <a:pt x="191" y="115"/>
                  </a:lnTo>
                  <a:lnTo>
                    <a:pt x="186" y="115"/>
                  </a:lnTo>
                  <a:lnTo>
                    <a:pt x="183" y="117"/>
                  </a:lnTo>
                  <a:lnTo>
                    <a:pt x="181" y="120"/>
                  </a:lnTo>
                  <a:lnTo>
                    <a:pt x="169" y="134"/>
                  </a:lnTo>
                  <a:lnTo>
                    <a:pt x="156" y="164"/>
                  </a:lnTo>
                  <a:lnTo>
                    <a:pt x="152" y="193"/>
                  </a:lnTo>
                  <a:lnTo>
                    <a:pt x="149" y="225"/>
                  </a:lnTo>
                  <a:lnTo>
                    <a:pt x="149" y="256"/>
                  </a:lnTo>
                  <a:lnTo>
                    <a:pt x="149" y="286"/>
                  </a:lnTo>
                  <a:lnTo>
                    <a:pt x="149" y="318"/>
                  </a:lnTo>
                  <a:lnTo>
                    <a:pt x="147" y="349"/>
                  </a:lnTo>
                  <a:lnTo>
                    <a:pt x="142" y="379"/>
                  </a:lnTo>
                  <a:lnTo>
                    <a:pt x="139" y="398"/>
                  </a:lnTo>
                  <a:lnTo>
                    <a:pt x="178" y="388"/>
                  </a:lnTo>
                  <a:lnTo>
                    <a:pt x="176" y="386"/>
                  </a:lnTo>
                  <a:lnTo>
                    <a:pt x="176" y="359"/>
                  </a:lnTo>
                  <a:lnTo>
                    <a:pt x="178" y="330"/>
                  </a:lnTo>
                  <a:lnTo>
                    <a:pt x="181" y="300"/>
                  </a:lnTo>
                  <a:lnTo>
                    <a:pt x="183" y="274"/>
                  </a:lnTo>
                  <a:lnTo>
                    <a:pt x="186" y="244"/>
                  </a:lnTo>
                  <a:lnTo>
                    <a:pt x="183" y="215"/>
                  </a:lnTo>
                  <a:lnTo>
                    <a:pt x="181" y="188"/>
                  </a:lnTo>
                  <a:lnTo>
                    <a:pt x="176" y="159"/>
                  </a:lnTo>
                  <a:lnTo>
                    <a:pt x="174" y="144"/>
                  </a:lnTo>
                  <a:lnTo>
                    <a:pt x="174" y="142"/>
                  </a:lnTo>
                  <a:lnTo>
                    <a:pt x="171" y="137"/>
                  </a:lnTo>
                  <a:lnTo>
                    <a:pt x="169" y="132"/>
                  </a:lnTo>
                  <a:lnTo>
                    <a:pt x="166" y="130"/>
                  </a:lnTo>
                  <a:lnTo>
                    <a:pt x="161" y="127"/>
                  </a:lnTo>
                  <a:lnTo>
                    <a:pt x="156" y="127"/>
                  </a:lnTo>
                  <a:lnTo>
                    <a:pt x="154" y="127"/>
                  </a:lnTo>
                  <a:lnTo>
                    <a:pt x="149" y="127"/>
                  </a:lnTo>
                  <a:lnTo>
                    <a:pt x="144" y="127"/>
                  </a:lnTo>
                  <a:lnTo>
                    <a:pt x="142" y="130"/>
                  </a:lnTo>
                  <a:lnTo>
                    <a:pt x="139" y="132"/>
                  </a:lnTo>
                  <a:lnTo>
                    <a:pt x="137" y="137"/>
                  </a:lnTo>
                  <a:lnTo>
                    <a:pt x="130" y="147"/>
                  </a:lnTo>
                  <a:lnTo>
                    <a:pt x="120" y="178"/>
                  </a:lnTo>
                  <a:lnTo>
                    <a:pt x="113" y="210"/>
                  </a:lnTo>
                  <a:lnTo>
                    <a:pt x="110" y="244"/>
                  </a:lnTo>
                  <a:lnTo>
                    <a:pt x="108" y="276"/>
                  </a:lnTo>
                  <a:lnTo>
                    <a:pt x="105" y="310"/>
                  </a:lnTo>
                  <a:lnTo>
                    <a:pt x="103" y="344"/>
                  </a:lnTo>
                  <a:lnTo>
                    <a:pt x="100" y="376"/>
                  </a:lnTo>
                  <a:lnTo>
                    <a:pt x="95" y="410"/>
                  </a:lnTo>
                  <a:lnTo>
                    <a:pt x="95" y="425"/>
                  </a:lnTo>
                  <a:lnTo>
                    <a:pt x="130" y="420"/>
                  </a:lnTo>
                  <a:lnTo>
                    <a:pt x="130" y="418"/>
                  </a:lnTo>
                  <a:lnTo>
                    <a:pt x="127" y="391"/>
                  </a:lnTo>
                  <a:lnTo>
                    <a:pt x="127" y="369"/>
                  </a:lnTo>
                  <a:lnTo>
                    <a:pt x="127" y="344"/>
                  </a:lnTo>
                  <a:lnTo>
                    <a:pt x="132" y="320"/>
                  </a:lnTo>
                  <a:lnTo>
                    <a:pt x="135" y="296"/>
                  </a:lnTo>
                  <a:lnTo>
                    <a:pt x="137" y="271"/>
                  </a:lnTo>
                  <a:lnTo>
                    <a:pt x="139" y="247"/>
                  </a:lnTo>
                  <a:lnTo>
                    <a:pt x="139" y="222"/>
                  </a:lnTo>
                  <a:lnTo>
                    <a:pt x="139" y="215"/>
                  </a:lnTo>
                  <a:lnTo>
                    <a:pt x="139" y="208"/>
                  </a:lnTo>
                  <a:lnTo>
                    <a:pt x="139" y="200"/>
                  </a:lnTo>
                  <a:lnTo>
                    <a:pt x="137" y="193"/>
                  </a:lnTo>
                  <a:lnTo>
                    <a:pt x="137" y="186"/>
                  </a:lnTo>
                  <a:lnTo>
                    <a:pt x="135" y="181"/>
                  </a:lnTo>
                  <a:lnTo>
                    <a:pt x="135" y="173"/>
                  </a:lnTo>
                  <a:lnTo>
                    <a:pt x="132" y="169"/>
                  </a:lnTo>
                  <a:lnTo>
                    <a:pt x="132" y="159"/>
                  </a:lnTo>
                  <a:lnTo>
                    <a:pt x="132" y="152"/>
                  </a:lnTo>
                  <a:lnTo>
                    <a:pt x="130" y="144"/>
                  </a:lnTo>
                  <a:lnTo>
                    <a:pt x="127" y="142"/>
                  </a:lnTo>
                  <a:lnTo>
                    <a:pt x="125" y="142"/>
                  </a:lnTo>
                  <a:lnTo>
                    <a:pt x="120" y="139"/>
                  </a:lnTo>
                  <a:lnTo>
                    <a:pt x="117" y="139"/>
                  </a:lnTo>
                  <a:lnTo>
                    <a:pt x="113" y="137"/>
                  </a:lnTo>
                  <a:lnTo>
                    <a:pt x="110" y="137"/>
                  </a:lnTo>
                  <a:lnTo>
                    <a:pt x="105" y="139"/>
                  </a:lnTo>
                  <a:lnTo>
                    <a:pt x="103" y="139"/>
                  </a:lnTo>
                  <a:lnTo>
                    <a:pt x="100" y="142"/>
                  </a:lnTo>
                  <a:lnTo>
                    <a:pt x="98" y="144"/>
                  </a:lnTo>
                  <a:lnTo>
                    <a:pt x="95" y="149"/>
                  </a:lnTo>
                  <a:lnTo>
                    <a:pt x="95" y="152"/>
                  </a:lnTo>
                  <a:lnTo>
                    <a:pt x="93" y="159"/>
                  </a:lnTo>
                  <a:lnTo>
                    <a:pt x="83" y="173"/>
                  </a:lnTo>
                  <a:lnTo>
                    <a:pt x="78" y="186"/>
                  </a:lnTo>
                  <a:lnTo>
                    <a:pt x="73" y="200"/>
                  </a:lnTo>
                  <a:lnTo>
                    <a:pt x="71" y="215"/>
                  </a:lnTo>
                  <a:lnTo>
                    <a:pt x="69" y="230"/>
                  </a:lnTo>
                  <a:lnTo>
                    <a:pt x="66" y="244"/>
                  </a:lnTo>
                  <a:lnTo>
                    <a:pt x="64" y="261"/>
                  </a:lnTo>
                  <a:lnTo>
                    <a:pt x="61" y="276"/>
                  </a:lnTo>
                  <a:lnTo>
                    <a:pt x="56" y="298"/>
                  </a:lnTo>
                  <a:lnTo>
                    <a:pt x="98" y="296"/>
                  </a:lnTo>
                  <a:lnTo>
                    <a:pt x="95" y="293"/>
                  </a:lnTo>
                  <a:lnTo>
                    <a:pt x="95" y="276"/>
                  </a:lnTo>
                  <a:lnTo>
                    <a:pt x="98" y="261"/>
                  </a:lnTo>
                  <a:lnTo>
                    <a:pt x="100" y="244"/>
                  </a:lnTo>
                  <a:lnTo>
                    <a:pt x="100" y="230"/>
                  </a:lnTo>
                  <a:lnTo>
                    <a:pt x="100" y="213"/>
                  </a:lnTo>
                  <a:lnTo>
                    <a:pt x="98" y="198"/>
                  </a:lnTo>
                  <a:lnTo>
                    <a:pt x="95" y="183"/>
                  </a:lnTo>
                  <a:lnTo>
                    <a:pt x="95" y="169"/>
                  </a:lnTo>
                  <a:lnTo>
                    <a:pt x="93" y="159"/>
                  </a:lnTo>
                  <a:lnTo>
                    <a:pt x="93" y="154"/>
                  </a:lnTo>
                  <a:lnTo>
                    <a:pt x="91" y="152"/>
                  </a:lnTo>
                  <a:lnTo>
                    <a:pt x="86" y="149"/>
                  </a:lnTo>
                  <a:lnTo>
                    <a:pt x="83" y="144"/>
                  </a:lnTo>
                  <a:lnTo>
                    <a:pt x="81" y="144"/>
                  </a:lnTo>
                  <a:lnTo>
                    <a:pt x="78" y="142"/>
                  </a:lnTo>
                  <a:lnTo>
                    <a:pt x="73" y="142"/>
                  </a:lnTo>
                  <a:lnTo>
                    <a:pt x="69" y="142"/>
                  </a:lnTo>
                  <a:lnTo>
                    <a:pt x="64" y="142"/>
                  </a:lnTo>
                  <a:lnTo>
                    <a:pt x="56" y="147"/>
                  </a:lnTo>
                  <a:lnTo>
                    <a:pt x="54" y="147"/>
                  </a:lnTo>
                  <a:lnTo>
                    <a:pt x="52" y="149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2" y="164"/>
                  </a:lnTo>
                  <a:lnTo>
                    <a:pt x="37" y="171"/>
                  </a:lnTo>
                  <a:lnTo>
                    <a:pt x="34" y="178"/>
                  </a:lnTo>
                  <a:lnTo>
                    <a:pt x="32" y="183"/>
                  </a:lnTo>
                  <a:lnTo>
                    <a:pt x="30" y="191"/>
                  </a:lnTo>
                  <a:lnTo>
                    <a:pt x="27" y="213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7" y="222"/>
                  </a:lnTo>
                  <a:lnTo>
                    <a:pt x="30" y="227"/>
                  </a:lnTo>
                  <a:lnTo>
                    <a:pt x="32" y="230"/>
                  </a:lnTo>
                  <a:lnTo>
                    <a:pt x="34" y="232"/>
                  </a:lnTo>
                  <a:lnTo>
                    <a:pt x="39" y="235"/>
                  </a:lnTo>
                  <a:lnTo>
                    <a:pt x="42" y="235"/>
                  </a:lnTo>
                  <a:lnTo>
                    <a:pt x="37" y="225"/>
                  </a:lnTo>
                  <a:lnTo>
                    <a:pt x="42" y="232"/>
                  </a:lnTo>
                  <a:lnTo>
                    <a:pt x="44" y="237"/>
                  </a:lnTo>
                  <a:lnTo>
                    <a:pt x="47" y="242"/>
                  </a:lnTo>
                  <a:lnTo>
                    <a:pt x="47" y="249"/>
                  </a:lnTo>
                  <a:lnTo>
                    <a:pt x="47" y="256"/>
                  </a:lnTo>
                  <a:lnTo>
                    <a:pt x="47" y="261"/>
                  </a:lnTo>
                  <a:lnTo>
                    <a:pt x="47" y="269"/>
                  </a:lnTo>
                  <a:lnTo>
                    <a:pt x="47" y="276"/>
                  </a:lnTo>
                  <a:lnTo>
                    <a:pt x="47" y="283"/>
                  </a:lnTo>
                  <a:lnTo>
                    <a:pt x="47" y="286"/>
                  </a:lnTo>
                  <a:lnTo>
                    <a:pt x="49" y="291"/>
                  </a:lnTo>
                  <a:lnTo>
                    <a:pt x="49" y="293"/>
                  </a:lnTo>
                  <a:lnTo>
                    <a:pt x="52" y="298"/>
                  </a:lnTo>
                  <a:lnTo>
                    <a:pt x="54" y="298"/>
                  </a:lnTo>
                  <a:lnTo>
                    <a:pt x="56" y="303"/>
                  </a:lnTo>
                  <a:lnTo>
                    <a:pt x="61" y="303"/>
                  </a:lnTo>
                  <a:lnTo>
                    <a:pt x="64" y="303"/>
                  </a:lnTo>
                  <a:lnTo>
                    <a:pt x="64" y="300"/>
                  </a:lnTo>
                  <a:lnTo>
                    <a:pt x="69" y="303"/>
                  </a:lnTo>
                  <a:lnTo>
                    <a:pt x="71" y="305"/>
                  </a:lnTo>
                  <a:lnTo>
                    <a:pt x="76" y="308"/>
                  </a:lnTo>
                  <a:lnTo>
                    <a:pt x="81" y="313"/>
                  </a:lnTo>
                  <a:lnTo>
                    <a:pt x="76" y="308"/>
                  </a:lnTo>
                  <a:lnTo>
                    <a:pt x="71" y="308"/>
                  </a:lnTo>
                  <a:lnTo>
                    <a:pt x="69" y="305"/>
                  </a:lnTo>
                  <a:lnTo>
                    <a:pt x="64" y="305"/>
                  </a:lnTo>
                  <a:lnTo>
                    <a:pt x="61" y="310"/>
                  </a:lnTo>
                  <a:lnTo>
                    <a:pt x="61" y="313"/>
                  </a:lnTo>
                  <a:lnTo>
                    <a:pt x="61" y="318"/>
                  </a:lnTo>
                  <a:lnTo>
                    <a:pt x="61" y="322"/>
                  </a:lnTo>
                  <a:lnTo>
                    <a:pt x="61" y="325"/>
                  </a:lnTo>
                  <a:lnTo>
                    <a:pt x="64" y="330"/>
                  </a:lnTo>
                  <a:lnTo>
                    <a:pt x="66" y="332"/>
                  </a:lnTo>
                  <a:lnTo>
                    <a:pt x="69" y="335"/>
                  </a:lnTo>
                  <a:lnTo>
                    <a:pt x="73" y="335"/>
                  </a:lnTo>
                  <a:lnTo>
                    <a:pt x="78" y="335"/>
                  </a:lnTo>
                  <a:lnTo>
                    <a:pt x="81" y="335"/>
                  </a:lnTo>
                  <a:lnTo>
                    <a:pt x="86" y="335"/>
                  </a:lnTo>
                  <a:lnTo>
                    <a:pt x="88" y="335"/>
                  </a:lnTo>
                  <a:lnTo>
                    <a:pt x="93" y="332"/>
                  </a:lnTo>
                  <a:lnTo>
                    <a:pt x="95" y="330"/>
                  </a:lnTo>
                  <a:lnTo>
                    <a:pt x="98" y="327"/>
                  </a:lnTo>
                  <a:lnTo>
                    <a:pt x="100" y="320"/>
                  </a:lnTo>
                  <a:lnTo>
                    <a:pt x="103" y="313"/>
                  </a:lnTo>
                  <a:lnTo>
                    <a:pt x="105" y="308"/>
                  </a:lnTo>
                  <a:lnTo>
                    <a:pt x="108" y="303"/>
                  </a:lnTo>
                  <a:lnTo>
                    <a:pt x="108" y="296"/>
                  </a:lnTo>
                  <a:lnTo>
                    <a:pt x="105" y="288"/>
                  </a:lnTo>
                  <a:lnTo>
                    <a:pt x="103" y="281"/>
                  </a:lnTo>
                  <a:lnTo>
                    <a:pt x="95" y="274"/>
                  </a:lnTo>
                  <a:lnTo>
                    <a:pt x="69" y="264"/>
                  </a:lnTo>
                  <a:lnTo>
                    <a:pt x="88" y="283"/>
                  </a:lnTo>
                  <a:lnTo>
                    <a:pt x="88" y="266"/>
                  </a:lnTo>
                  <a:lnTo>
                    <a:pt x="86" y="259"/>
                  </a:lnTo>
                  <a:lnTo>
                    <a:pt x="86" y="252"/>
                  </a:lnTo>
                  <a:lnTo>
                    <a:pt x="86" y="244"/>
                  </a:lnTo>
                  <a:lnTo>
                    <a:pt x="86" y="239"/>
                  </a:lnTo>
                  <a:lnTo>
                    <a:pt x="83" y="232"/>
                  </a:lnTo>
                  <a:lnTo>
                    <a:pt x="81" y="225"/>
                  </a:lnTo>
                  <a:lnTo>
                    <a:pt x="78" y="220"/>
                  </a:lnTo>
                  <a:lnTo>
                    <a:pt x="73" y="213"/>
                  </a:lnTo>
                  <a:lnTo>
                    <a:pt x="49" y="195"/>
                  </a:lnTo>
                  <a:lnTo>
                    <a:pt x="69" y="215"/>
                  </a:lnTo>
                  <a:lnTo>
                    <a:pt x="69" y="200"/>
                  </a:lnTo>
                  <a:lnTo>
                    <a:pt x="69" y="198"/>
                  </a:lnTo>
                  <a:lnTo>
                    <a:pt x="71" y="193"/>
                  </a:lnTo>
                  <a:lnTo>
                    <a:pt x="73" y="191"/>
                  </a:lnTo>
                  <a:lnTo>
                    <a:pt x="76" y="183"/>
                  </a:lnTo>
                  <a:lnTo>
                    <a:pt x="83" y="176"/>
                  </a:lnTo>
                  <a:lnTo>
                    <a:pt x="81" y="176"/>
                  </a:lnTo>
                  <a:lnTo>
                    <a:pt x="78" y="176"/>
                  </a:lnTo>
                  <a:lnTo>
                    <a:pt x="78" y="178"/>
                  </a:lnTo>
                  <a:lnTo>
                    <a:pt x="76" y="181"/>
                  </a:lnTo>
                  <a:lnTo>
                    <a:pt x="71" y="186"/>
                  </a:lnTo>
                  <a:lnTo>
                    <a:pt x="71" y="183"/>
                  </a:lnTo>
                  <a:lnTo>
                    <a:pt x="73" y="183"/>
                  </a:lnTo>
                  <a:lnTo>
                    <a:pt x="76" y="183"/>
                  </a:lnTo>
                  <a:lnTo>
                    <a:pt x="81" y="181"/>
                  </a:lnTo>
                  <a:lnTo>
                    <a:pt x="78" y="178"/>
                  </a:lnTo>
                  <a:lnTo>
                    <a:pt x="76" y="178"/>
                  </a:lnTo>
                  <a:lnTo>
                    <a:pt x="71" y="173"/>
                  </a:lnTo>
                  <a:lnTo>
                    <a:pt x="69" y="171"/>
                  </a:lnTo>
                  <a:lnTo>
                    <a:pt x="61" y="169"/>
                  </a:lnTo>
                  <a:lnTo>
                    <a:pt x="52" y="161"/>
                  </a:lnTo>
                  <a:lnTo>
                    <a:pt x="52" y="164"/>
                  </a:lnTo>
                  <a:lnTo>
                    <a:pt x="52" y="166"/>
                  </a:lnTo>
                  <a:lnTo>
                    <a:pt x="52" y="171"/>
                  </a:lnTo>
                  <a:lnTo>
                    <a:pt x="54" y="178"/>
                  </a:lnTo>
                  <a:lnTo>
                    <a:pt x="54" y="186"/>
                  </a:lnTo>
                  <a:lnTo>
                    <a:pt x="56" y="191"/>
                  </a:lnTo>
                  <a:lnTo>
                    <a:pt x="56" y="195"/>
                  </a:lnTo>
                  <a:lnTo>
                    <a:pt x="59" y="203"/>
                  </a:lnTo>
                  <a:lnTo>
                    <a:pt x="59" y="213"/>
                  </a:lnTo>
                  <a:lnTo>
                    <a:pt x="61" y="225"/>
                  </a:lnTo>
                  <a:lnTo>
                    <a:pt x="61" y="235"/>
                  </a:lnTo>
                  <a:lnTo>
                    <a:pt x="59" y="247"/>
                  </a:lnTo>
                  <a:lnTo>
                    <a:pt x="59" y="259"/>
                  </a:lnTo>
                  <a:lnTo>
                    <a:pt x="59" y="266"/>
                  </a:lnTo>
                  <a:lnTo>
                    <a:pt x="56" y="274"/>
                  </a:lnTo>
                  <a:lnTo>
                    <a:pt x="56" y="278"/>
                  </a:lnTo>
                  <a:lnTo>
                    <a:pt x="56" y="283"/>
                  </a:lnTo>
                  <a:lnTo>
                    <a:pt x="56" y="288"/>
                  </a:lnTo>
                  <a:lnTo>
                    <a:pt x="56" y="296"/>
                  </a:lnTo>
                  <a:lnTo>
                    <a:pt x="56" y="303"/>
                  </a:lnTo>
                  <a:lnTo>
                    <a:pt x="56" y="305"/>
                  </a:lnTo>
                  <a:lnTo>
                    <a:pt x="59" y="308"/>
                  </a:lnTo>
                  <a:lnTo>
                    <a:pt x="61" y="313"/>
                  </a:lnTo>
                  <a:lnTo>
                    <a:pt x="64" y="315"/>
                  </a:lnTo>
                  <a:lnTo>
                    <a:pt x="69" y="318"/>
                  </a:lnTo>
                  <a:lnTo>
                    <a:pt x="76" y="318"/>
                  </a:lnTo>
                  <a:lnTo>
                    <a:pt x="78" y="318"/>
                  </a:lnTo>
                  <a:lnTo>
                    <a:pt x="83" y="318"/>
                  </a:lnTo>
                  <a:lnTo>
                    <a:pt x="86" y="318"/>
                  </a:lnTo>
                  <a:lnTo>
                    <a:pt x="93" y="315"/>
                  </a:lnTo>
                  <a:lnTo>
                    <a:pt x="93" y="313"/>
                  </a:lnTo>
                  <a:lnTo>
                    <a:pt x="95" y="310"/>
                  </a:lnTo>
                  <a:lnTo>
                    <a:pt x="95" y="308"/>
                  </a:lnTo>
                  <a:lnTo>
                    <a:pt x="98" y="305"/>
                  </a:lnTo>
                  <a:lnTo>
                    <a:pt x="98" y="300"/>
                  </a:lnTo>
                  <a:lnTo>
                    <a:pt x="100" y="296"/>
                  </a:lnTo>
                  <a:lnTo>
                    <a:pt x="100" y="291"/>
                  </a:lnTo>
                  <a:lnTo>
                    <a:pt x="103" y="283"/>
                  </a:lnTo>
                  <a:lnTo>
                    <a:pt x="103" y="281"/>
                  </a:lnTo>
                  <a:lnTo>
                    <a:pt x="103" y="278"/>
                  </a:lnTo>
                  <a:lnTo>
                    <a:pt x="105" y="271"/>
                  </a:lnTo>
                  <a:lnTo>
                    <a:pt x="108" y="261"/>
                  </a:lnTo>
                  <a:lnTo>
                    <a:pt x="108" y="252"/>
                  </a:lnTo>
                  <a:lnTo>
                    <a:pt x="110" y="242"/>
                  </a:lnTo>
                  <a:lnTo>
                    <a:pt x="108" y="227"/>
                  </a:lnTo>
                  <a:lnTo>
                    <a:pt x="108" y="215"/>
                  </a:lnTo>
                  <a:lnTo>
                    <a:pt x="113" y="205"/>
                  </a:lnTo>
                  <a:lnTo>
                    <a:pt x="117" y="195"/>
                  </a:lnTo>
                  <a:lnTo>
                    <a:pt x="120" y="191"/>
                  </a:lnTo>
                  <a:lnTo>
                    <a:pt x="125" y="186"/>
                  </a:lnTo>
                  <a:lnTo>
                    <a:pt x="125" y="181"/>
                  </a:lnTo>
                  <a:lnTo>
                    <a:pt x="127" y="176"/>
                  </a:lnTo>
                  <a:lnTo>
                    <a:pt x="130" y="169"/>
                  </a:lnTo>
                  <a:lnTo>
                    <a:pt x="132" y="161"/>
                  </a:lnTo>
                  <a:lnTo>
                    <a:pt x="130" y="161"/>
                  </a:lnTo>
                  <a:lnTo>
                    <a:pt x="127" y="161"/>
                  </a:lnTo>
                  <a:lnTo>
                    <a:pt x="122" y="161"/>
                  </a:lnTo>
                  <a:lnTo>
                    <a:pt x="115" y="159"/>
                  </a:lnTo>
                  <a:lnTo>
                    <a:pt x="105" y="159"/>
                  </a:lnTo>
                  <a:lnTo>
                    <a:pt x="93" y="159"/>
                  </a:lnTo>
                  <a:lnTo>
                    <a:pt x="93" y="161"/>
                  </a:lnTo>
                  <a:lnTo>
                    <a:pt x="93" y="164"/>
                  </a:lnTo>
                  <a:lnTo>
                    <a:pt x="93" y="169"/>
                  </a:lnTo>
                  <a:lnTo>
                    <a:pt x="95" y="176"/>
                  </a:lnTo>
                  <a:lnTo>
                    <a:pt x="95" y="178"/>
                  </a:lnTo>
                  <a:lnTo>
                    <a:pt x="95" y="186"/>
                  </a:lnTo>
                  <a:lnTo>
                    <a:pt x="98" y="198"/>
                  </a:lnTo>
                  <a:lnTo>
                    <a:pt x="100" y="215"/>
                  </a:lnTo>
                  <a:lnTo>
                    <a:pt x="100" y="232"/>
                  </a:lnTo>
                  <a:lnTo>
                    <a:pt x="100" y="254"/>
                  </a:lnTo>
                  <a:lnTo>
                    <a:pt x="98" y="276"/>
                  </a:lnTo>
                  <a:lnTo>
                    <a:pt x="95" y="298"/>
                  </a:lnTo>
                  <a:lnTo>
                    <a:pt x="91" y="320"/>
                  </a:lnTo>
                  <a:lnTo>
                    <a:pt x="91" y="337"/>
                  </a:lnTo>
                  <a:lnTo>
                    <a:pt x="88" y="349"/>
                  </a:lnTo>
                  <a:lnTo>
                    <a:pt x="86" y="361"/>
                  </a:lnTo>
                  <a:lnTo>
                    <a:pt x="86" y="371"/>
                  </a:lnTo>
                  <a:lnTo>
                    <a:pt x="86" y="379"/>
                  </a:lnTo>
                  <a:lnTo>
                    <a:pt x="86" y="386"/>
                  </a:lnTo>
                  <a:lnTo>
                    <a:pt x="88" y="391"/>
                  </a:lnTo>
                  <a:lnTo>
                    <a:pt x="88" y="396"/>
                  </a:lnTo>
                  <a:lnTo>
                    <a:pt x="88" y="401"/>
                  </a:lnTo>
                  <a:lnTo>
                    <a:pt x="88" y="405"/>
                  </a:lnTo>
                  <a:lnTo>
                    <a:pt x="88" y="408"/>
                  </a:lnTo>
                  <a:lnTo>
                    <a:pt x="88" y="413"/>
                  </a:lnTo>
                  <a:lnTo>
                    <a:pt x="91" y="420"/>
                  </a:lnTo>
                  <a:lnTo>
                    <a:pt x="91" y="427"/>
                  </a:lnTo>
                  <a:lnTo>
                    <a:pt x="95" y="437"/>
                  </a:lnTo>
                  <a:lnTo>
                    <a:pt x="98" y="442"/>
                  </a:lnTo>
                  <a:lnTo>
                    <a:pt x="100" y="444"/>
                  </a:lnTo>
                  <a:lnTo>
                    <a:pt x="105" y="447"/>
                  </a:lnTo>
                  <a:lnTo>
                    <a:pt x="108" y="447"/>
                  </a:lnTo>
                  <a:lnTo>
                    <a:pt x="110" y="447"/>
                  </a:lnTo>
                  <a:lnTo>
                    <a:pt x="115" y="447"/>
                  </a:lnTo>
                  <a:lnTo>
                    <a:pt x="117" y="447"/>
                  </a:lnTo>
                  <a:lnTo>
                    <a:pt x="122" y="447"/>
                  </a:lnTo>
                  <a:lnTo>
                    <a:pt x="125" y="444"/>
                  </a:lnTo>
                  <a:lnTo>
                    <a:pt x="130" y="442"/>
                  </a:lnTo>
                  <a:lnTo>
                    <a:pt x="132" y="440"/>
                  </a:lnTo>
                  <a:lnTo>
                    <a:pt x="132" y="437"/>
                  </a:lnTo>
                  <a:lnTo>
                    <a:pt x="132" y="432"/>
                  </a:lnTo>
                  <a:lnTo>
                    <a:pt x="132" y="430"/>
                  </a:lnTo>
                  <a:lnTo>
                    <a:pt x="132" y="427"/>
                  </a:lnTo>
                  <a:lnTo>
                    <a:pt x="132" y="423"/>
                  </a:lnTo>
                  <a:lnTo>
                    <a:pt x="135" y="418"/>
                  </a:lnTo>
                  <a:lnTo>
                    <a:pt x="135" y="413"/>
                  </a:lnTo>
                  <a:lnTo>
                    <a:pt x="137" y="405"/>
                  </a:lnTo>
                  <a:lnTo>
                    <a:pt x="137" y="401"/>
                  </a:lnTo>
                  <a:lnTo>
                    <a:pt x="139" y="391"/>
                  </a:lnTo>
                  <a:lnTo>
                    <a:pt x="142" y="376"/>
                  </a:lnTo>
                  <a:lnTo>
                    <a:pt x="144" y="357"/>
                  </a:lnTo>
                  <a:lnTo>
                    <a:pt x="144" y="332"/>
                  </a:lnTo>
                  <a:lnTo>
                    <a:pt x="144" y="305"/>
                  </a:lnTo>
                  <a:lnTo>
                    <a:pt x="144" y="276"/>
                  </a:lnTo>
                  <a:lnTo>
                    <a:pt x="139" y="247"/>
                  </a:lnTo>
                  <a:lnTo>
                    <a:pt x="147" y="222"/>
                  </a:lnTo>
                  <a:lnTo>
                    <a:pt x="154" y="203"/>
                  </a:lnTo>
                  <a:lnTo>
                    <a:pt x="156" y="191"/>
                  </a:lnTo>
                  <a:lnTo>
                    <a:pt x="161" y="181"/>
                  </a:lnTo>
                  <a:lnTo>
                    <a:pt x="164" y="171"/>
                  </a:lnTo>
                  <a:lnTo>
                    <a:pt x="166" y="166"/>
                  </a:lnTo>
                  <a:lnTo>
                    <a:pt x="166" y="161"/>
                  </a:lnTo>
                  <a:lnTo>
                    <a:pt x="171" y="159"/>
                  </a:lnTo>
                  <a:lnTo>
                    <a:pt x="169" y="156"/>
                  </a:lnTo>
                  <a:lnTo>
                    <a:pt x="166" y="156"/>
                  </a:lnTo>
                  <a:lnTo>
                    <a:pt x="161" y="154"/>
                  </a:lnTo>
                  <a:lnTo>
                    <a:pt x="154" y="154"/>
                  </a:lnTo>
                  <a:lnTo>
                    <a:pt x="144" y="152"/>
                  </a:lnTo>
                  <a:lnTo>
                    <a:pt x="132" y="147"/>
                  </a:lnTo>
                  <a:lnTo>
                    <a:pt x="132" y="149"/>
                  </a:lnTo>
                  <a:lnTo>
                    <a:pt x="132" y="152"/>
                  </a:lnTo>
                  <a:lnTo>
                    <a:pt x="135" y="156"/>
                  </a:lnTo>
                  <a:lnTo>
                    <a:pt x="135" y="161"/>
                  </a:lnTo>
                  <a:lnTo>
                    <a:pt x="135" y="171"/>
                  </a:lnTo>
                  <a:lnTo>
                    <a:pt x="135" y="173"/>
                  </a:lnTo>
                  <a:lnTo>
                    <a:pt x="137" y="181"/>
                  </a:lnTo>
                  <a:lnTo>
                    <a:pt x="139" y="195"/>
                  </a:lnTo>
                  <a:lnTo>
                    <a:pt x="144" y="215"/>
                  </a:lnTo>
                  <a:lnTo>
                    <a:pt x="144" y="235"/>
                  </a:lnTo>
                  <a:lnTo>
                    <a:pt x="144" y="259"/>
                  </a:lnTo>
                  <a:lnTo>
                    <a:pt x="142" y="283"/>
                  </a:lnTo>
                  <a:lnTo>
                    <a:pt x="137" y="313"/>
                  </a:lnTo>
                  <a:lnTo>
                    <a:pt x="137" y="335"/>
                  </a:lnTo>
                  <a:lnTo>
                    <a:pt x="135" y="352"/>
                  </a:lnTo>
                  <a:lnTo>
                    <a:pt x="135" y="366"/>
                  </a:lnTo>
                  <a:lnTo>
                    <a:pt x="137" y="376"/>
                  </a:lnTo>
                  <a:lnTo>
                    <a:pt x="137" y="383"/>
                  </a:lnTo>
                  <a:lnTo>
                    <a:pt x="137" y="391"/>
                  </a:lnTo>
                  <a:lnTo>
                    <a:pt x="139" y="398"/>
                  </a:lnTo>
                  <a:lnTo>
                    <a:pt x="142" y="408"/>
                  </a:lnTo>
                  <a:lnTo>
                    <a:pt x="144" y="410"/>
                  </a:lnTo>
                  <a:lnTo>
                    <a:pt x="147" y="415"/>
                  </a:lnTo>
                  <a:lnTo>
                    <a:pt x="154" y="420"/>
                  </a:lnTo>
                  <a:lnTo>
                    <a:pt x="156" y="420"/>
                  </a:lnTo>
                  <a:lnTo>
                    <a:pt x="159" y="420"/>
                  </a:lnTo>
                  <a:lnTo>
                    <a:pt x="161" y="418"/>
                  </a:lnTo>
                  <a:lnTo>
                    <a:pt x="166" y="418"/>
                  </a:lnTo>
                  <a:lnTo>
                    <a:pt x="169" y="418"/>
                  </a:lnTo>
                  <a:lnTo>
                    <a:pt x="174" y="415"/>
                  </a:lnTo>
                  <a:lnTo>
                    <a:pt x="176" y="413"/>
                  </a:lnTo>
                  <a:lnTo>
                    <a:pt x="181" y="410"/>
                  </a:lnTo>
                  <a:lnTo>
                    <a:pt x="181" y="405"/>
                  </a:lnTo>
                  <a:lnTo>
                    <a:pt x="181" y="403"/>
                  </a:lnTo>
                  <a:lnTo>
                    <a:pt x="181" y="401"/>
                  </a:lnTo>
                  <a:lnTo>
                    <a:pt x="181" y="398"/>
                  </a:lnTo>
                  <a:lnTo>
                    <a:pt x="181" y="396"/>
                  </a:lnTo>
                  <a:lnTo>
                    <a:pt x="181" y="393"/>
                  </a:lnTo>
                  <a:lnTo>
                    <a:pt x="181" y="388"/>
                  </a:lnTo>
                  <a:lnTo>
                    <a:pt x="181" y="383"/>
                  </a:lnTo>
                  <a:lnTo>
                    <a:pt x="181" y="386"/>
                  </a:lnTo>
                  <a:lnTo>
                    <a:pt x="181" y="383"/>
                  </a:lnTo>
                  <a:lnTo>
                    <a:pt x="183" y="374"/>
                  </a:lnTo>
                  <a:lnTo>
                    <a:pt x="183" y="359"/>
                  </a:lnTo>
                  <a:lnTo>
                    <a:pt x="186" y="340"/>
                  </a:lnTo>
                  <a:lnTo>
                    <a:pt x="186" y="318"/>
                  </a:lnTo>
                  <a:lnTo>
                    <a:pt x="186" y="293"/>
                  </a:lnTo>
                  <a:lnTo>
                    <a:pt x="183" y="266"/>
                  </a:lnTo>
                  <a:lnTo>
                    <a:pt x="181" y="237"/>
                  </a:lnTo>
                  <a:lnTo>
                    <a:pt x="186" y="213"/>
                  </a:lnTo>
                  <a:lnTo>
                    <a:pt x="191" y="195"/>
                  </a:lnTo>
                  <a:lnTo>
                    <a:pt x="193" y="181"/>
                  </a:lnTo>
                  <a:lnTo>
                    <a:pt x="198" y="171"/>
                  </a:lnTo>
                  <a:lnTo>
                    <a:pt x="198" y="164"/>
                  </a:lnTo>
                  <a:lnTo>
                    <a:pt x="203" y="159"/>
                  </a:lnTo>
                  <a:lnTo>
                    <a:pt x="205" y="154"/>
                  </a:lnTo>
                  <a:lnTo>
                    <a:pt x="208" y="149"/>
                  </a:lnTo>
                  <a:lnTo>
                    <a:pt x="203" y="149"/>
                  </a:lnTo>
                  <a:lnTo>
                    <a:pt x="198" y="144"/>
                  </a:lnTo>
                  <a:lnTo>
                    <a:pt x="193" y="144"/>
                  </a:lnTo>
                  <a:lnTo>
                    <a:pt x="183" y="139"/>
                  </a:lnTo>
                  <a:lnTo>
                    <a:pt x="174" y="134"/>
                  </a:lnTo>
                  <a:lnTo>
                    <a:pt x="174" y="137"/>
                  </a:lnTo>
                  <a:lnTo>
                    <a:pt x="174" y="139"/>
                  </a:lnTo>
                  <a:lnTo>
                    <a:pt x="174" y="142"/>
                  </a:lnTo>
                  <a:lnTo>
                    <a:pt x="174" y="147"/>
                  </a:lnTo>
                  <a:lnTo>
                    <a:pt x="174" y="152"/>
                  </a:lnTo>
                  <a:lnTo>
                    <a:pt x="174" y="154"/>
                  </a:lnTo>
                  <a:lnTo>
                    <a:pt x="174" y="164"/>
                  </a:lnTo>
                  <a:lnTo>
                    <a:pt x="174" y="178"/>
                  </a:lnTo>
                  <a:lnTo>
                    <a:pt x="174" y="195"/>
                  </a:lnTo>
                  <a:lnTo>
                    <a:pt x="174" y="217"/>
                  </a:lnTo>
                  <a:lnTo>
                    <a:pt x="174" y="242"/>
                  </a:lnTo>
                  <a:lnTo>
                    <a:pt x="174" y="266"/>
                  </a:lnTo>
                  <a:lnTo>
                    <a:pt x="174" y="293"/>
                  </a:lnTo>
                  <a:lnTo>
                    <a:pt x="171" y="315"/>
                  </a:lnTo>
                  <a:lnTo>
                    <a:pt x="169" y="335"/>
                  </a:lnTo>
                  <a:lnTo>
                    <a:pt x="169" y="347"/>
                  </a:lnTo>
                  <a:lnTo>
                    <a:pt x="169" y="359"/>
                  </a:lnTo>
                  <a:lnTo>
                    <a:pt x="169" y="369"/>
                  </a:lnTo>
                  <a:lnTo>
                    <a:pt x="169" y="379"/>
                  </a:lnTo>
                  <a:lnTo>
                    <a:pt x="171" y="388"/>
                  </a:lnTo>
                  <a:lnTo>
                    <a:pt x="174" y="401"/>
                  </a:lnTo>
                  <a:lnTo>
                    <a:pt x="174" y="403"/>
                  </a:lnTo>
                  <a:lnTo>
                    <a:pt x="178" y="408"/>
                  </a:lnTo>
                  <a:lnTo>
                    <a:pt x="181" y="410"/>
                  </a:lnTo>
                  <a:lnTo>
                    <a:pt x="183" y="413"/>
                  </a:lnTo>
                  <a:lnTo>
                    <a:pt x="188" y="418"/>
                  </a:lnTo>
                  <a:lnTo>
                    <a:pt x="191" y="418"/>
                  </a:lnTo>
                  <a:lnTo>
                    <a:pt x="193" y="420"/>
                  </a:lnTo>
                  <a:lnTo>
                    <a:pt x="196" y="423"/>
                  </a:lnTo>
                  <a:lnTo>
                    <a:pt x="198" y="423"/>
                  </a:lnTo>
                  <a:lnTo>
                    <a:pt x="200" y="423"/>
                  </a:lnTo>
                  <a:lnTo>
                    <a:pt x="203" y="420"/>
                  </a:lnTo>
                  <a:lnTo>
                    <a:pt x="208" y="420"/>
                  </a:lnTo>
                  <a:lnTo>
                    <a:pt x="210" y="420"/>
                  </a:lnTo>
                  <a:lnTo>
                    <a:pt x="215" y="418"/>
                  </a:lnTo>
                  <a:lnTo>
                    <a:pt x="217" y="415"/>
                  </a:lnTo>
                  <a:lnTo>
                    <a:pt x="220" y="413"/>
                  </a:lnTo>
                  <a:lnTo>
                    <a:pt x="220" y="408"/>
                  </a:lnTo>
                  <a:lnTo>
                    <a:pt x="220" y="405"/>
                  </a:lnTo>
                  <a:lnTo>
                    <a:pt x="220" y="403"/>
                  </a:lnTo>
                  <a:lnTo>
                    <a:pt x="220" y="401"/>
                  </a:lnTo>
                  <a:lnTo>
                    <a:pt x="220" y="398"/>
                  </a:lnTo>
                  <a:lnTo>
                    <a:pt x="220" y="396"/>
                  </a:lnTo>
                  <a:lnTo>
                    <a:pt x="220" y="391"/>
                  </a:lnTo>
                  <a:lnTo>
                    <a:pt x="220" y="383"/>
                  </a:lnTo>
                  <a:lnTo>
                    <a:pt x="220" y="381"/>
                  </a:lnTo>
                  <a:lnTo>
                    <a:pt x="220" y="369"/>
                  </a:lnTo>
                  <a:lnTo>
                    <a:pt x="220" y="354"/>
                  </a:lnTo>
                  <a:lnTo>
                    <a:pt x="220" y="335"/>
                  </a:lnTo>
                  <a:lnTo>
                    <a:pt x="220" y="308"/>
                  </a:lnTo>
                  <a:lnTo>
                    <a:pt x="220" y="283"/>
                  </a:lnTo>
                  <a:lnTo>
                    <a:pt x="220" y="254"/>
                  </a:lnTo>
                  <a:lnTo>
                    <a:pt x="217" y="222"/>
                  </a:lnTo>
                  <a:lnTo>
                    <a:pt x="225" y="195"/>
                  </a:lnTo>
                  <a:lnTo>
                    <a:pt x="230" y="176"/>
                  </a:lnTo>
                  <a:lnTo>
                    <a:pt x="235" y="159"/>
                  </a:lnTo>
                  <a:lnTo>
                    <a:pt x="237" y="149"/>
                  </a:lnTo>
                  <a:lnTo>
                    <a:pt x="237" y="139"/>
                  </a:lnTo>
                  <a:lnTo>
                    <a:pt x="239" y="130"/>
                  </a:lnTo>
                  <a:lnTo>
                    <a:pt x="239" y="122"/>
                  </a:lnTo>
                  <a:lnTo>
                    <a:pt x="242" y="112"/>
                  </a:lnTo>
                  <a:lnTo>
                    <a:pt x="239" y="110"/>
                  </a:lnTo>
                  <a:lnTo>
                    <a:pt x="239" y="105"/>
                  </a:lnTo>
                  <a:lnTo>
                    <a:pt x="239" y="100"/>
                  </a:lnTo>
                  <a:lnTo>
                    <a:pt x="237" y="98"/>
                  </a:lnTo>
                  <a:lnTo>
                    <a:pt x="235" y="93"/>
                  </a:lnTo>
                  <a:lnTo>
                    <a:pt x="235" y="90"/>
                  </a:lnTo>
                  <a:lnTo>
                    <a:pt x="227" y="90"/>
                  </a:lnTo>
                  <a:lnTo>
                    <a:pt x="225" y="90"/>
                  </a:lnTo>
                  <a:lnTo>
                    <a:pt x="220" y="90"/>
                  </a:lnTo>
                  <a:lnTo>
                    <a:pt x="215" y="93"/>
                  </a:lnTo>
                  <a:lnTo>
                    <a:pt x="213" y="93"/>
                  </a:lnTo>
                  <a:lnTo>
                    <a:pt x="208" y="95"/>
                  </a:lnTo>
                  <a:lnTo>
                    <a:pt x="205" y="95"/>
                  </a:lnTo>
                  <a:lnTo>
                    <a:pt x="200" y="100"/>
                  </a:lnTo>
                  <a:lnTo>
                    <a:pt x="200" y="103"/>
                  </a:lnTo>
                  <a:lnTo>
                    <a:pt x="200" y="108"/>
                  </a:lnTo>
                  <a:lnTo>
                    <a:pt x="200" y="110"/>
                  </a:lnTo>
                  <a:lnTo>
                    <a:pt x="200" y="112"/>
                  </a:lnTo>
                  <a:lnTo>
                    <a:pt x="200" y="115"/>
                  </a:lnTo>
                  <a:lnTo>
                    <a:pt x="200" y="120"/>
                  </a:lnTo>
                  <a:lnTo>
                    <a:pt x="200" y="122"/>
                  </a:lnTo>
                  <a:lnTo>
                    <a:pt x="200" y="130"/>
                  </a:lnTo>
                  <a:lnTo>
                    <a:pt x="200" y="132"/>
                  </a:lnTo>
                  <a:lnTo>
                    <a:pt x="200" y="142"/>
                  </a:lnTo>
                  <a:lnTo>
                    <a:pt x="200" y="156"/>
                  </a:lnTo>
                  <a:lnTo>
                    <a:pt x="200" y="176"/>
                  </a:lnTo>
                  <a:lnTo>
                    <a:pt x="200" y="198"/>
                  </a:lnTo>
                  <a:lnTo>
                    <a:pt x="200" y="225"/>
                  </a:lnTo>
                  <a:lnTo>
                    <a:pt x="200" y="252"/>
                  </a:lnTo>
                  <a:lnTo>
                    <a:pt x="200" y="278"/>
                  </a:lnTo>
                  <a:lnTo>
                    <a:pt x="200" y="303"/>
                  </a:lnTo>
                  <a:lnTo>
                    <a:pt x="200" y="322"/>
                  </a:lnTo>
                  <a:lnTo>
                    <a:pt x="200" y="337"/>
                  </a:lnTo>
                  <a:lnTo>
                    <a:pt x="203" y="349"/>
                  </a:lnTo>
                  <a:lnTo>
                    <a:pt x="203" y="359"/>
                  </a:lnTo>
                  <a:lnTo>
                    <a:pt x="205" y="369"/>
                  </a:lnTo>
                  <a:lnTo>
                    <a:pt x="208" y="381"/>
                  </a:lnTo>
                  <a:lnTo>
                    <a:pt x="210" y="396"/>
                  </a:lnTo>
                  <a:lnTo>
                    <a:pt x="213" y="398"/>
                  </a:lnTo>
                  <a:lnTo>
                    <a:pt x="215" y="401"/>
                  </a:lnTo>
                  <a:lnTo>
                    <a:pt x="220" y="405"/>
                  </a:lnTo>
                  <a:lnTo>
                    <a:pt x="225" y="403"/>
                  </a:lnTo>
                  <a:lnTo>
                    <a:pt x="227" y="403"/>
                  </a:lnTo>
                  <a:lnTo>
                    <a:pt x="230" y="403"/>
                  </a:lnTo>
                  <a:lnTo>
                    <a:pt x="235" y="403"/>
                  </a:lnTo>
                  <a:lnTo>
                    <a:pt x="237" y="401"/>
                  </a:lnTo>
                  <a:lnTo>
                    <a:pt x="242" y="401"/>
                  </a:lnTo>
                  <a:lnTo>
                    <a:pt x="244" y="398"/>
                  </a:lnTo>
                  <a:lnTo>
                    <a:pt x="249" y="396"/>
                  </a:lnTo>
                  <a:lnTo>
                    <a:pt x="249" y="391"/>
                  </a:lnTo>
                  <a:lnTo>
                    <a:pt x="249" y="388"/>
                  </a:lnTo>
                  <a:lnTo>
                    <a:pt x="249" y="386"/>
                  </a:lnTo>
                  <a:lnTo>
                    <a:pt x="249" y="383"/>
                  </a:lnTo>
                  <a:lnTo>
                    <a:pt x="249" y="381"/>
                  </a:lnTo>
                  <a:lnTo>
                    <a:pt x="249" y="379"/>
                  </a:lnTo>
                  <a:lnTo>
                    <a:pt x="249" y="374"/>
                  </a:lnTo>
                  <a:lnTo>
                    <a:pt x="249" y="369"/>
                  </a:lnTo>
                  <a:lnTo>
                    <a:pt x="249" y="366"/>
                  </a:lnTo>
                  <a:lnTo>
                    <a:pt x="249" y="357"/>
                  </a:lnTo>
                  <a:lnTo>
                    <a:pt x="249" y="342"/>
                  </a:lnTo>
                  <a:lnTo>
                    <a:pt x="249" y="322"/>
                  </a:lnTo>
                  <a:lnTo>
                    <a:pt x="247" y="300"/>
                  </a:lnTo>
                  <a:lnTo>
                    <a:pt x="247" y="276"/>
                  </a:lnTo>
                  <a:lnTo>
                    <a:pt x="244" y="247"/>
                  </a:lnTo>
                  <a:lnTo>
                    <a:pt x="242" y="220"/>
                  </a:lnTo>
                  <a:lnTo>
                    <a:pt x="247" y="195"/>
                  </a:lnTo>
                  <a:lnTo>
                    <a:pt x="252" y="178"/>
                  </a:lnTo>
                  <a:lnTo>
                    <a:pt x="254" y="164"/>
                  </a:lnTo>
                  <a:lnTo>
                    <a:pt x="257" y="154"/>
                  </a:lnTo>
                  <a:lnTo>
                    <a:pt x="259" y="144"/>
                  </a:lnTo>
                  <a:lnTo>
                    <a:pt x="259" y="137"/>
                  </a:lnTo>
                  <a:lnTo>
                    <a:pt x="259" y="127"/>
                  </a:lnTo>
                  <a:lnTo>
                    <a:pt x="261" y="117"/>
                  </a:lnTo>
                  <a:lnTo>
                    <a:pt x="259" y="117"/>
                  </a:lnTo>
                  <a:lnTo>
                    <a:pt x="257" y="117"/>
                  </a:lnTo>
                  <a:lnTo>
                    <a:pt x="252" y="117"/>
                  </a:lnTo>
                  <a:lnTo>
                    <a:pt x="244" y="117"/>
                  </a:lnTo>
                  <a:lnTo>
                    <a:pt x="235" y="117"/>
                  </a:lnTo>
                  <a:lnTo>
                    <a:pt x="220" y="117"/>
                  </a:lnTo>
                  <a:lnTo>
                    <a:pt x="220" y="120"/>
                  </a:lnTo>
                  <a:lnTo>
                    <a:pt x="220" y="125"/>
                  </a:lnTo>
                  <a:lnTo>
                    <a:pt x="220" y="130"/>
                  </a:lnTo>
                  <a:lnTo>
                    <a:pt x="220" y="134"/>
                  </a:lnTo>
                  <a:lnTo>
                    <a:pt x="220" y="139"/>
                  </a:lnTo>
                  <a:lnTo>
                    <a:pt x="222" y="149"/>
                  </a:lnTo>
                  <a:lnTo>
                    <a:pt x="225" y="164"/>
                  </a:lnTo>
                  <a:lnTo>
                    <a:pt x="227" y="183"/>
                  </a:lnTo>
                  <a:lnTo>
                    <a:pt x="227" y="208"/>
                  </a:lnTo>
                  <a:lnTo>
                    <a:pt x="227" y="235"/>
                  </a:lnTo>
                  <a:lnTo>
                    <a:pt x="227" y="264"/>
                  </a:lnTo>
                  <a:lnTo>
                    <a:pt x="225" y="293"/>
                  </a:lnTo>
                  <a:lnTo>
                    <a:pt x="225" y="320"/>
                  </a:lnTo>
                  <a:lnTo>
                    <a:pt x="227" y="340"/>
                  </a:lnTo>
                  <a:lnTo>
                    <a:pt x="227" y="354"/>
                  </a:lnTo>
                  <a:lnTo>
                    <a:pt x="227" y="366"/>
                  </a:lnTo>
                  <a:lnTo>
                    <a:pt x="227" y="374"/>
                  </a:lnTo>
                  <a:lnTo>
                    <a:pt x="227" y="379"/>
                  </a:lnTo>
                  <a:lnTo>
                    <a:pt x="227" y="386"/>
                  </a:lnTo>
                  <a:lnTo>
                    <a:pt x="230" y="391"/>
                  </a:lnTo>
                  <a:lnTo>
                    <a:pt x="230" y="393"/>
                  </a:lnTo>
                  <a:lnTo>
                    <a:pt x="230" y="398"/>
                  </a:lnTo>
                  <a:lnTo>
                    <a:pt x="230" y="401"/>
                  </a:lnTo>
                  <a:lnTo>
                    <a:pt x="232" y="405"/>
                  </a:lnTo>
                  <a:lnTo>
                    <a:pt x="232" y="408"/>
                  </a:lnTo>
                  <a:lnTo>
                    <a:pt x="237" y="413"/>
                  </a:lnTo>
                  <a:lnTo>
                    <a:pt x="239" y="410"/>
                  </a:lnTo>
                  <a:lnTo>
                    <a:pt x="244" y="410"/>
                  </a:lnTo>
                  <a:lnTo>
                    <a:pt x="247" y="410"/>
                  </a:lnTo>
                  <a:lnTo>
                    <a:pt x="252" y="410"/>
                  </a:lnTo>
                  <a:lnTo>
                    <a:pt x="257" y="410"/>
                  </a:lnTo>
                  <a:lnTo>
                    <a:pt x="261" y="408"/>
                  </a:lnTo>
                  <a:lnTo>
                    <a:pt x="264" y="405"/>
                  </a:lnTo>
                  <a:lnTo>
                    <a:pt x="269" y="405"/>
                  </a:lnTo>
                  <a:lnTo>
                    <a:pt x="269" y="401"/>
                  </a:lnTo>
                  <a:lnTo>
                    <a:pt x="269" y="396"/>
                  </a:lnTo>
                  <a:lnTo>
                    <a:pt x="269" y="393"/>
                  </a:lnTo>
                  <a:lnTo>
                    <a:pt x="269" y="391"/>
                  </a:lnTo>
                  <a:lnTo>
                    <a:pt x="269" y="388"/>
                  </a:lnTo>
                  <a:lnTo>
                    <a:pt x="269" y="386"/>
                  </a:lnTo>
                  <a:lnTo>
                    <a:pt x="269" y="381"/>
                  </a:lnTo>
                  <a:lnTo>
                    <a:pt x="269" y="376"/>
                  </a:lnTo>
                  <a:lnTo>
                    <a:pt x="269" y="371"/>
                  </a:lnTo>
                  <a:lnTo>
                    <a:pt x="271" y="361"/>
                  </a:lnTo>
                  <a:lnTo>
                    <a:pt x="271" y="344"/>
                  </a:lnTo>
                  <a:lnTo>
                    <a:pt x="274" y="320"/>
                  </a:lnTo>
                  <a:lnTo>
                    <a:pt x="274" y="293"/>
                  </a:lnTo>
                  <a:lnTo>
                    <a:pt x="271" y="264"/>
                  </a:lnTo>
                  <a:lnTo>
                    <a:pt x="269" y="232"/>
                  </a:lnTo>
                  <a:lnTo>
                    <a:pt x="261" y="198"/>
                  </a:lnTo>
                  <a:lnTo>
                    <a:pt x="269" y="169"/>
                  </a:lnTo>
                  <a:lnTo>
                    <a:pt x="276" y="147"/>
                  </a:lnTo>
                  <a:lnTo>
                    <a:pt x="281" y="130"/>
                  </a:lnTo>
                  <a:lnTo>
                    <a:pt x="283" y="117"/>
                  </a:lnTo>
                  <a:lnTo>
                    <a:pt x="286" y="110"/>
                  </a:lnTo>
                  <a:lnTo>
                    <a:pt x="288" y="103"/>
                  </a:lnTo>
                  <a:lnTo>
                    <a:pt x="291" y="95"/>
                  </a:lnTo>
                  <a:lnTo>
                    <a:pt x="293" y="90"/>
                  </a:lnTo>
                  <a:lnTo>
                    <a:pt x="293" y="88"/>
                  </a:lnTo>
                  <a:lnTo>
                    <a:pt x="291" y="88"/>
                  </a:lnTo>
                  <a:lnTo>
                    <a:pt x="288" y="88"/>
                  </a:lnTo>
                  <a:lnTo>
                    <a:pt x="283" y="88"/>
                  </a:lnTo>
                  <a:lnTo>
                    <a:pt x="276" y="88"/>
                  </a:lnTo>
                  <a:lnTo>
                    <a:pt x="266" y="86"/>
                  </a:lnTo>
                  <a:lnTo>
                    <a:pt x="254" y="86"/>
                  </a:lnTo>
                  <a:lnTo>
                    <a:pt x="254" y="88"/>
                  </a:lnTo>
                  <a:lnTo>
                    <a:pt x="254" y="90"/>
                  </a:lnTo>
                  <a:lnTo>
                    <a:pt x="254" y="95"/>
                  </a:lnTo>
                  <a:lnTo>
                    <a:pt x="254" y="103"/>
                  </a:lnTo>
                  <a:lnTo>
                    <a:pt x="254" y="105"/>
                  </a:lnTo>
                  <a:lnTo>
                    <a:pt x="254" y="108"/>
                  </a:lnTo>
                  <a:lnTo>
                    <a:pt x="254" y="112"/>
                  </a:lnTo>
                  <a:lnTo>
                    <a:pt x="254" y="117"/>
                  </a:lnTo>
                  <a:lnTo>
                    <a:pt x="254" y="122"/>
                  </a:lnTo>
                  <a:lnTo>
                    <a:pt x="254" y="130"/>
                  </a:lnTo>
                  <a:lnTo>
                    <a:pt x="254" y="137"/>
                  </a:lnTo>
                  <a:lnTo>
                    <a:pt x="252" y="144"/>
                  </a:lnTo>
                  <a:lnTo>
                    <a:pt x="252" y="149"/>
                  </a:lnTo>
                  <a:lnTo>
                    <a:pt x="249" y="154"/>
                  </a:lnTo>
                  <a:lnTo>
                    <a:pt x="249" y="159"/>
                  </a:lnTo>
                  <a:lnTo>
                    <a:pt x="247" y="164"/>
                  </a:lnTo>
                  <a:lnTo>
                    <a:pt x="247" y="169"/>
                  </a:lnTo>
                  <a:lnTo>
                    <a:pt x="242" y="178"/>
                  </a:lnTo>
                  <a:lnTo>
                    <a:pt x="239" y="188"/>
                  </a:lnTo>
                  <a:lnTo>
                    <a:pt x="242" y="191"/>
                  </a:lnTo>
                  <a:lnTo>
                    <a:pt x="247" y="191"/>
                  </a:lnTo>
                  <a:lnTo>
                    <a:pt x="254" y="193"/>
                  </a:lnTo>
                  <a:lnTo>
                    <a:pt x="264" y="198"/>
                  </a:lnTo>
                  <a:lnTo>
                    <a:pt x="276" y="205"/>
                  </a:lnTo>
                  <a:lnTo>
                    <a:pt x="276" y="203"/>
                  </a:lnTo>
                  <a:lnTo>
                    <a:pt x="276" y="200"/>
                  </a:lnTo>
                  <a:lnTo>
                    <a:pt x="276" y="198"/>
                  </a:lnTo>
                  <a:lnTo>
                    <a:pt x="278" y="193"/>
                  </a:lnTo>
                  <a:lnTo>
                    <a:pt x="278" y="191"/>
                  </a:lnTo>
                  <a:lnTo>
                    <a:pt x="278" y="188"/>
                  </a:lnTo>
                  <a:lnTo>
                    <a:pt x="281" y="186"/>
                  </a:lnTo>
                  <a:lnTo>
                    <a:pt x="283" y="181"/>
                  </a:lnTo>
                  <a:lnTo>
                    <a:pt x="286" y="173"/>
                  </a:lnTo>
                  <a:lnTo>
                    <a:pt x="286" y="164"/>
                  </a:lnTo>
                  <a:lnTo>
                    <a:pt x="288" y="154"/>
                  </a:lnTo>
                  <a:lnTo>
                    <a:pt x="286" y="144"/>
                  </a:lnTo>
                  <a:lnTo>
                    <a:pt x="283" y="132"/>
                  </a:lnTo>
                  <a:lnTo>
                    <a:pt x="291" y="125"/>
                  </a:lnTo>
                  <a:lnTo>
                    <a:pt x="298" y="120"/>
                  </a:lnTo>
                  <a:lnTo>
                    <a:pt x="303" y="115"/>
                  </a:lnTo>
                  <a:lnTo>
                    <a:pt x="308" y="112"/>
                  </a:lnTo>
                  <a:lnTo>
                    <a:pt x="310" y="108"/>
                  </a:lnTo>
                  <a:lnTo>
                    <a:pt x="315" y="100"/>
                  </a:lnTo>
                  <a:lnTo>
                    <a:pt x="318" y="95"/>
                  </a:lnTo>
                  <a:lnTo>
                    <a:pt x="325" y="88"/>
                  </a:lnTo>
                  <a:lnTo>
                    <a:pt x="322" y="88"/>
                  </a:lnTo>
                  <a:lnTo>
                    <a:pt x="320" y="88"/>
                  </a:lnTo>
                  <a:lnTo>
                    <a:pt x="320" y="90"/>
                  </a:lnTo>
                  <a:lnTo>
                    <a:pt x="318" y="93"/>
                  </a:lnTo>
                  <a:lnTo>
                    <a:pt x="315" y="98"/>
                  </a:lnTo>
                  <a:lnTo>
                    <a:pt x="315" y="95"/>
                  </a:lnTo>
                  <a:lnTo>
                    <a:pt x="318" y="93"/>
                  </a:lnTo>
                  <a:lnTo>
                    <a:pt x="320" y="93"/>
                  </a:lnTo>
                  <a:lnTo>
                    <a:pt x="325" y="90"/>
                  </a:lnTo>
                  <a:lnTo>
                    <a:pt x="322" y="90"/>
                  </a:lnTo>
                  <a:lnTo>
                    <a:pt x="320" y="88"/>
                  </a:lnTo>
                  <a:lnTo>
                    <a:pt x="318" y="86"/>
                  </a:lnTo>
                  <a:lnTo>
                    <a:pt x="310" y="83"/>
                  </a:lnTo>
                  <a:lnTo>
                    <a:pt x="303" y="78"/>
                  </a:lnTo>
                  <a:lnTo>
                    <a:pt x="293" y="73"/>
                  </a:lnTo>
                  <a:lnTo>
                    <a:pt x="293" y="76"/>
                  </a:lnTo>
                  <a:lnTo>
                    <a:pt x="293" y="78"/>
                  </a:lnTo>
                  <a:lnTo>
                    <a:pt x="293" y="81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93" y="93"/>
                  </a:lnTo>
                  <a:lnTo>
                    <a:pt x="293" y="98"/>
                  </a:lnTo>
                  <a:lnTo>
                    <a:pt x="293" y="105"/>
                  </a:lnTo>
                  <a:lnTo>
                    <a:pt x="293" y="117"/>
                  </a:lnTo>
                  <a:lnTo>
                    <a:pt x="291" y="127"/>
                  </a:lnTo>
                  <a:lnTo>
                    <a:pt x="288" y="139"/>
                  </a:lnTo>
                  <a:lnTo>
                    <a:pt x="283" y="154"/>
                  </a:lnTo>
                  <a:lnTo>
                    <a:pt x="276" y="169"/>
                  </a:lnTo>
                  <a:lnTo>
                    <a:pt x="271" y="181"/>
                  </a:lnTo>
                  <a:lnTo>
                    <a:pt x="264" y="198"/>
                  </a:lnTo>
                  <a:lnTo>
                    <a:pt x="259" y="213"/>
                  </a:lnTo>
                  <a:lnTo>
                    <a:pt x="257" y="232"/>
                  </a:lnTo>
                  <a:lnTo>
                    <a:pt x="252" y="249"/>
                  </a:lnTo>
                  <a:lnTo>
                    <a:pt x="252" y="269"/>
                  </a:lnTo>
                  <a:lnTo>
                    <a:pt x="254" y="288"/>
                  </a:lnTo>
                  <a:lnTo>
                    <a:pt x="259" y="308"/>
                  </a:lnTo>
                  <a:lnTo>
                    <a:pt x="257" y="325"/>
                  </a:lnTo>
                  <a:lnTo>
                    <a:pt x="257" y="337"/>
                  </a:lnTo>
                  <a:lnTo>
                    <a:pt x="254" y="347"/>
                  </a:lnTo>
                  <a:lnTo>
                    <a:pt x="254" y="354"/>
                  </a:lnTo>
                  <a:lnTo>
                    <a:pt x="254" y="359"/>
                  </a:lnTo>
                  <a:lnTo>
                    <a:pt x="254" y="364"/>
                  </a:lnTo>
                  <a:lnTo>
                    <a:pt x="254" y="369"/>
                  </a:lnTo>
                  <a:lnTo>
                    <a:pt x="257" y="374"/>
                  </a:lnTo>
                  <a:lnTo>
                    <a:pt x="257" y="376"/>
                  </a:lnTo>
                  <a:lnTo>
                    <a:pt x="257" y="381"/>
                  </a:lnTo>
                  <a:lnTo>
                    <a:pt x="259" y="383"/>
                  </a:lnTo>
                  <a:lnTo>
                    <a:pt x="259" y="388"/>
                  </a:lnTo>
                  <a:lnTo>
                    <a:pt x="261" y="391"/>
                  </a:lnTo>
                  <a:lnTo>
                    <a:pt x="266" y="396"/>
                  </a:lnTo>
                  <a:lnTo>
                    <a:pt x="269" y="393"/>
                  </a:lnTo>
                  <a:lnTo>
                    <a:pt x="274" y="393"/>
                  </a:lnTo>
                  <a:lnTo>
                    <a:pt x="276" y="391"/>
                  </a:lnTo>
                  <a:lnTo>
                    <a:pt x="278" y="391"/>
                  </a:lnTo>
                  <a:lnTo>
                    <a:pt x="281" y="391"/>
                  </a:lnTo>
                  <a:lnTo>
                    <a:pt x="286" y="391"/>
                  </a:lnTo>
                  <a:lnTo>
                    <a:pt x="288" y="391"/>
                  </a:lnTo>
                  <a:lnTo>
                    <a:pt x="291" y="391"/>
                  </a:lnTo>
                  <a:lnTo>
                    <a:pt x="293" y="388"/>
                  </a:lnTo>
                  <a:lnTo>
                    <a:pt x="296" y="386"/>
                  </a:lnTo>
                  <a:lnTo>
                    <a:pt x="298" y="381"/>
                  </a:lnTo>
                  <a:lnTo>
                    <a:pt x="300" y="379"/>
                  </a:lnTo>
                  <a:lnTo>
                    <a:pt x="303" y="376"/>
                  </a:lnTo>
                  <a:lnTo>
                    <a:pt x="305" y="371"/>
                  </a:lnTo>
                  <a:lnTo>
                    <a:pt x="313" y="366"/>
                  </a:lnTo>
                  <a:lnTo>
                    <a:pt x="313" y="364"/>
                  </a:lnTo>
                  <a:lnTo>
                    <a:pt x="313" y="361"/>
                  </a:lnTo>
                  <a:lnTo>
                    <a:pt x="315" y="354"/>
                  </a:lnTo>
                  <a:lnTo>
                    <a:pt x="318" y="347"/>
                  </a:lnTo>
                  <a:lnTo>
                    <a:pt x="320" y="337"/>
                  </a:lnTo>
                  <a:lnTo>
                    <a:pt x="320" y="327"/>
                  </a:lnTo>
                  <a:lnTo>
                    <a:pt x="320" y="318"/>
                  </a:lnTo>
                  <a:lnTo>
                    <a:pt x="320" y="305"/>
                  </a:lnTo>
                  <a:lnTo>
                    <a:pt x="320" y="296"/>
                  </a:lnTo>
                  <a:lnTo>
                    <a:pt x="322" y="286"/>
                  </a:lnTo>
                  <a:lnTo>
                    <a:pt x="322" y="278"/>
                  </a:lnTo>
                  <a:lnTo>
                    <a:pt x="325" y="274"/>
                  </a:lnTo>
                  <a:lnTo>
                    <a:pt x="327" y="269"/>
                  </a:lnTo>
                  <a:lnTo>
                    <a:pt x="330" y="264"/>
                  </a:lnTo>
                  <a:lnTo>
                    <a:pt x="332" y="261"/>
                  </a:lnTo>
                  <a:lnTo>
                    <a:pt x="335" y="259"/>
                  </a:lnTo>
                  <a:lnTo>
                    <a:pt x="335" y="252"/>
                  </a:lnTo>
                  <a:lnTo>
                    <a:pt x="335" y="242"/>
                  </a:lnTo>
                  <a:lnTo>
                    <a:pt x="337" y="225"/>
                  </a:lnTo>
                  <a:lnTo>
                    <a:pt x="339" y="205"/>
                  </a:lnTo>
                  <a:lnTo>
                    <a:pt x="342" y="183"/>
                  </a:lnTo>
                  <a:lnTo>
                    <a:pt x="342" y="159"/>
                  </a:lnTo>
                  <a:lnTo>
                    <a:pt x="342" y="134"/>
                  </a:lnTo>
                  <a:lnTo>
                    <a:pt x="342" y="110"/>
                  </a:lnTo>
                  <a:lnTo>
                    <a:pt x="342" y="86"/>
                  </a:lnTo>
                  <a:lnTo>
                    <a:pt x="342" y="68"/>
                  </a:lnTo>
                  <a:lnTo>
                    <a:pt x="342" y="54"/>
                  </a:lnTo>
                  <a:lnTo>
                    <a:pt x="342" y="47"/>
                  </a:lnTo>
                  <a:lnTo>
                    <a:pt x="342" y="39"/>
                  </a:lnTo>
                  <a:lnTo>
                    <a:pt x="342" y="34"/>
                  </a:lnTo>
                  <a:lnTo>
                    <a:pt x="342" y="29"/>
                  </a:lnTo>
                  <a:lnTo>
                    <a:pt x="342" y="25"/>
                  </a:lnTo>
                  <a:lnTo>
                    <a:pt x="342" y="22"/>
                  </a:lnTo>
                  <a:lnTo>
                    <a:pt x="342" y="20"/>
                  </a:lnTo>
                  <a:lnTo>
                    <a:pt x="342" y="15"/>
                  </a:lnTo>
                  <a:lnTo>
                    <a:pt x="339" y="10"/>
                  </a:lnTo>
                  <a:lnTo>
                    <a:pt x="337" y="7"/>
                  </a:lnTo>
                  <a:lnTo>
                    <a:pt x="335" y="5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5" y="3"/>
                  </a:lnTo>
                  <a:lnTo>
                    <a:pt x="322" y="3"/>
                  </a:lnTo>
                  <a:lnTo>
                    <a:pt x="320" y="3"/>
                  </a:lnTo>
                  <a:lnTo>
                    <a:pt x="315" y="3"/>
                  </a:lnTo>
                  <a:lnTo>
                    <a:pt x="313" y="3"/>
                  </a:lnTo>
                  <a:lnTo>
                    <a:pt x="310" y="3"/>
                  </a:lnTo>
                  <a:lnTo>
                    <a:pt x="305" y="5"/>
                  </a:lnTo>
                  <a:lnTo>
                    <a:pt x="300" y="5"/>
                  </a:lnTo>
                  <a:lnTo>
                    <a:pt x="300" y="7"/>
                  </a:lnTo>
                  <a:lnTo>
                    <a:pt x="298" y="10"/>
                  </a:lnTo>
                  <a:lnTo>
                    <a:pt x="296" y="15"/>
                  </a:lnTo>
                  <a:lnTo>
                    <a:pt x="293" y="20"/>
                  </a:lnTo>
                  <a:lnTo>
                    <a:pt x="293" y="17"/>
                  </a:lnTo>
                  <a:lnTo>
                    <a:pt x="296" y="17"/>
                  </a:lnTo>
                  <a:lnTo>
                    <a:pt x="298" y="15"/>
                  </a:lnTo>
                  <a:lnTo>
                    <a:pt x="296" y="17"/>
                  </a:lnTo>
                  <a:lnTo>
                    <a:pt x="291" y="22"/>
                  </a:lnTo>
                  <a:lnTo>
                    <a:pt x="291" y="20"/>
                  </a:lnTo>
                  <a:lnTo>
                    <a:pt x="293" y="20"/>
                  </a:lnTo>
                  <a:lnTo>
                    <a:pt x="296" y="20"/>
                  </a:lnTo>
                  <a:lnTo>
                    <a:pt x="298" y="17"/>
                  </a:lnTo>
                  <a:lnTo>
                    <a:pt x="300" y="17"/>
                  </a:lnTo>
                  <a:lnTo>
                    <a:pt x="298" y="17"/>
                  </a:lnTo>
                  <a:lnTo>
                    <a:pt x="293" y="17"/>
                  </a:lnTo>
                  <a:lnTo>
                    <a:pt x="291" y="17"/>
                  </a:lnTo>
                  <a:lnTo>
                    <a:pt x="288" y="17"/>
                  </a:lnTo>
                  <a:lnTo>
                    <a:pt x="286" y="17"/>
                  </a:lnTo>
                  <a:lnTo>
                    <a:pt x="281" y="20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1" y="22"/>
                  </a:lnTo>
                  <a:lnTo>
                    <a:pt x="269" y="25"/>
                  </a:lnTo>
                  <a:lnTo>
                    <a:pt x="269" y="27"/>
                  </a:lnTo>
                  <a:lnTo>
                    <a:pt x="266" y="29"/>
                  </a:lnTo>
                  <a:lnTo>
                    <a:pt x="264" y="34"/>
                  </a:lnTo>
                  <a:lnTo>
                    <a:pt x="259" y="39"/>
                  </a:lnTo>
                  <a:lnTo>
                    <a:pt x="257" y="47"/>
                  </a:lnTo>
                  <a:lnTo>
                    <a:pt x="254" y="47"/>
                  </a:lnTo>
                  <a:lnTo>
                    <a:pt x="252" y="49"/>
                  </a:lnTo>
                  <a:lnTo>
                    <a:pt x="249" y="49"/>
                  </a:lnTo>
                  <a:lnTo>
                    <a:pt x="242" y="54"/>
                  </a:lnTo>
                  <a:lnTo>
                    <a:pt x="237" y="56"/>
                  </a:lnTo>
                  <a:lnTo>
                    <a:pt x="230" y="61"/>
                  </a:lnTo>
                  <a:lnTo>
                    <a:pt x="222" y="64"/>
                  </a:lnTo>
                  <a:lnTo>
                    <a:pt x="215" y="68"/>
                  </a:lnTo>
                  <a:lnTo>
                    <a:pt x="210" y="73"/>
                  </a:lnTo>
                  <a:lnTo>
                    <a:pt x="205" y="78"/>
                  </a:lnTo>
                  <a:lnTo>
                    <a:pt x="200" y="81"/>
                  </a:lnTo>
                  <a:lnTo>
                    <a:pt x="198" y="86"/>
                  </a:lnTo>
                  <a:lnTo>
                    <a:pt x="193" y="88"/>
                  </a:lnTo>
                  <a:lnTo>
                    <a:pt x="188" y="90"/>
                  </a:lnTo>
                  <a:lnTo>
                    <a:pt x="183" y="95"/>
                  </a:lnTo>
                  <a:lnTo>
                    <a:pt x="176" y="103"/>
                  </a:lnTo>
                  <a:lnTo>
                    <a:pt x="176" y="100"/>
                  </a:lnTo>
                  <a:lnTo>
                    <a:pt x="178" y="100"/>
                  </a:lnTo>
                  <a:lnTo>
                    <a:pt x="181" y="98"/>
                  </a:lnTo>
                  <a:lnTo>
                    <a:pt x="186" y="98"/>
                  </a:lnTo>
                  <a:lnTo>
                    <a:pt x="183" y="98"/>
                  </a:lnTo>
                  <a:lnTo>
                    <a:pt x="178" y="98"/>
                  </a:lnTo>
                  <a:lnTo>
                    <a:pt x="174" y="98"/>
                  </a:lnTo>
                  <a:lnTo>
                    <a:pt x="169" y="100"/>
                  </a:lnTo>
                  <a:lnTo>
                    <a:pt x="161" y="103"/>
                  </a:lnTo>
                  <a:lnTo>
                    <a:pt x="164" y="103"/>
                  </a:lnTo>
                  <a:lnTo>
                    <a:pt x="161" y="103"/>
                  </a:lnTo>
                  <a:lnTo>
                    <a:pt x="156" y="103"/>
                  </a:lnTo>
                  <a:lnTo>
                    <a:pt x="147" y="103"/>
                  </a:lnTo>
                  <a:lnTo>
                    <a:pt x="137" y="108"/>
                  </a:lnTo>
                  <a:lnTo>
                    <a:pt x="125" y="110"/>
                  </a:lnTo>
                  <a:lnTo>
                    <a:pt x="113" y="115"/>
                  </a:lnTo>
                  <a:lnTo>
                    <a:pt x="98" y="120"/>
                  </a:lnTo>
                  <a:lnTo>
                    <a:pt x="86" y="127"/>
                  </a:lnTo>
                  <a:lnTo>
                    <a:pt x="71" y="130"/>
                  </a:lnTo>
                  <a:lnTo>
                    <a:pt x="61" y="132"/>
                  </a:lnTo>
                  <a:lnTo>
                    <a:pt x="54" y="134"/>
                  </a:lnTo>
                  <a:lnTo>
                    <a:pt x="47" y="137"/>
                  </a:lnTo>
                  <a:lnTo>
                    <a:pt x="39" y="139"/>
                  </a:lnTo>
                  <a:lnTo>
                    <a:pt x="32" y="142"/>
                  </a:lnTo>
                  <a:lnTo>
                    <a:pt x="20" y="144"/>
                  </a:lnTo>
                  <a:lnTo>
                    <a:pt x="10" y="147"/>
                  </a:lnTo>
                  <a:lnTo>
                    <a:pt x="8" y="149"/>
                  </a:lnTo>
                  <a:lnTo>
                    <a:pt x="5" y="152"/>
                  </a:lnTo>
                  <a:lnTo>
                    <a:pt x="0" y="154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0" y="171"/>
                  </a:lnTo>
                  <a:lnTo>
                    <a:pt x="0" y="176"/>
                  </a:lnTo>
                  <a:lnTo>
                    <a:pt x="3" y="183"/>
                  </a:lnTo>
                  <a:lnTo>
                    <a:pt x="5" y="191"/>
                  </a:lnTo>
                  <a:lnTo>
                    <a:pt x="8" y="198"/>
                  </a:lnTo>
                  <a:lnTo>
                    <a:pt x="10" y="208"/>
                  </a:lnTo>
                  <a:lnTo>
                    <a:pt x="15" y="222"/>
                  </a:lnTo>
                  <a:lnTo>
                    <a:pt x="17" y="239"/>
                  </a:lnTo>
                  <a:lnTo>
                    <a:pt x="20" y="259"/>
                  </a:lnTo>
                  <a:lnTo>
                    <a:pt x="20" y="281"/>
                  </a:lnTo>
                  <a:lnTo>
                    <a:pt x="17" y="305"/>
                  </a:lnTo>
                  <a:lnTo>
                    <a:pt x="17" y="325"/>
                  </a:lnTo>
                  <a:lnTo>
                    <a:pt x="17" y="340"/>
                  </a:lnTo>
                  <a:lnTo>
                    <a:pt x="20" y="349"/>
                  </a:lnTo>
                  <a:lnTo>
                    <a:pt x="20" y="359"/>
                  </a:lnTo>
                  <a:lnTo>
                    <a:pt x="20" y="364"/>
                  </a:lnTo>
                  <a:lnTo>
                    <a:pt x="20" y="371"/>
                  </a:lnTo>
                  <a:lnTo>
                    <a:pt x="20" y="376"/>
                  </a:lnTo>
                  <a:lnTo>
                    <a:pt x="22" y="383"/>
                  </a:lnTo>
                  <a:lnTo>
                    <a:pt x="22" y="386"/>
                  </a:lnTo>
                  <a:lnTo>
                    <a:pt x="22" y="388"/>
                  </a:lnTo>
                  <a:lnTo>
                    <a:pt x="22" y="391"/>
                  </a:lnTo>
                  <a:lnTo>
                    <a:pt x="27" y="398"/>
                  </a:lnTo>
                  <a:lnTo>
                    <a:pt x="32" y="398"/>
                  </a:lnTo>
                  <a:lnTo>
                    <a:pt x="39" y="401"/>
                  </a:lnTo>
                  <a:lnTo>
                    <a:pt x="42" y="401"/>
                  </a:lnTo>
                  <a:lnTo>
                    <a:pt x="47" y="401"/>
                  </a:lnTo>
                  <a:lnTo>
                    <a:pt x="49" y="401"/>
                  </a:lnTo>
                  <a:lnTo>
                    <a:pt x="54" y="401"/>
                  </a:lnTo>
                  <a:lnTo>
                    <a:pt x="56" y="396"/>
                  </a:lnTo>
                  <a:lnTo>
                    <a:pt x="56" y="393"/>
                  </a:lnTo>
                  <a:lnTo>
                    <a:pt x="59" y="391"/>
                  </a:lnTo>
                  <a:lnTo>
                    <a:pt x="59" y="388"/>
                  </a:lnTo>
                  <a:lnTo>
                    <a:pt x="61" y="386"/>
                  </a:lnTo>
                  <a:lnTo>
                    <a:pt x="61" y="379"/>
                  </a:lnTo>
                  <a:lnTo>
                    <a:pt x="59" y="381"/>
                  </a:lnTo>
                  <a:lnTo>
                    <a:pt x="56" y="381"/>
                  </a:lnTo>
                  <a:lnTo>
                    <a:pt x="52" y="383"/>
                  </a:lnTo>
                  <a:lnTo>
                    <a:pt x="47" y="388"/>
                  </a:lnTo>
                  <a:lnTo>
                    <a:pt x="39" y="391"/>
                  </a:lnTo>
                  <a:lnTo>
                    <a:pt x="42" y="393"/>
                  </a:lnTo>
                  <a:lnTo>
                    <a:pt x="47" y="396"/>
                  </a:lnTo>
                  <a:lnTo>
                    <a:pt x="49" y="396"/>
                  </a:lnTo>
                  <a:lnTo>
                    <a:pt x="54" y="396"/>
                  </a:lnTo>
                  <a:lnTo>
                    <a:pt x="56" y="396"/>
                  </a:lnTo>
                  <a:lnTo>
                    <a:pt x="59" y="396"/>
                  </a:lnTo>
                  <a:lnTo>
                    <a:pt x="64" y="393"/>
                  </a:lnTo>
                  <a:lnTo>
                    <a:pt x="69" y="391"/>
                  </a:lnTo>
                  <a:lnTo>
                    <a:pt x="71" y="388"/>
                  </a:lnTo>
                  <a:lnTo>
                    <a:pt x="76" y="388"/>
                  </a:lnTo>
                  <a:lnTo>
                    <a:pt x="78" y="386"/>
                  </a:lnTo>
                  <a:lnTo>
                    <a:pt x="83" y="381"/>
                  </a:lnTo>
                  <a:lnTo>
                    <a:pt x="81" y="379"/>
                  </a:lnTo>
                  <a:lnTo>
                    <a:pt x="81" y="376"/>
                  </a:lnTo>
                  <a:lnTo>
                    <a:pt x="81" y="371"/>
                  </a:lnTo>
                  <a:lnTo>
                    <a:pt x="78" y="371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6" y="359"/>
                  </a:lnTo>
                  <a:lnTo>
                    <a:pt x="73" y="354"/>
                  </a:lnTo>
                  <a:lnTo>
                    <a:pt x="73" y="357"/>
                  </a:lnTo>
                  <a:lnTo>
                    <a:pt x="73" y="354"/>
                  </a:lnTo>
                  <a:lnTo>
                    <a:pt x="73" y="349"/>
                  </a:lnTo>
                  <a:lnTo>
                    <a:pt x="73" y="344"/>
                  </a:lnTo>
                  <a:lnTo>
                    <a:pt x="73" y="340"/>
                  </a:lnTo>
                  <a:lnTo>
                    <a:pt x="71" y="335"/>
                  </a:lnTo>
                  <a:lnTo>
                    <a:pt x="71" y="330"/>
                  </a:lnTo>
                  <a:lnTo>
                    <a:pt x="71" y="327"/>
                  </a:lnTo>
                  <a:lnTo>
                    <a:pt x="71" y="322"/>
                  </a:lnTo>
                  <a:lnTo>
                    <a:pt x="71" y="315"/>
                  </a:lnTo>
                  <a:lnTo>
                    <a:pt x="69" y="315"/>
                  </a:lnTo>
                  <a:lnTo>
                    <a:pt x="66" y="315"/>
                  </a:lnTo>
                  <a:lnTo>
                    <a:pt x="61" y="315"/>
                  </a:lnTo>
                  <a:lnTo>
                    <a:pt x="54" y="315"/>
                  </a:lnTo>
                  <a:lnTo>
                    <a:pt x="44" y="315"/>
                  </a:lnTo>
                  <a:lnTo>
                    <a:pt x="32" y="315"/>
                  </a:lnTo>
                  <a:lnTo>
                    <a:pt x="32" y="318"/>
                  </a:lnTo>
                  <a:lnTo>
                    <a:pt x="32" y="320"/>
                  </a:lnTo>
                  <a:lnTo>
                    <a:pt x="32" y="325"/>
                  </a:lnTo>
                  <a:lnTo>
                    <a:pt x="32" y="330"/>
                  </a:lnTo>
                  <a:lnTo>
                    <a:pt x="32" y="337"/>
                  </a:lnTo>
                  <a:lnTo>
                    <a:pt x="32" y="344"/>
                  </a:lnTo>
                  <a:lnTo>
                    <a:pt x="32" y="352"/>
                  </a:lnTo>
                  <a:lnTo>
                    <a:pt x="32" y="357"/>
                  </a:lnTo>
                  <a:lnTo>
                    <a:pt x="34" y="361"/>
                  </a:lnTo>
                  <a:lnTo>
                    <a:pt x="34" y="366"/>
                  </a:lnTo>
                  <a:lnTo>
                    <a:pt x="34" y="371"/>
                  </a:lnTo>
                  <a:lnTo>
                    <a:pt x="39" y="376"/>
                  </a:lnTo>
                  <a:lnTo>
                    <a:pt x="47" y="379"/>
                  </a:lnTo>
                  <a:lnTo>
                    <a:pt x="49" y="381"/>
                  </a:lnTo>
                  <a:lnTo>
                    <a:pt x="52" y="381"/>
                  </a:lnTo>
                  <a:lnTo>
                    <a:pt x="56" y="383"/>
                  </a:lnTo>
                  <a:lnTo>
                    <a:pt x="59" y="383"/>
                  </a:lnTo>
                  <a:lnTo>
                    <a:pt x="66" y="379"/>
                  </a:lnTo>
                  <a:lnTo>
                    <a:pt x="71" y="371"/>
                  </a:lnTo>
                  <a:lnTo>
                    <a:pt x="73" y="369"/>
                  </a:lnTo>
                  <a:lnTo>
                    <a:pt x="73" y="366"/>
                  </a:lnTo>
                  <a:lnTo>
                    <a:pt x="76" y="359"/>
                  </a:lnTo>
                  <a:lnTo>
                    <a:pt x="78" y="354"/>
                  </a:lnTo>
                  <a:lnTo>
                    <a:pt x="78" y="349"/>
                  </a:lnTo>
                  <a:lnTo>
                    <a:pt x="78" y="347"/>
                  </a:lnTo>
                  <a:lnTo>
                    <a:pt x="78" y="344"/>
                  </a:lnTo>
                  <a:lnTo>
                    <a:pt x="81" y="344"/>
                  </a:lnTo>
                  <a:lnTo>
                    <a:pt x="83" y="335"/>
                  </a:lnTo>
                  <a:lnTo>
                    <a:pt x="88" y="327"/>
                  </a:lnTo>
                  <a:lnTo>
                    <a:pt x="91" y="322"/>
                  </a:lnTo>
                  <a:lnTo>
                    <a:pt x="93" y="320"/>
                  </a:lnTo>
                  <a:lnTo>
                    <a:pt x="93" y="315"/>
                  </a:lnTo>
                  <a:lnTo>
                    <a:pt x="95" y="315"/>
                  </a:lnTo>
                  <a:lnTo>
                    <a:pt x="91" y="320"/>
                  </a:lnTo>
                  <a:lnTo>
                    <a:pt x="88" y="322"/>
                  </a:lnTo>
                  <a:lnTo>
                    <a:pt x="86" y="322"/>
                  </a:lnTo>
                  <a:lnTo>
                    <a:pt x="86" y="325"/>
                  </a:lnTo>
                  <a:lnTo>
                    <a:pt x="86" y="327"/>
                  </a:lnTo>
                  <a:lnTo>
                    <a:pt x="91" y="322"/>
                  </a:lnTo>
                  <a:lnTo>
                    <a:pt x="93" y="322"/>
                  </a:lnTo>
                  <a:lnTo>
                    <a:pt x="93" y="320"/>
                  </a:lnTo>
                  <a:lnTo>
                    <a:pt x="95" y="320"/>
                  </a:lnTo>
                  <a:lnTo>
                    <a:pt x="86" y="315"/>
                  </a:lnTo>
                  <a:lnTo>
                    <a:pt x="78" y="310"/>
                  </a:lnTo>
                  <a:lnTo>
                    <a:pt x="73" y="308"/>
                  </a:lnTo>
                  <a:lnTo>
                    <a:pt x="71" y="305"/>
                  </a:lnTo>
                  <a:lnTo>
                    <a:pt x="69" y="303"/>
                  </a:lnTo>
                  <a:lnTo>
                    <a:pt x="66" y="308"/>
                  </a:lnTo>
                  <a:lnTo>
                    <a:pt x="66" y="313"/>
                  </a:lnTo>
                  <a:lnTo>
                    <a:pt x="66" y="318"/>
                  </a:lnTo>
                  <a:lnTo>
                    <a:pt x="66" y="320"/>
                  </a:lnTo>
                  <a:lnTo>
                    <a:pt x="66" y="325"/>
                  </a:lnTo>
                  <a:lnTo>
                    <a:pt x="66" y="332"/>
                  </a:lnTo>
                  <a:lnTo>
                    <a:pt x="66" y="342"/>
                  </a:lnTo>
                  <a:lnTo>
                    <a:pt x="64" y="354"/>
                  </a:lnTo>
                  <a:lnTo>
                    <a:pt x="66" y="366"/>
                  </a:lnTo>
                  <a:lnTo>
                    <a:pt x="71" y="379"/>
                  </a:lnTo>
                  <a:lnTo>
                    <a:pt x="71" y="391"/>
                  </a:lnTo>
                  <a:lnTo>
                    <a:pt x="76" y="403"/>
                  </a:lnTo>
                  <a:lnTo>
                    <a:pt x="78" y="413"/>
                  </a:lnTo>
                  <a:lnTo>
                    <a:pt x="81" y="423"/>
                  </a:lnTo>
                  <a:lnTo>
                    <a:pt x="83" y="430"/>
                  </a:lnTo>
                  <a:lnTo>
                    <a:pt x="86" y="435"/>
                  </a:lnTo>
                  <a:lnTo>
                    <a:pt x="88" y="437"/>
                  </a:lnTo>
                  <a:lnTo>
                    <a:pt x="93" y="440"/>
                  </a:lnTo>
                  <a:lnTo>
                    <a:pt x="95" y="440"/>
                  </a:lnTo>
                  <a:lnTo>
                    <a:pt x="100" y="440"/>
                  </a:lnTo>
                  <a:lnTo>
                    <a:pt x="103" y="440"/>
                  </a:lnTo>
                  <a:lnTo>
                    <a:pt x="108" y="437"/>
                  </a:lnTo>
                  <a:lnTo>
                    <a:pt x="113" y="437"/>
                  </a:lnTo>
                  <a:lnTo>
                    <a:pt x="117" y="435"/>
                  </a:lnTo>
                  <a:lnTo>
                    <a:pt x="120" y="430"/>
                  </a:lnTo>
                  <a:lnTo>
                    <a:pt x="120" y="427"/>
                  </a:lnTo>
                  <a:lnTo>
                    <a:pt x="120" y="423"/>
                  </a:lnTo>
                  <a:lnTo>
                    <a:pt x="120" y="420"/>
                  </a:lnTo>
                  <a:lnTo>
                    <a:pt x="120" y="4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1" name="Freeform 15"/>
            <p:cNvSpPr>
              <a:spLocks/>
            </p:cNvSpPr>
            <p:nvPr/>
          </p:nvSpPr>
          <p:spPr bwMode="auto">
            <a:xfrm>
              <a:off x="2373" y="1859"/>
              <a:ext cx="273" cy="269"/>
            </a:xfrm>
            <a:custGeom>
              <a:avLst/>
              <a:gdLst>
                <a:gd name="T0" fmla="*/ 66 w 273"/>
                <a:gd name="T1" fmla="*/ 162 h 269"/>
                <a:gd name="T2" fmla="*/ 10 w 273"/>
                <a:gd name="T3" fmla="*/ 149 h 269"/>
                <a:gd name="T4" fmla="*/ 7 w 273"/>
                <a:gd name="T5" fmla="*/ 181 h 269"/>
                <a:gd name="T6" fmla="*/ 54 w 273"/>
                <a:gd name="T7" fmla="*/ 198 h 269"/>
                <a:gd name="T8" fmla="*/ 88 w 273"/>
                <a:gd name="T9" fmla="*/ 220 h 269"/>
                <a:gd name="T10" fmla="*/ 134 w 273"/>
                <a:gd name="T11" fmla="*/ 257 h 269"/>
                <a:gd name="T12" fmla="*/ 144 w 273"/>
                <a:gd name="T13" fmla="*/ 264 h 269"/>
                <a:gd name="T14" fmla="*/ 173 w 273"/>
                <a:gd name="T15" fmla="*/ 264 h 269"/>
                <a:gd name="T16" fmla="*/ 188 w 273"/>
                <a:gd name="T17" fmla="*/ 254 h 269"/>
                <a:gd name="T18" fmla="*/ 234 w 273"/>
                <a:gd name="T19" fmla="*/ 247 h 269"/>
                <a:gd name="T20" fmla="*/ 256 w 273"/>
                <a:gd name="T21" fmla="*/ 235 h 269"/>
                <a:gd name="T22" fmla="*/ 266 w 273"/>
                <a:gd name="T23" fmla="*/ 174 h 269"/>
                <a:gd name="T24" fmla="*/ 269 w 273"/>
                <a:gd name="T25" fmla="*/ 123 h 269"/>
                <a:gd name="T26" fmla="*/ 264 w 273"/>
                <a:gd name="T27" fmla="*/ 27 h 269"/>
                <a:gd name="T28" fmla="*/ 234 w 273"/>
                <a:gd name="T29" fmla="*/ 5 h 269"/>
                <a:gd name="T30" fmla="*/ 203 w 273"/>
                <a:gd name="T31" fmla="*/ 0 h 269"/>
                <a:gd name="T32" fmla="*/ 183 w 273"/>
                <a:gd name="T33" fmla="*/ 44 h 269"/>
                <a:gd name="T34" fmla="*/ 161 w 273"/>
                <a:gd name="T35" fmla="*/ 147 h 269"/>
                <a:gd name="T36" fmla="*/ 107 w 273"/>
                <a:gd name="T37" fmla="*/ 145 h 269"/>
                <a:gd name="T38" fmla="*/ 54 w 273"/>
                <a:gd name="T39" fmla="*/ 166 h 269"/>
                <a:gd name="T40" fmla="*/ 56 w 273"/>
                <a:gd name="T41" fmla="*/ 196 h 269"/>
                <a:gd name="T42" fmla="*/ 208 w 273"/>
                <a:gd name="T43" fmla="*/ 191 h 269"/>
                <a:gd name="T44" fmla="*/ 200 w 273"/>
                <a:gd name="T45" fmla="*/ 132 h 269"/>
                <a:gd name="T46" fmla="*/ 200 w 273"/>
                <a:gd name="T47" fmla="*/ 193 h 269"/>
                <a:gd name="T48" fmla="*/ 173 w 273"/>
                <a:gd name="T49" fmla="*/ 201 h 269"/>
                <a:gd name="T50" fmla="*/ 176 w 273"/>
                <a:gd name="T51" fmla="*/ 230 h 269"/>
                <a:gd name="T52" fmla="*/ 222 w 273"/>
                <a:gd name="T53" fmla="*/ 232 h 269"/>
                <a:gd name="T54" fmla="*/ 249 w 273"/>
                <a:gd name="T55" fmla="*/ 242 h 269"/>
                <a:gd name="T56" fmla="*/ 273 w 273"/>
                <a:gd name="T57" fmla="*/ 220 h 269"/>
                <a:gd name="T58" fmla="*/ 249 w 273"/>
                <a:gd name="T59" fmla="*/ 191 h 269"/>
                <a:gd name="T60" fmla="*/ 220 w 273"/>
                <a:gd name="T61" fmla="*/ 169 h 269"/>
                <a:gd name="T62" fmla="*/ 205 w 273"/>
                <a:gd name="T63" fmla="*/ 193 h 269"/>
                <a:gd name="T64" fmla="*/ 256 w 273"/>
                <a:gd name="T65" fmla="*/ 203 h 269"/>
                <a:gd name="T66" fmla="*/ 212 w 273"/>
                <a:gd name="T67" fmla="*/ 184 h 269"/>
                <a:gd name="T68" fmla="*/ 139 w 273"/>
                <a:gd name="T69" fmla="*/ 198 h 269"/>
                <a:gd name="T70" fmla="*/ 129 w 273"/>
                <a:gd name="T71" fmla="*/ 230 h 269"/>
                <a:gd name="T72" fmla="*/ 166 w 273"/>
                <a:gd name="T73" fmla="*/ 242 h 269"/>
                <a:gd name="T74" fmla="*/ 220 w 273"/>
                <a:gd name="T75" fmla="*/ 230 h 269"/>
                <a:gd name="T76" fmla="*/ 234 w 273"/>
                <a:gd name="T77" fmla="*/ 191 h 269"/>
                <a:gd name="T78" fmla="*/ 237 w 273"/>
                <a:gd name="T79" fmla="*/ 149 h 269"/>
                <a:gd name="T80" fmla="*/ 227 w 273"/>
                <a:gd name="T81" fmla="*/ 91 h 269"/>
                <a:gd name="T82" fmla="*/ 203 w 273"/>
                <a:gd name="T83" fmla="*/ 108 h 269"/>
                <a:gd name="T84" fmla="*/ 129 w 273"/>
                <a:gd name="T85" fmla="*/ 171 h 269"/>
                <a:gd name="T86" fmla="*/ 110 w 273"/>
                <a:gd name="T87" fmla="*/ 186 h 269"/>
                <a:gd name="T88" fmla="*/ 190 w 273"/>
                <a:gd name="T89" fmla="*/ 169 h 269"/>
                <a:gd name="T90" fmla="*/ 215 w 273"/>
                <a:gd name="T91" fmla="*/ 110 h 269"/>
                <a:gd name="T92" fmla="*/ 222 w 273"/>
                <a:gd name="T93" fmla="*/ 37 h 269"/>
                <a:gd name="T94" fmla="*/ 222 w 273"/>
                <a:gd name="T95" fmla="*/ 54 h 269"/>
                <a:gd name="T96" fmla="*/ 227 w 273"/>
                <a:gd name="T97" fmla="*/ 135 h 269"/>
                <a:gd name="T98" fmla="*/ 222 w 273"/>
                <a:gd name="T99" fmla="*/ 220 h 269"/>
                <a:gd name="T100" fmla="*/ 203 w 273"/>
                <a:gd name="T101" fmla="*/ 213 h 269"/>
                <a:gd name="T102" fmla="*/ 159 w 273"/>
                <a:gd name="T103" fmla="*/ 223 h 269"/>
                <a:gd name="T104" fmla="*/ 166 w 273"/>
                <a:gd name="T105" fmla="*/ 225 h 269"/>
                <a:gd name="T106" fmla="*/ 142 w 273"/>
                <a:gd name="T107" fmla="*/ 213 h 269"/>
                <a:gd name="T108" fmla="*/ 105 w 273"/>
                <a:gd name="T109" fmla="*/ 174 h 269"/>
                <a:gd name="T110" fmla="*/ 66 w 273"/>
                <a:gd name="T111" fmla="*/ 159 h 269"/>
                <a:gd name="T112" fmla="*/ 27 w 273"/>
                <a:gd name="T113" fmla="*/ 186 h 269"/>
                <a:gd name="T114" fmla="*/ 90 w 273"/>
                <a:gd name="T115" fmla="*/ 210 h 269"/>
                <a:gd name="T116" fmla="*/ 144 w 273"/>
                <a:gd name="T117" fmla="*/ 208 h 269"/>
                <a:gd name="T118" fmla="*/ 139 w 273"/>
                <a:gd name="T119" fmla="*/ 176 h 26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3"/>
                <a:gd name="T181" fmla="*/ 0 h 269"/>
                <a:gd name="T182" fmla="*/ 273 w 273"/>
                <a:gd name="T183" fmla="*/ 269 h 26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3" h="269">
                  <a:moveTo>
                    <a:pt x="132" y="174"/>
                  </a:moveTo>
                  <a:lnTo>
                    <a:pt x="122" y="171"/>
                  </a:lnTo>
                  <a:lnTo>
                    <a:pt x="115" y="171"/>
                  </a:lnTo>
                  <a:lnTo>
                    <a:pt x="105" y="169"/>
                  </a:lnTo>
                  <a:lnTo>
                    <a:pt x="95" y="169"/>
                  </a:lnTo>
                  <a:lnTo>
                    <a:pt x="86" y="169"/>
                  </a:lnTo>
                  <a:lnTo>
                    <a:pt x="76" y="166"/>
                  </a:lnTo>
                  <a:lnTo>
                    <a:pt x="66" y="162"/>
                  </a:lnTo>
                  <a:lnTo>
                    <a:pt x="59" y="157"/>
                  </a:lnTo>
                  <a:lnTo>
                    <a:pt x="39" y="149"/>
                  </a:lnTo>
                  <a:lnTo>
                    <a:pt x="32" y="147"/>
                  </a:lnTo>
                  <a:lnTo>
                    <a:pt x="29" y="147"/>
                  </a:lnTo>
                  <a:lnTo>
                    <a:pt x="22" y="147"/>
                  </a:lnTo>
                  <a:lnTo>
                    <a:pt x="15" y="147"/>
                  </a:lnTo>
                  <a:lnTo>
                    <a:pt x="10" y="149"/>
                  </a:lnTo>
                  <a:lnTo>
                    <a:pt x="5" y="154"/>
                  </a:lnTo>
                  <a:lnTo>
                    <a:pt x="3" y="159"/>
                  </a:lnTo>
                  <a:lnTo>
                    <a:pt x="3" y="164"/>
                  </a:lnTo>
                  <a:lnTo>
                    <a:pt x="0" y="169"/>
                  </a:lnTo>
                  <a:lnTo>
                    <a:pt x="0" y="171"/>
                  </a:lnTo>
                  <a:lnTo>
                    <a:pt x="3" y="176"/>
                  </a:lnTo>
                  <a:lnTo>
                    <a:pt x="5" y="179"/>
                  </a:lnTo>
                  <a:lnTo>
                    <a:pt x="7" y="181"/>
                  </a:lnTo>
                  <a:lnTo>
                    <a:pt x="12" y="184"/>
                  </a:lnTo>
                  <a:lnTo>
                    <a:pt x="17" y="186"/>
                  </a:lnTo>
                  <a:lnTo>
                    <a:pt x="32" y="193"/>
                  </a:lnTo>
                  <a:lnTo>
                    <a:pt x="34" y="193"/>
                  </a:lnTo>
                  <a:lnTo>
                    <a:pt x="39" y="193"/>
                  </a:lnTo>
                  <a:lnTo>
                    <a:pt x="44" y="193"/>
                  </a:lnTo>
                  <a:lnTo>
                    <a:pt x="49" y="196"/>
                  </a:lnTo>
                  <a:lnTo>
                    <a:pt x="54" y="198"/>
                  </a:lnTo>
                  <a:lnTo>
                    <a:pt x="59" y="201"/>
                  </a:lnTo>
                  <a:lnTo>
                    <a:pt x="64" y="201"/>
                  </a:lnTo>
                  <a:lnTo>
                    <a:pt x="68" y="203"/>
                  </a:lnTo>
                  <a:lnTo>
                    <a:pt x="88" y="210"/>
                  </a:lnTo>
                  <a:lnTo>
                    <a:pt x="73" y="198"/>
                  </a:lnTo>
                  <a:lnTo>
                    <a:pt x="78" y="210"/>
                  </a:lnTo>
                  <a:lnTo>
                    <a:pt x="83" y="215"/>
                  </a:lnTo>
                  <a:lnTo>
                    <a:pt x="88" y="220"/>
                  </a:lnTo>
                  <a:lnTo>
                    <a:pt x="95" y="225"/>
                  </a:lnTo>
                  <a:lnTo>
                    <a:pt x="100" y="230"/>
                  </a:lnTo>
                  <a:lnTo>
                    <a:pt x="107" y="235"/>
                  </a:lnTo>
                  <a:lnTo>
                    <a:pt x="112" y="240"/>
                  </a:lnTo>
                  <a:lnTo>
                    <a:pt x="120" y="245"/>
                  </a:lnTo>
                  <a:lnTo>
                    <a:pt x="125" y="250"/>
                  </a:lnTo>
                  <a:lnTo>
                    <a:pt x="132" y="254"/>
                  </a:lnTo>
                  <a:lnTo>
                    <a:pt x="134" y="257"/>
                  </a:lnTo>
                  <a:lnTo>
                    <a:pt x="137" y="259"/>
                  </a:lnTo>
                  <a:lnTo>
                    <a:pt x="139" y="259"/>
                  </a:lnTo>
                  <a:lnTo>
                    <a:pt x="142" y="262"/>
                  </a:lnTo>
                  <a:lnTo>
                    <a:pt x="149" y="262"/>
                  </a:lnTo>
                  <a:lnTo>
                    <a:pt x="134" y="252"/>
                  </a:lnTo>
                  <a:lnTo>
                    <a:pt x="139" y="257"/>
                  </a:lnTo>
                  <a:lnTo>
                    <a:pt x="142" y="262"/>
                  </a:lnTo>
                  <a:lnTo>
                    <a:pt x="144" y="264"/>
                  </a:lnTo>
                  <a:lnTo>
                    <a:pt x="147" y="267"/>
                  </a:lnTo>
                  <a:lnTo>
                    <a:pt x="149" y="267"/>
                  </a:lnTo>
                  <a:lnTo>
                    <a:pt x="151" y="267"/>
                  </a:lnTo>
                  <a:lnTo>
                    <a:pt x="154" y="269"/>
                  </a:lnTo>
                  <a:lnTo>
                    <a:pt x="159" y="269"/>
                  </a:lnTo>
                  <a:lnTo>
                    <a:pt x="161" y="269"/>
                  </a:lnTo>
                  <a:lnTo>
                    <a:pt x="171" y="267"/>
                  </a:lnTo>
                  <a:lnTo>
                    <a:pt x="173" y="264"/>
                  </a:lnTo>
                  <a:lnTo>
                    <a:pt x="178" y="262"/>
                  </a:lnTo>
                  <a:lnTo>
                    <a:pt x="181" y="259"/>
                  </a:lnTo>
                  <a:lnTo>
                    <a:pt x="183" y="254"/>
                  </a:lnTo>
                  <a:lnTo>
                    <a:pt x="188" y="247"/>
                  </a:lnTo>
                  <a:lnTo>
                    <a:pt x="173" y="257"/>
                  </a:lnTo>
                  <a:lnTo>
                    <a:pt x="181" y="254"/>
                  </a:lnTo>
                  <a:lnTo>
                    <a:pt x="183" y="254"/>
                  </a:lnTo>
                  <a:lnTo>
                    <a:pt x="188" y="254"/>
                  </a:lnTo>
                  <a:lnTo>
                    <a:pt x="193" y="252"/>
                  </a:lnTo>
                  <a:lnTo>
                    <a:pt x="198" y="252"/>
                  </a:lnTo>
                  <a:lnTo>
                    <a:pt x="200" y="252"/>
                  </a:lnTo>
                  <a:lnTo>
                    <a:pt x="205" y="252"/>
                  </a:lnTo>
                  <a:lnTo>
                    <a:pt x="210" y="252"/>
                  </a:lnTo>
                  <a:lnTo>
                    <a:pt x="215" y="250"/>
                  </a:lnTo>
                  <a:lnTo>
                    <a:pt x="229" y="247"/>
                  </a:lnTo>
                  <a:lnTo>
                    <a:pt x="234" y="247"/>
                  </a:lnTo>
                  <a:lnTo>
                    <a:pt x="237" y="247"/>
                  </a:lnTo>
                  <a:lnTo>
                    <a:pt x="237" y="245"/>
                  </a:lnTo>
                  <a:lnTo>
                    <a:pt x="242" y="242"/>
                  </a:lnTo>
                  <a:lnTo>
                    <a:pt x="249" y="237"/>
                  </a:lnTo>
                  <a:lnTo>
                    <a:pt x="234" y="242"/>
                  </a:lnTo>
                  <a:lnTo>
                    <a:pt x="244" y="242"/>
                  </a:lnTo>
                  <a:lnTo>
                    <a:pt x="249" y="240"/>
                  </a:lnTo>
                  <a:lnTo>
                    <a:pt x="256" y="235"/>
                  </a:lnTo>
                  <a:lnTo>
                    <a:pt x="261" y="230"/>
                  </a:lnTo>
                  <a:lnTo>
                    <a:pt x="264" y="223"/>
                  </a:lnTo>
                  <a:lnTo>
                    <a:pt x="264" y="218"/>
                  </a:lnTo>
                  <a:lnTo>
                    <a:pt x="266" y="208"/>
                  </a:lnTo>
                  <a:lnTo>
                    <a:pt x="266" y="201"/>
                  </a:lnTo>
                  <a:lnTo>
                    <a:pt x="266" y="191"/>
                  </a:lnTo>
                  <a:lnTo>
                    <a:pt x="269" y="184"/>
                  </a:lnTo>
                  <a:lnTo>
                    <a:pt x="266" y="174"/>
                  </a:lnTo>
                  <a:lnTo>
                    <a:pt x="266" y="166"/>
                  </a:lnTo>
                  <a:lnTo>
                    <a:pt x="264" y="157"/>
                  </a:lnTo>
                  <a:lnTo>
                    <a:pt x="264" y="149"/>
                  </a:lnTo>
                  <a:lnTo>
                    <a:pt x="264" y="145"/>
                  </a:lnTo>
                  <a:lnTo>
                    <a:pt x="266" y="142"/>
                  </a:lnTo>
                  <a:lnTo>
                    <a:pt x="266" y="137"/>
                  </a:lnTo>
                  <a:lnTo>
                    <a:pt x="269" y="135"/>
                  </a:lnTo>
                  <a:lnTo>
                    <a:pt x="269" y="123"/>
                  </a:lnTo>
                  <a:lnTo>
                    <a:pt x="269" y="110"/>
                  </a:lnTo>
                  <a:lnTo>
                    <a:pt x="266" y="101"/>
                  </a:lnTo>
                  <a:lnTo>
                    <a:pt x="264" y="88"/>
                  </a:lnTo>
                  <a:lnTo>
                    <a:pt x="264" y="76"/>
                  </a:lnTo>
                  <a:lnTo>
                    <a:pt x="261" y="66"/>
                  </a:lnTo>
                  <a:lnTo>
                    <a:pt x="261" y="54"/>
                  </a:lnTo>
                  <a:lnTo>
                    <a:pt x="264" y="44"/>
                  </a:lnTo>
                  <a:lnTo>
                    <a:pt x="264" y="27"/>
                  </a:lnTo>
                  <a:lnTo>
                    <a:pt x="261" y="22"/>
                  </a:lnTo>
                  <a:lnTo>
                    <a:pt x="259" y="15"/>
                  </a:lnTo>
                  <a:lnTo>
                    <a:pt x="254" y="10"/>
                  </a:lnTo>
                  <a:lnTo>
                    <a:pt x="249" y="8"/>
                  </a:lnTo>
                  <a:lnTo>
                    <a:pt x="234" y="5"/>
                  </a:lnTo>
                  <a:lnTo>
                    <a:pt x="229" y="5"/>
                  </a:lnTo>
                  <a:lnTo>
                    <a:pt x="234" y="5"/>
                  </a:lnTo>
                  <a:lnTo>
                    <a:pt x="232" y="3"/>
                  </a:lnTo>
                  <a:lnTo>
                    <a:pt x="227" y="0"/>
                  </a:lnTo>
                  <a:lnTo>
                    <a:pt x="225" y="0"/>
                  </a:lnTo>
                  <a:lnTo>
                    <a:pt x="220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0" y="3"/>
                  </a:lnTo>
                  <a:lnTo>
                    <a:pt x="193" y="8"/>
                  </a:lnTo>
                  <a:lnTo>
                    <a:pt x="188" y="10"/>
                  </a:lnTo>
                  <a:lnTo>
                    <a:pt x="188" y="13"/>
                  </a:lnTo>
                  <a:lnTo>
                    <a:pt x="186" y="18"/>
                  </a:lnTo>
                  <a:lnTo>
                    <a:pt x="186" y="20"/>
                  </a:lnTo>
                  <a:lnTo>
                    <a:pt x="183" y="35"/>
                  </a:lnTo>
                  <a:lnTo>
                    <a:pt x="183" y="44"/>
                  </a:lnTo>
                  <a:lnTo>
                    <a:pt x="183" y="57"/>
                  </a:lnTo>
                  <a:lnTo>
                    <a:pt x="183" y="69"/>
                  </a:lnTo>
                  <a:lnTo>
                    <a:pt x="183" y="81"/>
                  </a:lnTo>
                  <a:lnTo>
                    <a:pt x="181" y="91"/>
                  </a:lnTo>
                  <a:lnTo>
                    <a:pt x="178" y="103"/>
                  </a:lnTo>
                  <a:lnTo>
                    <a:pt x="173" y="113"/>
                  </a:lnTo>
                  <a:lnTo>
                    <a:pt x="168" y="125"/>
                  </a:lnTo>
                  <a:lnTo>
                    <a:pt x="161" y="147"/>
                  </a:lnTo>
                  <a:lnTo>
                    <a:pt x="176" y="132"/>
                  </a:lnTo>
                  <a:lnTo>
                    <a:pt x="176" y="135"/>
                  </a:lnTo>
                  <a:lnTo>
                    <a:pt x="164" y="137"/>
                  </a:lnTo>
                  <a:lnTo>
                    <a:pt x="154" y="140"/>
                  </a:lnTo>
                  <a:lnTo>
                    <a:pt x="142" y="140"/>
                  </a:lnTo>
                  <a:lnTo>
                    <a:pt x="129" y="142"/>
                  </a:lnTo>
                  <a:lnTo>
                    <a:pt x="120" y="142"/>
                  </a:lnTo>
                  <a:lnTo>
                    <a:pt x="107" y="145"/>
                  </a:lnTo>
                  <a:lnTo>
                    <a:pt x="98" y="147"/>
                  </a:lnTo>
                  <a:lnTo>
                    <a:pt x="88" y="152"/>
                  </a:lnTo>
                  <a:lnTo>
                    <a:pt x="68" y="157"/>
                  </a:lnTo>
                  <a:lnTo>
                    <a:pt x="66" y="157"/>
                  </a:lnTo>
                  <a:lnTo>
                    <a:pt x="59" y="162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1" y="171"/>
                  </a:lnTo>
                  <a:lnTo>
                    <a:pt x="51" y="174"/>
                  </a:lnTo>
                  <a:lnTo>
                    <a:pt x="49" y="179"/>
                  </a:lnTo>
                  <a:lnTo>
                    <a:pt x="51" y="181"/>
                  </a:lnTo>
                  <a:lnTo>
                    <a:pt x="51" y="186"/>
                  </a:lnTo>
                  <a:lnTo>
                    <a:pt x="54" y="188"/>
                  </a:lnTo>
                  <a:lnTo>
                    <a:pt x="54" y="191"/>
                  </a:lnTo>
                  <a:lnTo>
                    <a:pt x="56" y="196"/>
                  </a:lnTo>
                  <a:lnTo>
                    <a:pt x="61" y="198"/>
                  </a:lnTo>
                  <a:lnTo>
                    <a:pt x="64" y="201"/>
                  </a:lnTo>
                  <a:lnTo>
                    <a:pt x="78" y="203"/>
                  </a:lnTo>
                  <a:lnTo>
                    <a:pt x="105" y="210"/>
                  </a:lnTo>
                  <a:lnTo>
                    <a:pt x="132" y="213"/>
                  </a:lnTo>
                  <a:lnTo>
                    <a:pt x="159" y="210"/>
                  </a:lnTo>
                  <a:lnTo>
                    <a:pt x="186" y="203"/>
                  </a:lnTo>
                  <a:lnTo>
                    <a:pt x="208" y="191"/>
                  </a:lnTo>
                  <a:lnTo>
                    <a:pt x="227" y="174"/>
                  </a:lnTo>
                  <a:lnTo>
                    <a:pt x="239" y="149"/>
                  </a:lnTo>
                  <a:lnTo>
                    <a:pt x="244" y="123"/>
                  </a:lnTo>
                  <a:lnTo>
                    <a:pt x="244" y="113"/>
                  </a:lnTo>
                  <a:lnTo>
                    <a:pt x="203" y="113"/>
                  </a:lnTo>
                  <a:lnTo>
                    <a:pt x="203" y="115"/>
                  </a:lnTo>
                  <a:lnTo>
                    <a:pt x="200" y="123"/>
                  </a:lnTo>
                  <a:lnTo>
                    <a:pt x="200" y="132"/>
                  </a:lnTo>
                  <a:lnTo>
                    <a:pt x="198" y="142"/>
                  </a:lnTo>
                  <a:lnTo>
                    <a:pt x="198" y="152"/>
                  </a:lnTo>
                  <a:lnTo>
                    <a:pt x="198" y="162"/>
                  </a:lnTo>
                  <a:lnTo>
                    <a:pt x="195" y="171"/>
                  </a:lnTo>
                  <a:lnTo>
                    <a:pt x="195" y="181"/>
                  </a:lnTo>
                  <a:lnTo>
                    <a:pt x="195" y="191"/>
                  </a:lnTo>
                  <a:lnTo>
                    <a:pt x="195" y="206"/>
                  </a:lnTo>
                  <a:lnTo>
                    <a:pt x="200" y="193"/>
                  </a:lnTo>
                  <a:lnTo>
                    <a:pt x="195" y="201"/>
                  </a:lnTo>
                  <a:lnTo>
                    <a:pt x="203" y="193"/>
                  </a:lnTo>
                  <a:lnTo>
                    <a:pt x="195" y="198"/>
                  </a:lnTo>
                  <a:lnTo>
                    <a:pt x="190" y="198"/>
                  </a:lnTo>
                  <a:lnTo>
                    <a:pt x="188" y="198"/>
                  </a:lnTo>
                  <a:lnTo>
                    <a:pt x="183" y="201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1" y="203"/>
                  </a:lnTo>
                  <a:lnTo>
                    <a:pt x="166" y="203"/>
                  </a:lnTo>
                  <a:lnTo>
                    <a:pt x="161" y="203"/>
                  </a:lnTo>
                  <a:lnTo>
                    <a:pt x="149" y="203"/>
                  </a:lnTo>
                  <a:lnTo>
                    <a:pt x="168" y="230"/>
                  </a:lnTo>
                  <a:lnTo>
                    <a:pt x="173" y="223"/>
                  </a:lnTo>
                  <a:lnTo>
                    <a:pt x="156" y="232"/>
                  </a:lnTo>
                  <a:lnTo>
                    <a:pt x="176" y="230"/>
                  </a:lnTo>
                  <a:lnTo>
                    <a:pt x="181" y="228"/>
                  </a:lnTo>
                  <a:lnTo>
                    <a:pt x="186" y="228"/>
                  </a:lnTo>
                  <a:lnTo>
                    <a:pt x="190" y="225"/>
                  </a:lnTo>
                  <a:lnTo>
                    <a:pt x="198" y="223"/>
                  </a:lnTo>
                  <a:lnTo>
                    <a:pt x="203" y="223"/>
                  </a:lnTo>
                  <a:lnTo>
                    <a:pt x="210" y="225"/>
                  </a:lnTo>
                  <a:lnTo>
                    <a:pt x="215" y="228"/>
                  </a:lnTo>
                  <a:lnTo>
                    <a:pt x="222" y="232"/>
                  </a:lnTo>
                  <a:lnTo>
                    <a:pt x="225" y="235"/>
                  </a:lnTo>
                  <a:lnTo>
                    <a:pt x="229" y="237"/>
                  </a:lnTo>
                  <a:lnTo>
                    <a:pt x="232" y="240"/>
                  </a:lnTo>
                  <a:lnTo>
                    <a:pt x="234" y="240"/>
                  </a:lnTo>
                  <a:lnTo>
                    <a:pt x="237" y="240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6" y="242"/>
                  </a:lnTo>
                  <a:lnTo>
                    <a:pt x="259" y="242"/>
                  </a:lnTo>
                  <a:lnTo>
                    <a:pt x="264" y="240"/>
                  </a:lnTo>
                  <a:lnTo>
                    <a:pt x="269" y="235"/>
                  </a:lnTo>
                  <a:lnTo>
                    <a:pt x="271" y="232"/>
                  </a:lnTo>
                  <a:lnTo>
                    <a:pt x="273" y="228"/>
                  </a:lnTo>
                  <a:lnTo>
                    <a:pt x="273" y="225"/>
                  </a:lnTo>
                  <a:lnTo>
                    <a:pt x="273" y="220"/>
                  </a:lnTo>
                  <a:lnTo>
                    <a:pt x="273" y="215"/>
                  </a:lnTo>
                  <a:lnTo>
                    <a:pt x="271" y="210"/>
                  </a:lnTo>
                  <a:lnTo>
                    <a:pt x="266" y="206"/>
                  </a:lnTo>
                  <a:lnTo>
                    <a:pt x="261" y="201"/>
                  </a:lnTo>
                  <a:lnTo>
                    <a:pt x="256" y="198"/>
                  </a:lnTo>
                  <a:lnTo>
                    <a:pt x="254" y="196"/>
                  </a:lnTo>
                  <a:lnTo>
                    <a:pt x="251" y="193"/>
                  </a:lnTo>
                  <a:lnTo>
                    <a:pt x="249" y="191"/>
                  </a:lnTo>
                  <a:lnTo>
                    <a:pt x="244" y="186"/>
                  </a:lnTo>
                  <a:lnTo>
                    <a:pt x="242" y="181"/>
                  </a:lnTo>
                  <a:lnTo>
                    <a:pt x="237" y="176"/>
                  </a:lnTo>
                  <a:lnTo>
                    <a:pt x="234" y="174"/>
                  </a:lnTo>
                  <a:lnTo>
                    <a:pt x="232" y="171"/>
                  </a:lnTo>
                  <a:lnTo>
                    <a:pt x="229" y="171"/>
                  </a:lnTo>
                  <a:lnTo>
                    <a:pt x="225" y="169"/>
                  </a:lnTo>
                  <a:lnTo>
                    <a:pt x="220" y="169"/>
                  </a:lnTo>
                  <a:lnTo>
                    <a:pt x="217" y="171"/>
                  </a:lnTo>
                  <a:lnTo>
                    <a:pt x="212" y="171"/>
                  </a:lnTo>
                  <a:lnTo>
                    <a:pt x="210" y="174"/>
                  </a:lnTo>
                  <a:lnTo>
                    <a:pt x="208" y="179"/>
                  </a:lnTo>
                  <a:lnTo>
                    <a:pt x="205" y="181"/>
                  </a:lnTo>
                  <a:lnTo>
                    <a:pt x="205" y="186"/>
                  </a:lnTo>
                  <a:lnTo>
                    <a:pt x="205" y="191"/>
                  </a:lnTo>
                  <a:lnTo>
                    <a:pt x="205" y="193"/>
                  </a:lnTo>
                  <a:lnTo>
                    <a:pt x="205" y="198"/>
                  </a:lnTo>
                  <a:lnTo>
                    <a:pt x="208" y="203"/>
                  </a:lnTo>
                  <a:lnTo>
                    <a:pt x="212" y="206"/>
                  </a:lnTo>
                  <a:lnTo>
                    <a:pt x="215" y="210"/>
                  </a:lnTo>
                  <a:lnTo>
                    <a:pt x="220" y="218"/>
                  </a:lnTo>
                  <a:lnTo>
                    <a:pt x="222" y="223"/>
                  </a:lnTo>
                  <a:lnTo>
                    <a:pt x="244" y="237"/>
                  </a:lnTo>
                  <a:lnTo>
                    <a:pt x="256" y="203"/>
                  </a:lnTo>
                  <a:lnTo>
                    <a:pt x="249" y="203"/>
                  </a:lnTo>
                  <a:lnTo>
                    <a:pt x="242" y="201"/>
                  </a:lnTo>
                  <a:lnTo>
                    <a:pt x="254" y="206"/>
                  </a:lnTo>
                  <a:lnTo>
                    <a:pt x="234" y="198"/>
                  </a:lnTo>
                  <a:lnTo>
                    <a:pt x="229" y="193"/>
                  </a:lnTo>
                  <a:lnTo>
                    <a:pt x="225" y="188"/>
                  </a:lnTo>
                  <a:lnTo>
                    <a:pt x="217" y="186"/>
                  </a:lnTo>
                  <a:lnTo>
                    <a:pt x="212" y="184"/>
                  </a:lnTo>
                  <a:lnTo>
                    <a:pt x="205" y="181"/>
                  </a:lnTo>
                  <a:lnTo>
                    <a:pt x="198" y="181"/>
                  </a:lnTo>
                  <a:lnTo>
                    <a:pt x="190" y="181"/>
                  </a:lnTo>
                  <a:lnTo>
                    <a:pt x="186" y="184"/>
                  </a:lnTo>
                  <a:lnTo>
                    <a:pt x="149" y="193"/>
                  </a:lnTo>
                  <a:lnTo>
                    <a:pt x="147" y="193"/>
                  </a:lnTo>
                  <a:lnTo>
                    <a:pt x="142" y="196"/>
                  </a:lnTo>
                  <a:lnTo>
                    <a:pt x="139" y="198"/>
                  </a:lnTo>
                  <a:lnTo>
                    <a:pt x="134" y="203"/>
                  </a:lnTo>
                  <a:lnTo>
                    <a:pt x="132" y="213"/>
                  </a:lnTo>
                  <a:lnTo>
                    <a:pt x="129" y="215"/>
                  </a:lnTo>
                  <a:lnTo>
                    <a:pt x="129" y="220"/>
                  </a:lnTo>
                  <a:lnTo>
                    <a:pt x="129" y="223"/>
                  </a:lnTo>
                  <a:lnTo>
                    <a:pt x="129" y="225"/>
                  </a:lnTo>
                  <a:lnTo>
                    <a:pt x="129" y="230"/>
                  </a:lnTo>
                  <a:lnTo>
                    <a:pt x="132" y="232"/>
                  </a:lnTo>
                  <a:lnTo>
                    <a:pt x="134" y="237"/>
                  </a:lnTo>
                  <a:lnTo>
                    <a:pt x="137" y="237"/>
                  </a:lnTo>
                  <a:lnTo>
                    <a:pt x="142" y="242"/>
                  </a:lnTo>
                  <a:lnTo>
                    <a:pt x="144" y="242"/>
                  </a:lnTo>
                  <a:lnTo>
                    <a:pt x="149" y="242"/>
                  </a:lnTo>
                  <a:lnTo>
                    <a:pt x="161" y="242"/>
                  </a:lnTo>
                  <a:lnTo>
                    <a:pt x="166" y="242"/>
                  </a:lnTo>
                  <a:lnTo>
                    <a:pt x="171" y="242"/>
                  </a:lnTo>
                  <a:lnTo>
                    <a:pt x="173" y="242"/>
                  </a:lnTo>
                  <a:lnTo>
                    <a:pt x="178" y="242"/>
                  </a:lnTo>
                  <a:lnTo>
                    <a:pt x="183" y="242"/>
                  </a:lnTo>
                  <a:lnTo>
                    <a:pt x="188" y="242"/>
                  </a:lnTo>
                  <a:lnTo>
                    <a:pt x="190" y="242"/>
                  </a:lnTo>
                  <a:lnTo>
                    <a:pt x="195" y="240"/>
                  </a:lnTo>
                  <a:lnTo>
                    <a:pt x="220" y="230"/>
                  </a:lnTo>
                  <a:lnTo>
                    <a:pt x="225" y="225"/>
                  </a:lnTo>
                  <a:lnTo>
                    <a:pt x="229" y="223"/>
                  </a:lnTo>
                  <a:lnTo>
                    <a:pt x="232" y="215"/>
                  </a:lnTo>
                  <a:lnTo>
                    <a:pt x="234" y="213"/>
                  </a:lnTo>
                  <a:lnTo>
                    <a:pt x="234" y="210"/>
                  </a:lnTo>
                  <a:lnTo>
                    <a:pt x="234" y="206"/>
                  </a:lnTo>
                  <a:lnTo>
                    <a:pt x="234" y="191"/>
                  </a:lnTo>
                  <a:lnTo>
                    <a:pt x="234" y="184"/>
                  </a:lnTo>
                  <a:lnTo>
                    <a:pt x="234" y="179"/>
                  </a:lnTo>
                  <a:lnTo>
                    <a:pt x="237" y="174"/>
                  </a:lnTo>
                  <a:lnTo>
                    <a:pt x="237" y="169"/>
                  </a:lnTo>
                  <a:lnTo>
                    <a:pt x="237" y="164"/>
                  </a:lnTo>
                  <a:lnTo>
                    <a:pt x="237" y="159"/>
                  </a:lnTo>
                  <a:lnTo>
                    <a:pt x="237" y="154"/>
                  </a:lnTo>
                  <a:lnTo>
                    <a:pt x="237" y="149"/>
                  </a:lnTo>
                  <a:lnTo>
                    <a:pt x="244" y="113"/>
                  </a:lnTo>
                  <a:lnTo>
                    <a:pt x="242" y="108"/>
                  </a:lnTo>
                  <a:lnTo>
                    <a:pt x="242" y="103"/>
                  </a:lnTo>
                  <a:lnTo>
                    <a:pt x="239" y="98"/>
                  </a:lnTo>
                  <a:lnTo>
                    <a:pt x="237" y="98"/>
                  </a:lnTo>
                  <a:lnTo>
                    <a:pt x="234" y="93"/>
                  </a:lnTo>
                  <a:lnTo>
                    <a:pt x="232" y="93"/>
                  </a:lnTo>
                  <a:lnTo>
                    <a:pt x="227" y="91"/>
                  </a:lnTo>
                  <a:lnTo>
                    <a:pt x="222" y="91"/>
                  </a:lnTo>
                  <a:lnTo>
                    <a:pt x="220" y="91"/>
                  </a:lnTo>
                  <a:lnTo>
                    <a:pt x="215" y="93"/>
                  </a:lnTo>
                  <a:lnTo>
                    <a:pt x="212" y="93"/>
                  </a:lnTo>
                  <a:lnTo>
                    <a:pt x="210" y="98"/>
                  </a:lnTo>
                  <a:lnTo>
                    <a:pt x="205" y="98"/>
                  </a:lnTo>
                  <a:lnTo>
                    <a:pt x="205" y="103"/>
                  </a:lnTo>
                  <a:lnTo>
                    <a:pt x="203" y="108"/>
                  </a:lnTo>
                  <a:lnTo>
                    <a:pt x="203" y="113"/>
                  </a:lnTo>
                  <a:lnTo>
                    <a:pt x="205" y="127"/>
                  </a:lnTo>
                  <a:lnTo>
                    <a:pt x="200" y="145"/>
                  </a:lnTo>
                  <a:lnTo>
                    <a:pt x="190" y="157"/>
                  </a:lnTo>
                  <a:lnTo>
                    <a:pt x="178" y="164"/>
                  </a:lnTo>
                  <a:lnTo>
                    <a:pt x="161" y="171"/>
                  </a:lnTo>
                  <a:lnTo>
                    <a:pt x="147" y="171"/>
                  </a:lnTo>
                  <a:lnTo>
                    <a:pt x="129" y="171"/>
                  </a:lnTo>
                  <a:lnTo>
                    <a:pt x="112" y="169"/>
                  </a:lnTo>
                  <a:lnTo>
                    <a:pt x="98" y="164"/>
                  </a:lnTo>
                  <a:lnTo>
                    <a:pt x="76" y="159"/>
                  </a:lnTo>
                  <a:lnTo>
                    <a:pt x="81" y="198"/>
                  </a:lnTo>
                  <a:lnTo>
                    <a:pt x="88" y="191"/>
                  </a:lnTo>
                  <a:lnTo>
                    <a:pt x="78" y="196"/>
                  </a:lnTo>
                  <a:lnTo>
                    <a:pt x="103" y="191"/>
                  </a:lnTo>
                  <a:lnTo>
                    <a:pt x="110" y="186"/>
                  </a:lnTo>
                  <a:lnTo>
                    <a:pt x="120" y="184"/>
                  </a:lnTo>
                  <a:lnTo>
                    <a:pt x="127" y="181"/>
                  </a:lnTo>
                  <a:lnTo>
                    <a:pt x="137" y="181"/>
                  </a:lnTo>
                  <a:lnTo>
                    <a:pt x="147" y="181"/>
                  </a:lnTo>
                  <a:lnTo>
                    <a:pt x="154" y="179"/>
                  </a:lnTo>
                  <a:lnTo>
                    <a:pt x="164" y="176"/>
                  </a:lnTo>
                  <a:lnTo>
                    <a:pt x="173" y="174"/>
                  </a:lnTo>
                  <a:lnTo>
                    <a:pt x="190" y="169"/>
                  </a:lnTo>
                  <a:lnTo>
                    <a:pt x="195" y="166"/>
                  </a:lnTo>
                  <a:lnTo>
                    <a:pt x="200" y="162"/>
                  </a:lnTo>
                  <a:lnTo>
                    <a:pt x="203" y="157"/>
                  </a:lnTo>
                  <a:lnTo>
                    <a:pt x="203" y="152"/>
                  </a:lnTo>
                  <a:lnTo>
                    <a:pt x="203" y="142"/>
                  </a:lnTo>
                  <a:lnTo>
                    <a:pt x="208" y="130"/>
                  </a:lnTo>
                  <a:lnTo>
                    <a:pt x="212" y="120"/>
                  </a:lnTo>
                  <a:lnTo>
                    <a:pt x="215" y="110"/>
                  </a:lnTo>
                  <a:lnTo>
                    <a:pt x="220" y="101"/>
                  </a:lnTo>
                  <a:lnTo>
                    <a:pt x="222" y="88"/>
                  </a:lnTo>
                  <a:lnTo>
                    <a:pt x="222" y="79"/>
                  </a:lnTo>
                  <a:lnTo>
                    <a:pt x="222" y="66"/>
                  </a:lnTo>
                  <a:lnTo>
                    <a:pt x="222" y="57"/>
                  </a:lnTo>
                  <a:lnTo>
                    <a:pt x="225" y="27"/>
                  </a:lnTo>
                  <a:lnTo>
                    <a:pt x="215" y="42"/>
                  </a:lnTo>
                  <a:lnTo>
                    <a:pt x="222" y="37"/>
                  </a:lnTo>
                  <a:lnTo>
                    <a:pt x="212" y="42"/>
                  </a:lnTo>
                  <a:lnTo>
                    <a:pt x="220" y="42"/>
                  </a:lnTo>
                  <a:lnTo>
                    <a:pt x="205" y="35"/>
                  </a:lnTo>
                  <a:lnTo>
                    <a:pt x="225" y="47"/>
                  </a:lnTo>
                  <a:lnTo>
                    <a:pt x="237" y="49"/>
                  </a:lnTo>
                  <a:lnTo>
                    <a:pt x="222" y="27"/>
                  </a:lnTo>
                  <a:lnTo>
                    <a:pt x="222" y="44"/>
                  </a:lnTo>
                  <a:lnTo>
                    <a:pt x="222" y="54"/>
                  </a:lnTo>
                  <a:lnTo>
                    <a:pt x="222" y="64"/>
                  </a:lnTo>
                  <a:lnTo>
                    <a:pt x="222" y="74"/>
                  </a:lnTo>
                  <a:lnTo>
                    <a:pt x="225" y="83"/>
                  </a:lnTo>
                  <a:lnTo>
                    <a:pt x="225" y="96"/>
                  </a:lnTo>
                  <a:lnTo>
                    <a:pt x="227" y="105"/>
                  </a:lnTo>
                  <a:lnTo>
                    <a:pt x="227" y="115"/>
                  </a:lnTo>
                  <a:lnTo>
                    <a:pt x="227" y="127"/>
                  </a:lnTo>
                  <a:lnTo>
                    <a:pt x="227" y="135"/>
                  </a:lnTo>
                  <a:lnTo>
                    <a:pt x="225" y="142"/>
                  </a:lnTo>
                  <a:lnTo>
                    <a:pt x="225" y="149"/>
                  </a:lnTo>
                  <a:lnTo>
                    <a:pt x="225" y="159"/>
                  </a:lnTo>
                  <a:lnTo>
                    <a:pt x="225" y="164"/>
                  </a:lnTo>
                  <a:lnTo>
                    <a:pt x="225" y="174"/>
                  </a:lnTo>
                  <a:lnTo>
                    <a:pt x="227" y="181"/>
                  </a:lnTo>
                  <a:lnTo>
                    <a:pt x="227" y="191"/>
                  </a:lnTo>
                  <a:lnTo>
                    <a:pt x="222" y="220"/>
                  </a:lnTo>
                  <a:lnTo>
                    <a:pt x="242" y="203"/>
                  </a:lnTo>
                  <a:lnTo>
                    <a:pt x="232" y="203"/>
                  </a:lnTo>
                  <a:lnTo>
                    <a:pt x="227" y="203"/>
                  </a:lnTo>
                  <a:lnTo>
                    <a:pt x="222" y="208"/>
                  </a:lnTo>
                  <a:lnTo>
                    <a:pt x="215" y="213"/>
                  </a:lnTo>
                  <a:lnTo>
                    <a:pt x="225" y="208"/>
                  </a:lnTo>
                  <a:lnTo>
                    <a:pt x="203" y="213"/>
                  </a:lnTo>
                  <a:lnTo>
                    <a:pt x="205" y="210"/>
                  </a:lnTo>
                  <a:lnTo>
                    <a:pt x="200" y="210"/>
                  </a:lnTo>
                  <a:lnTo>
                    <a:pt x="195" y="213"/>
                  </a:lnTo>
                  <a:lnTo>
                    <a:pt x="190" y="215"/>
                  </a:lnTo>
                  <a:lnTo>
                    <a:pt x="188" y="215"/>
                  </a:lnTo>
                  <a:lnTo>
                    <a:pt x="164" y="218"/>
                  </a:lnTo>
                  <a:lnTo>
                    <a:pt x="161" y="220"/>
                  </a:lnTo>
                  <a:lnTo>
                    <a:pt x="159" y="223"/>
                  </a:lnTo>
                  <a:lnTo>
                    <a:pt x="154" y="223"/>
                  </a:lnTo>
                  <a:lnTo>
                    <a:pt x="151" y="228"/>
                  </a:lnTo>
                  <a:lnTo>
                    <a:pt x="147" y="235"/>
                  </a:lnTo>
                  <a:lnTo>
                    <a:pt x="156" y="228"/>
                  </a:lnTo>
                  <a:lnTo>
                    <a:pt x="149" y="230"/>
                  </a:lnTo>
                  <a:lnTo>
                    <a:pt x="173" y="237"/>
                  </a:lnTo>
                  <a:lnTo>
                    <a:pt x="171" y="230"/>
                  </a:lnTo>
                  <a:lnTo>
                    <a:pt x="166" y="225"/>
                  </a:lnTo>
                  <a:lnTo>
                    <a:pt x="161" y="225"/>
                  </a:lnTo>
                  <a:lnTo>
                    <a:pt x="159" y="223"/>
                  </a:lnTo>
                  <a:lnTo>
                    <a:pt x="154" y="223"/>
                  </a:lnTo>
                  <a:lnTo>
                    <a:pt x="147" y="220"/>
                  </a:lnTo>
                  <a:lnTo>
                    <a:pt x="159" y="225"/>
                  </a:lnTo>
                  <a:lnTo>
                    <a:pt x="142" y="210"/>
                  </a:lnTo>
                  <a:lnTo>
                    <a:pt x="142" y="213"/>
                  </a:lnTo>
                  <a:lnTo>
                    <a:pt x="137" y="206"/>
                  </a:lnTo>
                  <a:lnTo>
                    <a:pt x="129" y="203"/>
                  </a:lnTo>
                  <a:lnTo>
                    <a:pt x="125" y="198"/>
                  </a:lnTo>
                  <a:lnTo>
                    <a:pt x="120" y="196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7" y="176"/>
                  </a:lnTo>
                  <a:lnTo>
                    <a:pt x="105" y="174"/>
                  </a:lnTo>
                  <a:lnTo>
                    <a:pt x="103" y="171"/>
                  </a:lnTo>
                  <a:lnTo>
                    <a:pt x="81" y="164"/>
                  </a:lnTo>
                  <a:lnTo>
                    <a:pt x="83" y="164"/>
                  </a:lnTo>
                  <a:lnTo>
                    <a:pt x="86" y="164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1" y="159"/>
                  </a:lnTo>
                  <a:lnTo>
                    <a:pt x="66" y="159"/>
                  </a:lnTo>
                  <a:lnTo>
                    <a:pt x="61" y="157"/>
                  </a:lnTo>
                  <a:lnTo>
                    <a:pt x="56" y="157"/>
                  </a:lnTo>
                  <a:lnTo>
                    <a:pt x="54" y="154"/>
                  </a:lnTo>
                  <a:lnTo>
                    <a:pt x="49" y="154"/>
                  </a:lnTo>
                  <a:lnTo>
                    <a:pt x="29" y="149"/>
                  </a:lnTo>
                  <a:lnTo>
                    <a:pt x="22" y="186"/>
                  </a:lnTo>
                  <a:lnTo>
                    <a:pt x="29" y="186"/>
                  </a:lnTo>
                  <a:lnTo>
                    <a:pt x="27" y="186"/>
                  </a:lnTo>
                  <a:lnTo>
                    <a:pt x="34" y="191"/>
                  </a:lnTo>
                  <a:lnTo>
                    <a:pt x="25" y="184"/>
                  </a:lnTo>
                  <a:lnTo>
                    <a:pt x="37" y="193"/>
                  </a:lnTo>
                  <a:lnTo>
                    <a:pt x="46" y="198"/>
                  </a:lnTo>
                  <a:lnTo>
                    <a:pt x="56" y="203"/>
                  </a:lnTo>
                  <a:lnTo>
                    <a:pt x="68" y="206"/>
                  </a:lnTo>
                  <a:lnTo>
                    <a:pt x="81" y="208"/>
                  </a:lnTo>
                  <a:lnTo>
                    <a:pt x="90" y="210"/>
                  </a:lnTo>
                  <a:lnTo>
                    <a:pt x="103" y="210"/>
                  </a:lnTo>
                  <a:lnTo>
                    <a:pt x="112" y="213"/>
                  </a:lnTo>
                  <a:lnTo>
                    <a:pt x="125" y="215"/>
                  </a:lnTo>
                  <a:lnTo>
                    <a:pt x="129" y="215"/>
                  </a:lnTo>
                  <a:lnTo>
                    <a:pt x="132" y="215"/>
                  </a:lnTo>
                  <a:lnTo>
                    <a:pt x="137" y="213"/>
                  </a:lnTo>
                  <a:lnTo>
                    <a:pt x="142" y="213"/>
                  </a:lnTo>
                  <a:lnTo>
                    <a:pt x="144" y="208"/>
                  </a:lnTo>
                  <a:lnTo>
                    <a:pt x="147" y="206"/>
                  </a:lnTo>
                  <a:lnTo>
                    <a:pt x="149" y="201"/>
                  </a:lnTo>
                  <a:lnTo>
                    <a:pt x="149" y="198"/>
                  </a:lnTo>
                  <a:lnTo>
                    <a:pt x="149" y="193"/>
                  </a:lnTo>
                  <a:lnTo>
                    <a:pt x="149" y="191"/>
                  </a:lnTo>
                  <a:lnTo>
                    <a:pt x="147" y="186"/>
                  </a:lnTo>
                  <a:lnTo>
                    <a:pt x="144" y="184"/>
                  </a:lnTo>
                  <a:lnTo>
                    <a:pt x="139" y="176"/>
                  </a:lnTo>
                  <a:lnTo>
                    <a:pt x="132" y="174"/>
                  </a:lnTo>
                  <a:close/>
                </a:path>
              </a:pathLst>
            </a:custGeom>
            <a:solidFill>
              <a:srgbClr val="FFC9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2" name="Freeform 16"/>
            <p:cNvSpPr>
              <a:spLocks/>
            </p:cNvSpPr>
            <p:nvPr/>
          </p:nvSpPr>
          <p:spPr bwMode="auto">
            <a:xfrm>
              <a:off x="3571" y="1806"/>
              <a:ext cx="337" cy="281"/>
            </a:xfrm>
            <a:custGeom>
              <a:avLst/>
              <a:gdLst>
                <a:gd name="T0" fmla="*/ 156 w 337"/>
                <a:gd name="T1" fmla="*/ 246 h 281"/>
                <a:gd name="T2" fmla="*/ 134 w 337"/>
                <a:gd name="T3" fmla="*/ 229 h 281"/>
                <a:gd name="T4" fmla="*/ 108 w 337"/>
                <a:gd name="T5" fmla="*/ 215 h 281"/>
                <a:gd name="T6" fmla="*/ 108 w 337"/>
                <a:gd name="T7" fmla="*/ 132 h 281"/>
                <a:gd name="T8" fmla="*/ 98 w 337"/>
                <a:gd name="T9" fmla="*/ 105 h 281"/>
                <a:gd name="T10" fmla="*/ 64 w 337"/>
                <a:gd name="T11" fmla="*/ 105 h 281"/>
                <a:gd name="T12" fmla="*/ 91 w 337"/>
                <a:gd name="T13" fmla="*/ 112 h 281"/>
                <a:gd name="T14" fmla="*/ 39 w 337"/>
                <a:gd name="T15" fmla="*/ 46 h 281"/>
                <a:gd name="T16" fmla="*/ 49 w 337"/>
                <a:gd name="T17" fmla="*/ 46 h 281"/>
                <a:gd name="T18" fmla="*/ 117 w 337"/>
                <a:gd name="T19" fmla="*/ 93 h 281"/>
                <a:gd name="T20" fmla="*/ 93 w 337"/>
                <a:gd name="T21" fmla="*/ 68 h 281"/>
                <a:gd name="T22" fmla="*/ 54 w 337"/>
                <a:gd name="T23" fmla="*/ 51 h 281"/>
                <a:gd name="T24" fmla="*/ 64 w 337"/>
                <a:gd name="T25" fmla="*/ 100 h 281"/>
                <a:gd name="T26" fmla="*/ 122 w 337"/>
                <a:gd name="T27" fmla="*/ 146 h 281"/>
                <a:gd name="T28" fmla="*/ 249 w 337"/>
                <a:gd name="T29" fmla="*/ 119 h 281"/>
                <a:gd name="T30" fmla="*/ 239 w 337"/>
                <a:gd name="T31" fmla="*/ 171 h 281"/>
                <a:gd name="T32" fmla="*/ 230 w 337"/>
                <a:gd name="T33" fmla="*/ 198 h 281"/>
                <a:gd name="T34" fmla="*/ 335 w 337"/>
                <a:gd name="T35" fmla="*/ 100 h 281"/>
                <a:gd name="T36" fmla="*/ 317 w 337"/>
                <a:gd name="T37" fmla="*/ 61 h 281"/>
                <a:gd name="T38" fmla="*/ 256 w 337"/>
                <a:gd name="T39" fmla="*/ 100 h 281"/>
                <a:gd name="T40" fmla="*/ 93 w 337"/>
                <a:gd name="T41" fmla="*/ 146 h 281"/>
                <a:gd name="T42" fmla="*/ 91 w 337"/>
                <a:gd name="T43" fmla="*/ 183 h 281"/>
                <a:gd name="T44" fmla="*/ 161 w 337"/>
                <a:gd name="T45" fmla="*/ 193 h 281"/>
                <a:gd name="T46" fmla="*/ 230 w 337"/>
                <a:gd name="T47" fmla="*/ 171 h 281"/>
                <a:gd name="T48" fmla="*/ 225 w 337"/>
                <a:gd name="T49" fmla="*/ 136 h 281"/>
                <a:gd name="T50" fmla="*/ 200 w 337"/>
                <a:gd name="T51" fmla="*/ 144 h 281"/>
                <a:gd name="T52" fmla="*/ 91 w 337"/>
                <a:gd name="T53" fmla="*/ 183 h 281"/>
                <a:gd name="T54" fmla="*/ 88 w 337"/>
                <a:gd name="T55" fmla="*/ 222 h 281"/>
                <a:gd name="T56" fmla="*/ 134 w 337"/>
                <a:gd name="T57" fmla="*/ 234 h 281"/>
                <a:gd name="T58" fmla="*/ 178 w 337"/>
                <a:gd name="T59" fmla="*/ 239 h 281"/>
                <a:gd name="T60" fmla="*/ 176 w 337"/>
                <a:gd name="T61" fmla="*/ 210 h 281"/>
                <a:gd name="T62" fmla="*/ 166 w 337"/>
                <a:gd name="T63" fmla="*/ 212 h 281"/>
                <a:gd name="T64" fmla="*/ 120 w 337"/>
                <a:gd name="T65" fmla="*/ 210 h 281"/>
                <a:gd name="T66" fmla="*/ 193 w 337"/>
                <a:gd name="T67" fmla="*/ 193 h 281"/>
                <a:gd name="T68" fmla="*/ 176 w 337"/>
                <a:gd name="T69" fmla="*/ 146 h 281"/>
                <a:gd name="T70" fmla="*/ 122 w 337"/>
                <a:gd name="T71" fmla="*/ 154 h 281"/>
                <a:gd name="T72" fmla="*/ 161 w 337"/>
                <a:gd name="T73" fmla="*/ 163 h 281"/>
                <a:gd name="T74" fmla="*/ 313 w 337"/>
                <a:gd name="T75" fmla="*/ 112 h 281"/>
                <a:gd name="T76" fmla="*/ 264 w 337"/>
                <a:gd name="T77" fmla="*/ 107 h 281"/>
                <a:gd name="T78" fmla="*/ 156 w 337"/>
                <a:gd name="T79" fmla="*/ 224 h 281"/>
                <a:gd name="T80" fmla="*/ 181 w 337"/>
                <a:gd name="T81" fmla="*/ 246 h 281"/>
                <a:gd name="T82" fmla="*/ 315 w 337"/>
                <a:gd name="T83" fmla="*/ 151 h 281"/>
                <a:gd name="T84" fmla="*/ 315 w 337"/>
                <a:gd name="T85" fmla="*/ 90 h 281"/>
                <a:gd name="T86" fmla="*/ 210 w 337"/>
                <a:gd name="T87" fmla="*/ 78 h 281"/>
                <a:gd name="T88" fmla="*/ 115 w 337"/>
                <a:gd name="T89" fmla="*/ 95 h 281"/>
                <a:gd name="T90" fmla="*/ 98 w 337"/>
                <a:gd name="T91" fmla="*/ 129 h 281"/>
                <a:gd name="T92" fmla="*/ 132 w 337"/>
                <a:gd name="T93" fmla="*/ 122 h 281"/>
                <a:gd name="T94" fmla="*/ 110 w 337"/>
                <a:gd name="T95" fmla="*/ 51 h 281"/>
                <a:gd name="T96" fmla="*/ 42 w 337"/>
                <a:gd name="T97" fmla="*/ 0 h 281"/>
                <a:gd name="T98" fmla="*/ 0 w 337"/>
                <a:gd name="T99" fmla="*/ 49 h 281"/>
                <a:gd name="T100" fmla="*/ 34 w 337"/>
                <a:gd name="T101" fmla="*/ 102 h 281"/>
                <a:gd name="T102" fmla="*/ 73 w 337"/>
                <a:gd name="T103" fmla="*/ 156 h 281"/>
                <a:gd name="T104" fmla="*/ 100 w 337"/>
                <a:gd name="T105" fmla="*/ 141 h 281"/>
                <a:gd name="T106" fmla="*/ 66 w 337"/>
                <a:gd name="T107" fmla="*/ 132 h 281"/>
                <a:gd name="T108" fmla="*/ 66 w 337"/>
                <a:gd name="T109" fmla="*/ 190 h 281"/>
                <a:gd name="T110" fmla="*/ 69 w 337"/>
                <a:gd name="T111" fmla="*/ 241 h 281"/>
                <a:gd name="T112" fmla="*/ 149 w 337"/>
                <a:gd name="T113" fmla="*/ 278 h 281"/>
                <a:gd name="T114" fmla="*/ 200 w 337"/>
                <a:gd name="T115" fmla="*/ 256 h 281"/>
                <a:gd name="T116" fmla="*/ 193 w 337"/>
                <a:gd name="T117" fmla="*/ 237 h 281"/>
                <a:gd name="T118" fmla="*/ 198 w 337"/>
                <a:gd name="T119" fmla="*/ 202 h 281"/>
                <a:gd name="T120" fmla="*/ 166 w 337"/>
                <a:gd name="T121" fmla="*/ 198 h 28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37"/>
                <a:gd name="T184" fmla="*/ 0 h 281"/>
                <a:gd name="T185" fmla="*/ 337 w 337"/>
                <a:gd name="T186" fmla="*/ 281 h 28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37" h="281">
                  <a:moveTo>
                    <a:pt x="161" y="205"/>
                  </a:moveTo>
                  <a:lnTo>
                    <a:pt x="159" y="210"/>
                  </a:lnTo>
                  <a:lnTo>
                    <a:pt x="156" y="215"/>
                  </a:lnTo>
                  <a:lnTo>
                    <a:pt x="156" y="219"/>
                  </a:lnTo>
                  <a:lnTo>
                    <a:pt x="156" y="224"/>
                  </a:lnTo>
                  <a:lnTo>
                    <a:pt x="156" y="229"/>
                  </a:lnTo>
                  <a:lnTo>
                    <a:pt x="156" y="234"/>
                  </a:lnTo>
                  <a:lnTo>
                    <a:pt x="156" y="239"/>
                  </a:lnTo>
                  <a:lnTo>
                    <a:pt x="156" y="246"/>
                  </a:lnTo>
                  <a:lnTo>
                    <a:pt x="161" y="261"/>
                  </a:lnTo>
                  <a:lnTo>
                    <a:pt x="166" y="237"/>
                  </a:lnTo>
                  <a:lnTo>
                    <a:pt x="159" y="246"/>
                  </a:lnTo>
                  <a:lnTo>
                    <a:pt x="171" y="239"/>
                  </a:lnTo>
                  <a:lnTo>
                    <a:pt x="166" y="239"/>
                  </a:lnTo>
                  <a:lnTo>
                    <a:pt x="159" y="237"/>
                  </a:lnTo>
                  <a:lnTo>
                    <a:pt x="152" y="234"/>
                  </a:lnTo>
                  <a:lnTo>
                    <a:pt x="142" y="232"/>
                  </a:lnTo>
                  <a:lnTo>
                    <a:pt x="134" y="229"/>
                  </a:lnTo>
                  <a:lnTo>
                    <a:pt x="125" y="227"/>
                  </a:lnTo>
                  <a:lnTo>
                    <a:pt x="117" y="224"/>
                  </a:lnTo>
                  <a:lnTo>
                    <a:pt x="108" y="219"/>
                  </a:lnTo>
                  <a:lnTo>
                    <a:pt x="100" y="215"/>
                  </a:lnTo>
                  <a:lnTo>
                    <a:pt x="95" y="212"/>
                  </a:lnTo>
                  <a:lnTo>
                    <a:pt x="105" y="222"/>
                  </a:lnTo>
                  <a:lnTo>
                    <a:pt x="105" y="215"/>
                  </a:lnTo>
                  <a:lnTo>
                    <a:pt x="100" y="227"/>
                  </a:lnTo>
                  <a:lnTo>
                    <a:pt x="108" y="215"/>
                  </a:lnTo>
                  <a:lnTo>
                    <a:pt x="108" y="205"/>
                  </a:lnTo>
                  <a:lnTo>
                    <a:pt x="108" y="195"/>
                  </a:lnTo>
                  <a:lnTo>
                    <a:pt x="108" y="185"/>
                  </a:lnTo>
                  <a:lnTo>
                    <a:pt x="108" y="176"/>
                  </a:lnTo>
                  <a:lnTo>
                    <a:pt x="108" y="166"/>
                  </a:lnTo>
                  <a:lnTo>
                    <a:pt x="108" y="156"/>
                  </a:lnTo>
                  <a:lnTo>
                    <a:pt x="108" y="146"/>
                  </a:lnTo>
                  <a:lnTo>
                    <a:pt x="108" y="136"/>
                  </a:lnTo>
                  <a:lnTo>
                    <a:pt x="108" y="132"/>
                  </a:lnTo>
                  <a:lnTo>
                    <a:pt x="105" y="129"/>
                  </a:lnTo>
                  <a:lnTo>
                    <a:pt x="105" y="124"/>
                  </a:lnTo>
                  <a:lnTo>
                    <a:pt x="105" y="122"/>
                  </a:lnTo>
                  <a:lnTo>
                    <a:pt x="105" y="119"/>
                  </a:lnTo>
                  <a:lnTo>
                    <a:pt x="98" y="112"/>
                  </a:lnTo>
                  <a:lnTo>
                    <a:pt x="100" y="119"/>
                  </a:lnTo>
                  <a:lnTo>
                    <a:pt x="100" y="112"/>
                  </a:lnTo>
                  <a:lnTo>
                    <a:pt x="100" y="107"/>
                  </a:lnTo>
                  <a:lnTo>
                    <a:pt x="98" y="105"/>
                  </a:lnTo>
                  <a:lnTo>
                    <a:pt x="95" y="102"/>
                  </a:lnTo>
                  <a:lnTo>
                    <a:pt x="93" y="100"/>
                  </a:lnTo>
                  <a:lnTo>
                    <a:pt x="88" y="97"/>
                  </a:lnTo>
                  <a:lnTo>
                    <a:pt x="81" y="97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69" y="100"/>
                  </a:lnTo>
                  <a:lnTo>
                    <a:pt x="66" y="102"/>
                  </a:lnTo>
                  <a:lnTo>
                    <a:pt x="64" y="105"/>
                  </a:lnTo>
                  <a:lnTo>
                    <a:pt x="61" y="107"/>
                  </a:lnTo>
                  <a:lnTo>
                    <a:pt x="61" y="112"/>
                  </a:lnTo>
                  <a:lnTo>
                    <a:pt x="61" y="117"/>
                  </a:lnTo>
                  <a:lnTo>
                    <a:pt x="61" y="124"/>
                  </a:lnTo>
                  <a:lnTo>
                    <a:pt x="61" y="129"/>
                  </a:lnTo>
                  <a:lnTo>
                    <a:pt x="61" y="136"/>
                  </a:lnTo>
                  <a:lnTo>
                    <a:pt x="98" y="132"/>
                  </a:lnTo>
                  <a:lnTo>
                    <a:pt x="91" y="112"/>
                  </a:lnTo>
                  <a:lnTo>
                    <a:pt x="86" y="102"/>
                  </a:lnTo>
                  <a:lnTo>
                    <a:pt x="78" y="95"/>
                  </a:lnTo>
                  <a:lnTo>
                    <a:pt x="73" y="88"/>
                  </a:lnTo>
                  <a:lnTo>
                    <a:pt x="66" y="80"/>
                  </a:lnTo>
                  <a:lnTo>
                    <a:pt x="59" y="71"/>
                  </a:lnTo>
                  <a:lnTo>
                    <a:pt x="51" y="63"/>
                  </a:lnTo>
                  <a:lnTo>
                    <a:pt x="44" y="56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9" y="58"/>
                  </a:lnTo>
                  <a:lnTo>
                    <a:pt x="44" y="49"/>
                  </a:lnTo>
                  <a:lnTo>
                    <a:pt x="39" y="58"/>
                  </a:lnTo>
                  <a:lnTo>
                    <a:pt x="54" y="36"/>
                  </a:lnTo>
                  <a:lnTo>
                    <a:pt x="47" y="41"/>
                  </a:lnTo>
                  <a:lnTo>
                    <a:pt x="54" y="39"/>
                  </a:lnTo>
                  <a:lnTo>
                    <a:pt x="34" y="34"/>
                  </a:lnTo>
                  <a:lnTo>
                    <a:pt x="42" y="41"/>
                  </a:lnTo>
                  <a:lnTo>
                    <a:pt x="49" y="46"/>
                  </a:lnTo>
                  <a:lnTo>
                    <a:pt x="56" y="53"/>
                  </a:lnTo>
                  <a:lnTo>
                    <a:pt x="64" y="58"/>
                  </a:lnTo>
                  <a:lnTo>
                    <a:pt x="71" y="66"/>
                  </a:lnTo>
                  <a:lnTo>
                    <a:pt x="76" y="73"/>
                  </a:lnTo>
                  <a:lnTo>
                    <a:pt x="83" y="83"/>
                  </a:lnTo>
                  <a:lnTo>
                    <a:pt x="86" y="90"/>
                  </a:lnTo>
                  <a:lnTo>
                    <a:pt x="88" y="102"/>
                  </a:lnTo>
                  <a:lnTo>
                    <a:pt x="95" y="119"/>
                  </a:lnTo>
                  <a:lnTo>
                    <a:pt x="117" y="93"/>
                  </a:lnTo>
                  <a:lnTo>
                    <a:pt x="110" y="93"/>
                  </a:lnTo>
                  <a:lnTo>
                    <a:pt x="120" y="95"/>
                  </a:lnTo>
                  <a:lnTo>
                    <a:pt x="115" y="90"/>
                  </a:lnTo>
                  <a:lnTo>
                    <a:pt x="110" y="85"/>
                  </a:lnTo>
                  <a:lnTo>
                    <a:pt x="105" y="80"/>
                  </a:lnTo>
                  <a:lnTo>
                    <a:pt x="103" y="78"/>
                  </a:lnTo>
                  <a:lnTo>
                    <a:pt x="100" y="75"/>
                  </a:lnTo>
                  <a:lnTo>
                    <a:pt x="95" y="71"/>
                  </a:lnTo>
                  <a:lnTo>
                    <a:pt x="93" y="68"/>
                  </a:lnTo>
                  <a:lnTo>
                    <a:pt x="91" y="63"/>
                  </a:lnTo>
                  <a:lnTo>
                    <a:pt x="86" y="61"/>
                  </a:lnTo>
                  <a:lnTo>
                    <a:pt x="83" y="56"/>
                  </a:lnTo>
                  <a:lnTo>
                    <a:pt x="78" y="51"/>
                  </a:lnTo>
                  <a:lnTo>
                    <a:pt x="73" y="49"/>
                  </a:lnTo>
                  <a:lnTo>
                    <a:pt x="66" y="49"/>
                  </a:lnTo>
                  <a:lnTo>
                    <a:pt x="61" y="49"/>
                  </a:lnTo>
                  <a:lnTo>
                    <a:pt x="56" y="49"/>
                  </a:lnTo>
                  <a:lnTo>
                    <a:pt x="54" y="51"/>
                  </a:lnTo>
                  <a:lnTo>
                    <a:pt x="51" y="53"/>
                  </a:lnTo>
                  <a:lnTo>
                    <a:pt x="49" y="58"/>
                  </a:lnTo>
                  <a:lnTo>
                    <a:pt x="47" y="61"/>
                  </a:lnTo>
                  <a:lnTo>
                    <a:pt x="47" y="66"/>
                  </a:lnTo>
                  <a:lnTo>
                    <a:pt x="47" y="71"/>
                  </a:lnTo>
                  <a:lnTo>
                    <a:pt x="49" y="73"/>
                  </a:lnTo>
                  <a:lnTo>
                    <a:pt x="56" y="90"/>
                  </a:lnTo>
                  <a:lnTo>
                    <a:pt x="59" y="95"/>
                  </a:lnTo>
                  <a:lnTo>
                    <a:pt x="64" y="100"/>
                  </a:lnTo>
                  <a:lnTo>
                    <a:pt x="69" y="105"/>
                  </a:lnTo>
                  <a:lnTo>
                    <a:pt x="73" y="112"/>
                  </a:lnTo>
                  <a:lnTo>
                    <a:pt x="76" y="114"/>
                  </a:lnTo>
                  <a:lnTo>
                    <a:pt x="83" y="119"/>
                  </a:lnTo>
                  <a:lnTo>
                    <a:pt x="88" y="124"/>
                  </a:lnTo>
                  <a:lnTo>
                    <a:pt x="93" y="129"/>
                  </a:lnTo>
                  <a:lnTo>
                    <a:pt x="110" y="141"/>
                  </a:lnTo>
                  <a:lnTo>
                    <a:pt x="117" y="144"/>
                  </a:lnTo>
                  <a:lnTo>
                    <a:pt x="122" y="146"/>
                  </a:lnTo>
                  <a:lnTo>
                    <a:pt x="130" y="146"/>
                  </a:lnTo>
                  <a:lnTo>
                    <a:pt x="134" y="144"/>
                  </a:lnTo>
                  <a:lnTo>
                    <a:pt x="144" y="136"/>
                  </a:lnTo>
                  <a:lnTo>
                    <a:pt x="159" y="127"/>
                  </a:lnTo>
                  <a:lnTo>
                    <a:pt x="176" y="122"/>
                  </a:lnTo>
                  <a:lnTo>
                    <a:pt x="193" y="119"/>
                  </a:lnTo>
                  <a:lnTo>
                    <a:pt x="213" y="119"/>
                  </a:lnTo>
                  <a:lnTo>
                    <a:pt x="232" y="119"/>
                  </a:lnTo>
                  <a:lnTo>
                    <a:pt x="249" y="119"/>
                  </a:lnTo>
                  <a:lnTo>
                    <a:pt x="266" y="119"/>
                  </a:lnTo>
                  <a:lnTo>
                    <a:pt x="286" y="114"/>
                  </a:lnTo>
                  <a:lnTo>
                    <a:pt x="293" y="112"/>
                  </a:lnTo>
                  <a:lnTo>
                    <a:pt x="276" y="110"/>
                  </a:lnTo>
                  <a:lnTo>
                    <a:pt x="283" y="117"/>
                  </a:lnTo>
                  <a:lnTo>
                    <a:pt x="276" y="134"/>
                  </a:lnTo>
                  <a:lnTo>
                    <a:pt x="266" y="149"/>
                  </a:lnTo>
                  <a:lnTo>
                    <a:pt x="254" y="161"/>
                  </a:lnTo>
                  <a:lnTo>
                    <a:pt x="239" y="171"/>
                  </a:lnTo>
                  <a:lnTo>
                    <a:pt x="220" y="180"/>
                  </a:lnTo>
                  <a:lnTo>
                    <a:pt x="203" y="188"/>
                  </a:lnTo>
                  <a:lnTo>
                    <a:pt x="188" y="198"/>
                  </a:lnTo>
                  <a:lnTo>
                    <a:pt x="171" y="207"/>
                  </a:lnTo>
                  <a:lnTo>
                    <a:pt x="166" y="210"/>
                  </a:lnTo>
                  <a:lnTo>
                    <a:pt x="193" y="239"/>
                  </a:lnTo>
                  <a:lnTo>
                    <a:pt x="200" y="227"/>
                  </a:lnTo>
                  <a:lnTo>
                    <a:pt x="215" y="212"/>
                  </a:lnTo>
                  <a:lnTo>
                    <a:pt x="230" y="198"/>
                  </a:lnTo>
                  <a:lnTo>
                    <a:pt x="244" y="180"/>
                  </a:lnTo>
                  <a:lnTo>
                    <a:pt x="261" y="166"/>
                  </a:lnTo>
                  <a:lnTo>
                    <a:pt x="276" y="151"/>
                  </a:lnTo>
                  <a:lnTo>
                    <a:pt x="291" y="136"/>
                  </a:lnTo>
                  <a:lnTo>
                    <a:pt x="305" y="122"/>
                  </a:lnTo>
                  <a:lnTo>
                    <a:pt x="322" y="110"/>
                  </a:lnTo>
                  <a:lnTo>
                    <a:pt x="327" y="107"/>
                  </a:lnTo>
                  <a:lnTo>
                    <a:pt x="332" y="102"/>
                  </a:lnTo>
                  <a:lnTo>
                    <a:pt x="335" y="100"/>
                  </a:lnTo>
                  <a:lnTo>
                    <a:pt x="335" y="95"/>
                  </a:lnTo>
                  <a:lnTo>
                    <a:pt x="337" y="93"/>
                  </a:lnTo>
                  <a:lnTo>
                    <a:pt x="337" y="83"/>
                  </a:lnTo>
                  <a:lnTo>
                    <a:pt x="335" y="78"/>
                  </a:lnTo>
                  <a:lnTo>
                    <a:pt x="335" y="73"/>
                  </a:lnTo>
                  <a:lnTo>
                    <a:pt x="330" y="68"/>
                  </a:lnTo>
                  <a:lnTo>
                    <a:pt x="325" y="66"/>
                  </a:lnTo>
                  <a:lnTo>
                    <a:pt x="322" y="63"/>
                  </a:lnTo>
                  <a:lnTo>
                    <a:pt x="317" y="61"/>
                  </a:lnTo>
                  <a:lnTo>
                    <a:pt x="315" y="61"/>
                  </a:lnTo>
                  <a:lnTo>
                    <a:pt x="313" y="61"/>
                  </a:lnTo>
                  <a:lnTo>
                    <a:pt x="308" y="63"/>
                  </a:lnTo>
                  <a:lnTo>
                    <a:pt x="305" y="66"/>
                  </a:lnTo>
                  <a:lnTo>
                    <a:pt x="300" y="68"/>
                  </a:lnTo>
                  <a:lnTo>
                    <a:pt x="298" y="71"/>
                  </a:lnTo>
                  <a:lnTo>
                    <a:pt x="300" y="73"/>
                  </a:lnTo>
                  <a:lnTo>
                    <a:pt x="278" y="88"/>
                  </a:lnTo>
                  <a:lnTo>
                    <a:pt x="256" y="100"/>
                  </a:lnTo>
                  <a:lnTo>
                    <a:pt x="234" y="107"/>
                  </a:lnTo>
                  <a:lnTo>
                    <a:pt x="210" y="112"/>
                  </a:lnTo>
                  <a:lnTo>
                    <a:pt x="183" y="117"/>
                  </a:lnTo>
                  <a:lnTo>
                    <a:pt x="159" y="124"/>
                  </a:lnTo>
                  <a:lnTo>
                    <a:pt x="134" y="129"/>
                  </a:lnTo>
                  <a:lnTo>
                    <a:pt x="110" y="139"/>
                  </a:lnTo>
                  <a:lnTo>
                    <a:pt x="95" y="146"/>
                  </a:lnTo>
                  <a:lnTo>
                    <a:pt x="93" y="146"/>
                  </a:lnTo>
                  <a:lnTo>
                    <a:pt x="91" y="149"/>
                  </a:lnTo>
                  <a:lnTo>
                    <a:pt x="88" y="154"/>
                  </a:lnTo>
                  <a:lnTo>
                    <a:pt x="86" y="156"/>
                  </a:lnTo>
                  <a:lnTo>
                    <a:pt x="86" y="161"/>
                  </a:lnTo>
                  <a:lnTo>
                    <a:pt x="83" y="163"/>
                  </a:lnTo>
                  <a:lnTo>
                    <a:pt x="86" y="168"/>
                  </a:lnTo>
                  <a:lnTo>
                    <a:pt x="86" y="171"/>
                  </a:lnTo>
                  <a:lnTo>
                    <a:pt x="88" y="176"/>
                  </a:lnTo>
                  <a:lnTo>
                    <a:pt x="91" y="183"/>
                  </a:lnTo>
                  <a:lnTo>
                    <a:pt x="95" y="185"/>
                  </a:lnTo>
                  <a:lnTo>
                    <a:pt x="98" y="188"/>
                  </a:lnTo>
                  <a:lnTo>
                    <a:pt x="103" y="190"/>
                  </a:lnTo>
                  <a:lnTo>
                    <a:pt x="110" y="193"/>
                  </a:lnTo>
                  <a:lnTo>
                    <a:pt x="117" y="193"/>
                  </a:lnTo>
                  <a:lnTo>
                    <a:pt x="127" y="193"/>
                  </a:lnTo>
                  <a:lnTo>
                    <a:pt x="139" y="193"/>
                  </a:lnTo>
                  <a:lnTo>
                    <a:pt x="149" y="193"/>
                  </a:lnTo>
                  <a:lnTo>
                    <a:pt x="161" y="193"/>
                  </a:lnTo>
                  <a:lnTo>
                    <a:pt x="171" y="190"/>
                  </a:lnTo>
                  <a:lnTo>
                    <a:pt x="181" y="188"/>
                  </a:lnTo>
                  <a:lnTo>
                    <a:pt x="193" y="185"/>
                  </a:lnTo>
                  <a:lnTo>
                    <a:pt x="205" y="183"/>
                  </a:lnTo>
                  <a:lnTo>
                    <a:pt x="215" y="180"/>
                  </a:lnTo>
                  <a:lnTo>
                    <a:pt x="220" y="178"/>
                  </a:lnTo>
                  <a:lnTo>
                    <a:pt x="222" y="176"/>
                  </a:lnTo>
                  <a:lnTo>
                    <a:pt x="227" y="173"/>
                  </a:lnTo>
                  <a:lnTo>
                    <a:pt x="230" y="171"/>
                  </a:lnTo>
                  <a:lnTo>
                    <a:pt x="232" y="163"/>
                  </a:lnTo>
                  <a:lnTo>
                    <a:pt x="234" y="158"/>
                  </a:lnTo>
                  <a:lnTo>
                    <a:pt x="234" y="156"/>
                  </a:lnTo>
                  <a:lnTo>
                    <a:pt x="234" y="151"/>
                  </a:lnTo>
                  <a:lnTo>
                    <a:pt x="234" y="149"/>
                  </a:lnTo>
                  <a:lnTo>
                    <a:pt x="232" y="144"/>
                  </a:lnTo>
                  <a:lnTo>
                    <a:pt x="230" y="141"/>
                  </a:lnTo>
                  <a:lnTo>
                    <a:pt x="227" y="139"/>
                  </a:lnTo>
                  <a:lnTo>
                    <a:pt x="225" y="136"/>
                  </a:lnTo>
                  <a:lnTo>
                    <a:pt x="222" y="134"/>
                  </a:lnTo>
                  <a:lnTo>
                    <a:pt x="217" y="134"/>
                  </a:lnTo>
                  <a:lnTo>
                    <a:pt x="215" y="134"/>
                  </a:lnTo>
                  <a:lnTo>
                    <a:pt x="210" y="134"/>
                  </a:lnTo>
                  <a:lnTo>
                    <a:pt x="208" y="136"/>
                  </a:lnTo>
                  <a:lnTo>
                    <a:pt x="203" y="139"/>
                  </a:lnTo>
                  <a:lnTo>
                    <a:pt x="200" y="141"/>
                  </a:lnTo>
                  <a:lnTo>
                    <a:pt x="198" y="144"/>
                  </a:lnTo>
                  <a:lnTo>
                    <a:pt x="200" y="144"/>
                  </a:lnTo>
                  <a:lnTo>
                    <a:pt x="188" y="151"/>
                  </a:lnTo>
                  <a:lnTo>
                    <a:pt x="176" y="154"/>
                  </a:lnTo>
                  <a:lnTo>
                    <a:pt x="164" y="158"/>
                  </a:lnTo>
                  <a:lnTo>
                    <a:pt x="152" y="161"/>
                  </a:lnTo>
                  <a:lnTo>
                    <a:pt x="139" y="163"/>
                  </a:lnTo>
                  <a:lnTo>
                    <a:pt x="127" y="166"/>
                  </a:lnTo>
                  <a:lnTo>
                    <a:pt x="115" y="171"/>
                  </a:lnTo>
                  <a:lnTo>
                    <a:pt x="105" y="176"/>
                  </a:lnTo>
                  <a:lnTo>
                    <a:pt x="91" y="183"/>
                  </a:lnTo>
                  <a:lnTo>
                    <a:pt x="88" y="185"/>
                  </a:lnTo>
                  <a:lnTo>
                    <a:pt x="83" y="193"/>
                  </a:lnTo>
                  <a:lnTo>
                    <a:pt x="81" y="200"/>
                  </a:lnTo>
                  <a:lnTo>
                    <a:pt x="81" y="205"/>
                  </a:lnTo>
                  <a:lnTo>
                    <a:pt x="81" y="207"/>
                  </a:lnTo>
                  <a:lnTo>
                    <a:pt x="83" y="212"/>
                  </a:lnTo>
                  <a:lnTo>
                    <a:pt x="83" y="217"/>
                  </a:lnTo>
                  <a:lnTo>
                    <a:pt x="86" y="219"/>
                  </a:lnTo>
                  <a:lnTo>
                    <a:pt x="88" y="222"/>
                  </a:lnTo>
                  <a:lnTo>
                    <a:pt x="93" y="224"/>
                  </a:lnTo>
                  <a:lnTo>
                    <a:pt x="95" y="224"/>
                  </a:lnTo>
                  <a:lnTo>
                    <a:pt x="110" y="227"/>
                  </a:lnTo>
                  <a:lnTo>
                    <a:pt x="115" y="227"/>
                  </a:lnTo>
                  <a:lnTo>
                    <a:pt x="120" y="227"/>
                  </a:lnTo>
                  <a:lnTo>
                    <a:pt x="127" y="227"/>
                  </a:lnTo>
                  <a:lnTo>
                    <a:pt x="130" y="227"/>
                  </a:lnTo>
                  <a:lnTo>
                    <a:pt x="132" y="232"/>
                  </a:lnTo>
                  <a:lnTo>
                    <a:pt x="134" y="234"/>
                  </a:lnTo>
                  <a:lnTo>
                    <a:pt x="137" y="239"/>
                  </a:lnTo>
                  <a:lnTo>
                    <a:pt x="142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59" y="246"/>
                  </a:lnTo>
                  <a:lnTo>
                    <a:pt x="169" y="246"/>
                  </a:lnTo>
                  <a:lnTo>
                    <a:pt x="173" y="244"/>
                  </a:lnTo>
                  <a:lnTo>
                    <a:pt x="176" y="241"/>
                  </a:lnTo>
                  <a:lnTo>
                    <a:pt x="178" y="239"/>
                  </a:lnTo>
                  <a:lnTo>
                    <a:pt x="181" y="237"/>
                  </a:lnTo>
                  <a:lnTo>
                    <a:pt x="183" y="234"/>
                  </a:lnTo>
                  <a:lnTo>
                    <a:pt x="183" y="229"/>
                  </a:lnTo>
                  <a:lnTo>
                    <a:pt x="183" y="227"/>
                  </a:lnTo>
                  <a:lnTo>
                    <a:pt x="183" y="222"/>
                  </a:lnTo>
                  <a:lnTo>
                    <a:pt x="183" y="217"/>
                  </a:lnTo>
                  <a:lnTo>
                    <a:pt x="181" y="215"/>
                  </a:lnTo>
                  <a:lnTo>
                    <a:pt x="178" y="212"/>
                  </a:lnTo>
                  <a:lnTo>
                    <a:pt x="176" y="210"/>
                  </a:lnTo>
                  <a:lnTo>
                    <a:pt x="171" y="207"/>
                  </a:lnTo>
                  <a:lnTo>
                    <a:pt x="169" y="205"/>
                  </a:lnTo>
                  <a:lnTo>
                    <a:pt x="166" y="205"/>
                  </a:lnTo>
                  <a:lnTo>
                    <a:pt x="161" y="205"/>
                  </a:lnTo>
                  <a:lnTo>
                    <a:pt x="164" y="207"/>
                  </a:lnTo>
                  <a:lnTo>
                    <a:pt x="166" y="212"/>
                  </a:lnTo>
                  <a:lnTo>
                    <a:pt x="169" y="215"/>
                  </a:lnTo>
                  <a:lnTo>
                    <a:pt x="171" y="217"/>
                  </a:lnTo>
                  <a:lnTo>
                    <a:pt x="166" y="212"/>
                  </a:lnTo>
                  <a:lnTo>
                    <a:pt x="161" y="207"/>
                  </a:lnTo>
                  <a:lnTo>
                    <a:pt x="159" y="202"/>
                  </a:lnTo>
                  <a:lnTo>
                    <a:pt x="154" y="200"/>
                  </a:lnTo>
                  <a:lnTo>
                    <a:pt x="149" y="195"/>
                  </a:lnTo>
                  <a:lnTo>
                    <a:pt x="144" y="193"/>
                  </a:lnTo>
                  <a:lnTo>
                    <a:pt x="137" y="188"/>
                  </a:lnTo>
                  <a:lnTo>
                    <a:pt x="132" y="188"/>
                  </a:lnTo>
                  <a:lnTo>
                    <a:pt x="105" y="185"/>
                  </a:lnTo>
                  <a:lnTo>
                    <a:pt x="120" y="210"/>
                  </a:lnTo>
                  <a:lnTo>
                    <a:pt x="122" y="205"/>
                  </a:lnTo>
                  <a:lnTo>
                    <a:pt x="115" y="215"/>
                  </a:lnTo>
                  <a:lnTo>
                    <a:pt x="125" y="207"/>
                  </a:lnTo>
                  <a:lnTo>
                    <a:pt x="137" y="205"/>
                  </a:lnTo>
                  <a:lnTo>
                    <a:pt x="147" y="202"/>
                  </a:lnTo>
                  <a:lnTo>
                    <a:pt x="159" y="200"/>
                  </a:lnTo>
                  <a:lnTo>
                    <a:pt x="171" y="198"/>
                  </a:lnTo>
                  <a:lnTo>
                    <a:pt x="181" y="195"/>
                  </a:lnTo>
                  <a:lnTo>
                    <a:pt x="193" y="193"/>
                  </a:lnTo>
                  <a:lnTo>
                    <a:pt x="203" y="188"/>
                  </a:lnTo>
                  <a:lnTo>
                    <a:pt x="215" y="183"/>
                  </a:lnTo>
                  <a:lnTo>
                    <a:pt x="232" y="166"/>
                  </a:lnTo>
                  <a:lnTo>
                    <a:pt x="198" y="144"/>
                  </a:lnTo>
                  <a:lnTo>
                    <a:pt x="193" y="151"/>
                  </a:lnTo>
                  <a:lnTo>
                    <a:pt x="208" y="141"/>
                  </a:lnTo>
                  <a:lnTo>
                    <a:pt x="193" y="144"/>
                  </a:lnTo>
                  <a:lnTo>
                    <a:pt x="183" y="146"/>
                  </a:lnTo>
                  <a:lnTo>
                    <a:pt x="176" y="146"/>
                  </a:lnTo>
                  <a:lnTo>
                    <a:pt x="169" y="149"/>
                  </a:lnTo>
                  <a:lnTo>
                    <a:pt x="161" y="151"/>
                  </a:lnTo>
                  <a:lnTo>
                    <a:pt x="154" y="151"/>
                  </a:lnTo>
                  <a:lnTo>
                    <a:pt x="147" y="154"/>
                  </a:lnTo>
                  <a:lnTo>
                    <a:pt x="137" y="154"/>
                  </a:lnTo>
                  <a:lnTo>
                    <a:pt x="130" y="151"/>
                  </a:lnTo>
                  <a:lnTo>
                    <a:pt x="110" y="151"/>
                  </a:lnTo>
                  <a:lnTo>
                    <a:pt x="127" y="163"/>
                  </a:lnTo>
                  <a:lnTo>
                    <a:pt x="122" y="154"/>
                  </a:lnTo>
                  <a:lnTo>
                    <a:pt x="115" y="183"/>
                  </a:lnTo>
                  <a:lnTo>
                    <a:pt x="127" y="178"/>
                  </a:lnTo>
                  <a:lnTo>
                    <a:pt x="130" y="176"/>
                  </a:lnTo>
                  <a:lnTo>
                    <a:pt x="137" y="173"/>
                  </a:lnTo>
                  <a:lnTo>
                    <a:pt x="139" y="171"/>
                  </a:lnTo>
                  <a:lnTo>
                    <a:pt x="147" y="171"/>
                  </a:lnTo>
                  <a:lnTo>
                    <a:pt x="149" y="168"/>
                  </a:lnTo>
                  <a:lnTo>
                    <a:pt x="156" y="166"/>
                  </a:lnTo>
                  <a:lnTo>
                    <a:pt x="161" y="163"/>
                  </a:lnTo>
                  <a:lnTo>
                    <a:pt x="166" y="163"/>
                  </a:lnTo>
                  <a:lnTo>
                    <a:pt x="186" y="158"/>
                  </a:lnTo>
                  <a:lnTo>
                    <a:pt x="205" y="154"/>
                  </a:lnTo>
                  <a:lnTo>
                    <a:pt x="222" y="149"/>
                  </a:lnTo>
                  <a:lnTo>
                    <a:pt x="242" y="144"/>
                  </a:lnTo>
                  <a:lnTo>
                    <a:pt x="261" y="139"/>
                  </a:lnTo>
                  <a:lnTo>
                    <a:pt x="278" y="132"/>
                  </a:lnTo>
                  <a:lnTo>
                    <a:pt x="296" y="122"/>
                  </a:lnTo>
                  <a:lnTo>
                    <a:pt x="313" y="112"/>
                  </a:lnTo>
                  <a:lnTo>
                    <a:pt x="335" y="95"/>
                  </a:lnTo>
                  <a:lnTo>
                    <a:pt x="296" y="80"/>
                  </a:lnTo>
                  <a:lnTo>
                    <a:pt x="296" y="90"/>
                  </a:lnTo>
                  <a:lnTo>
                    <a:pt x="303" y="73"/>
                  </a:lnTo>
                  <a:lnTo>
                    <a:pt x="286" y="90"/>
                  </a:lnTo>
                  <a:lnTo>
                    <a:pt x="286" y="88"/>
                  </a:lnTo>
                  <a:lnTo>
                    <a:pt x="288" y="88"/>
                  </a:lnTo>
                  <a:lnTo>
                    <a:pt x="276" y="95"/>
                  </a:lnTo>
                  <a:lnTo>
                    <a:pt x="264" y="107"/>
                  </a:lnTo>
                  <a:lnTo>
                    <a:pt x="254" y="117"/>
                  </a:lnTo>
                  <a:lnTo>
                    <a:pt x="242" y="127"/>
                  </a:lnTo>
                  <a:lnTo>
                    <a:pt x="230" y="136"/>
                  </a:lnTo>
                  <a:lnTo>
                    <a:pt x="217" y="149"/>
                  </a:lnTo>
                  <a:lnTo>
                    <a:pt x="208" y="161"/>
                  </a:lnTo>
                  <a:lnTo>
                    <a:pt x="198" y="176"/>
                  </a:lnTo>
                  <a:lnTo>
                    <a:pt x="159" y="215"/>
                  </a:lnTo>
                  <a:lnTo>
                    <a:pt x="156" y="219"/>
                  </a:lnTo>
                  <a:lnTo>
                    <a:pt x="156" y="224"/>
                  </a:lnTo>
                  <a:lnTo>
                    <a:pt x="156" y="229"/>
                  </a:lnTo>
                  <a:lnTo>
                    <a:pt x="156" y="234"/>
                  </a:lnTo>
                  <a:lnTo>
                    <a:pt x="159" y="239"/>
                  </a:lnTo>
                  <a:lnTo>
                    <a:pt x="161" y="241"/>
                  </a:lnTo>
                  <a:lnTo>
                    <a:pt x="166" y="244"/>
                  </a:lnTo>
                  <a:lnTo>
                    <a:pt x="169" y="246"/>
                  </a:lnTo>
                  <a:lnTo>
                    <a:pt x="171" y="246"/>
                  </a:lnTo>
                  <a:lnTo>
                    <a:pt x="176" y="246"/>
                  </a:lnTo>
                  <a:lnTo>
                    <a:pt x="181" y="246"/>
                  </a:lnTo>
                  <a:lnTo>
                    <a:pt x="183" y="246"/>
                  </a:lnTo>
                  <a:lnTo>
                    <a:pt x="200" y="234"/>
                  </a:lnTo>
                  <a:lnTo>
                    <a:pt x="217" y="227"/>
                  </a:lnTo>
                  <a:lnTo>
                    <a:pt x="237" y="217"/>
                  </a:lnTo>
                  <a:lnTo>
                    <a:pt x="254" y="207"/>
                  </a:lnTo>
                  <a:lnTo>
                    <a:pt x="271" y="195"/>
                  </a:lnTo>
                  <a:lnTo>
                    <a:pt x="288" y="183"/>
                  </a:lnTo>
                  <a:lnTo>
                    <a:pt x="303" y="168"/>
                  </a:lnTo>
                  <a:lnTo>
                    <a:pt x="315" y="151"/>
                  </a:lnTo>
                  <a:lnTo>
                    <a:pt x="325" y="134"/>
                  </a:lnTo>
                  <a:lnTo>
                    <a:pt x="327" y="129"/>
                  </a:lnTo>
                  <a:lnTo>
                    <a:pt x="327" y="122"/>
                  </a:lnTo>
                  <a:lnTo>
                    <a:pt x="327" y="117"/>
                  </a:lnTo>
                  <a:lnTo>
                    <a:pt x="327" y="110"/>
                  </a:lnTo>
                  <a:lnTo>
                    <a:pt x="325" y="105"/>
                  </a:lnTo>
                  <a:lnTo>
                    <a:pt x="322" y="100"/>
                  </a:lnTo>
                  <a:lnTo>
                    <a:pt x="320" y="93"/>
                  </a:lnTo>
                  <a:lnTo>
                    <a:pt x="315" y="90"/>
                  </a:lnTo>
                  <a:lnTo>
                    <a:pt x="300" y="78"/>
                  </a:lnTo>
                  <a:lnTo>
                    <a:pt x="296" y="75"/>
                  </a:lnTo>
                  <a:lnTo>
                    <a:pt x="291" y="73"/>
                  </a:lnTo>
                  <a:lnTo>
                    <a:pt x="286" y="73"/>
                  </a:lnTo>
                  <a:lnTo>
                    <a:pt x="283" y="73"/>
                  </a:lnTo>
                  <a:lnTo>
                    <a:pt x="264" y="78"/>
                  </a:lnTo>
                  <a:lnTo>
                    <a:pt x="244" y="78"/>
                  </a:lnTo>
                  <a:lnTo>
                    <a:pt x="227" y="78"/>
                  </a:lnTo>
                  <a:lnTo>
                    <a:pt x="210" y="78"/>
                  </a:lnTo>
                  <a:lnTo>
                    <a:pt x="193" y="80"/>
                  </a:lnTo>
                  <a:lnTo>
                    <a:pt x="176" y="80"/>
                  </a:lnTo>
                  <a:lnTo>
                    <a:pt x="159" y="85"/>
                  </a:lnTo>
                  <a:lnTo>
                    <a:pt x="142" y="90"/>
                  </a:lnTo>
                  <a:lnTo>
                    <a:pt x="127" y="100"/>
                  </a:lnTo>
                  <a:lnTo>
                    <a:pt x="115" y="110"/>
                  </a:lnTo>
                  <a:lnTo>
                    <a:pt x="132" y="107"/>
                  </a:lnTo>
                  <a:lnTo>
                    <a:pt x="120" y="100"/>
                  </a:lnTo>
                  <a:lnTo>
                    <a:pt x="115" y="95"/>
                  </a:lnTo>
                  <a:lnTo>
                    <a:pt x="110" y="93"/>
                  </a:lnTo>
                  <a:lnTo>
                    <a:pt x="105" y="88"/>
                  </a:lnTo>
                  <a:lnTo>
                    <a:pt x="100" y="83"/>
                  </a:lnTo>
                  <a:lnTo>
                    <a:pt x="86" y="61"/>
                  </a:lnTo>
                  <a:lnTo>
                    <a:pt x="51" y="78"/>
                  </a:lnTo>
                  <a:lnTo>
                    <a:pt x="69" y="97"/>
                  </a:lnTo>
                  <a:lnTo>
                    <a:pt x="93" y="124"/>
                  </a:lnTo>
                  <a:lnTo>
                    <a:pt x="95" y="127"/>
                  </a:lnTo>
                  <a:lnTo>
                    <a:pt x="98" y="129"/>
                  </a:lnTo>
                  <a:lnTo>
                    <a:pt x="100" y="129"/>
                  </a:lnTo>
                  <a:lnTo>
                    <a:pt x="105" y="129"/>
                  </a:lnTo>
                  <a:lnTo>
                    <a:pt x="110" y="132"/>
                  </a:lnTo>
                  <a:lnTo>
                    <a:pt x="115" y="132"/>
                  </a:lnTo>
                  <a:lnTo>
                    <a:pt x="120" y="132"/>
                  </a:lnTo>
                  <a:lnTo>
                    <a:pt x="122" y="129"/>
                  </a:lnTo>
                  <a:lnTo>
                    <a:pt x="125" y="127"/>
                  </a:lnTo>
                  <a:lnTo>
                    <a:pt x="127" y="124"/>
                  </a:lnTo>
                  <a:lnTo>
                    <a:pt x="132" y="122"/>
                  </a:lnTo>
                  <a:lnTo>
                    <a:pt x="132" y="117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4" y="107"/>
                  </a:lnTo>
                  <a:lnTo>
                    <a:pt x="127" y="93"/>
                  </a:lnTo>
                  <a:lnTo>
                    <a:pt x="122" y="80"/>
                  </a:lnTo>
                  <a:lnTo>
                    <a:pt x="120" y="71"/>
                  </a:lnTo>
                  <a:lnTo>
                    <a:pt x="115" y="61"/>
                  </a:lnTo>
                  <a:lnTo>
                    <a:pt x="110" y="51"/>
                  </a:lnTo>
                  <a:lnTo>
                    <a:pt x="103" y="44"/>
                  </a:lnTo>
                  <a:lnTo>
                    <a:pt x="95" y="36"/>
                  </a:lnTo>
                  <a:lnTo>
                    <a:pt x="88" y="27"/>
                  </a:lnTo>
                  <a:lnTo>
                    <a:pt x="81" y="22"/>
                  </a:lnTo>
                  <a:lnTo>
                    <a:pt x="59" y="2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7" y="5"/>
                  </a:lnTo>
                  <a:lnTo>
                    <a:pt x="25" y="7"/>
                  </a:lnTo>
                  <a:lnTo>
                    <a:pt x="22" y="1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2" y="27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10" y="78"/>
                  </a:lnTo>
                  <a:lnTo>
                    <a:pt x="17" y="85"/>
                  </a:lnTo>
                  <a:lnTo>
                    <a:pt x="22" y="90"/>
                  </a:lnTo>
                  <a:lnTo>
                    <a:pt x="30" y="95"/>
                  </a:lnTo>
                  <a:lnTo>
                    <a:pt x="34" y="102"/>
                  </a:lnTo>
                  <a:lnTo>
                    <a:pt x="39" y="110"/>
                  </a:lnTo>
                  <a:lnTo>
                    <a:pt x="44" y="117"/>
                  </a:lnTo>
                  <a:lnTo>
                    <a:pt x="49" y="124"/>
                  </a:lnTo>
                  <a:lnTo>
                    <a:pt x="54" y="132"/>
                  </a:lnTo>
                  <a:lnTo>
                    <a:pt x="61" y="141"/>
                  </a:lnTo>
                  <a:lnTo>
                    <a:pt x="64" y="149"/>
                  </a:lnTo>
                  <a:lnTo>
                    <a:pt x="69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8" y="156"/>
                  </a:lnTo>
                  <a:lnTo>
                    <a:pt x="81" y="156"/>
                  </a:lnTo>
                  <a:lnTo>
                    <a:pt x="86" y="156"/>
                  </a:lnTo>
                  <a:lnTo>
                    <a:pt x="88" y="156"/>
                  </a:lnTo>
                  <a:lnTo>
                    <a:pt x="91" y="154"/>
                  </a:lnTo>
                  <a:lnTo>
                    <a:pt x="95" y="151"/>
                  </a:lnTo>
                  <a:lnTo>
                    <a:pt x="98" y="149"/>
                  </a:lnTo>
                  <a:lnTo>
                    <a:pt x="100" y="144"/>
                  </a:lnTo>
                  <a:lnTo>
                    <a:pt x="100" y="141"/>
                  </a:lnTo>
                  <a:lnTo>
                    <a:pt x="100" y="136"/>
                  </a:lnTo>
                  <a:lnTo>
                    <a:pt x="100" y="124"/>
                  </a:lnTo>
                  <a:lnTo>
                    <a:pt x="100" y="117"/>
                  </a:lnTo>
                  <a:lnTo>
                    <a:pt x="61" y="119"/>
                  </a:lnTo>
                  <a:lnTo>
                    <a:pt x="61" y="127"/>
                  </a:lnTo>
                  <a:lnTo>
                    <a:pt x="64" y="132"/>
                  </a:lnTo>
                  <a:lnTo>
                    <a:pt x="66" y="134"/>
                  </a:lnTo>
                  <a:lnTo>
                    <a:pt x="71" y="141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66" y="151"/>
                  </a:lnTo>
                  <a:lnTo>
                    <a:pt x="66" y="156"/>
                  </a:lnTo>
                  <a:lnTo>
                    <a:pt x="66" y="161"/>
                  </a:lnTo>
                  <a:lnTo>
                    <a:pt x="66" y="166"/>
                  </a:lnTo>
                  <a:lnTo>
                    <a:pt x="66" y="173"/>
                  </a:lnTo>
                  <a:lnTo>
                    <a:pt x="66" y="178"/>
                  </a:lnTo>
                  <a:lnTo>
                    <a:pt x="66" y="183"/>
                  </a:lnTo>
                  <a:lnTo>
                    <a:pt x="66" y="190"/>
                  </a:lnTo>
                  <a:lnTo>
                    <a:pt x="64" y="212"/>
                  </a:lnTo>
                  <a:lnTo>
                    <a:pt x="64" y="215"/>
                  </a:lnTo>
                  <a:lnTo>
                    <a:pt x="64" y="219"/>
                  </a:lnTo>
                  <a:lnTo>
                    <a:pt x="64" y="222"/>
                  </a:lnTo>
                  <a:lnTo>
                    <a:pt x="64" y="224"/>
                  </a:lnTo>
                  <a:lnTo>
                    <a:pt x="66" y="234"/>
                  </a:lnTo>
                  <a:lnTo>
                    <a:pt x="66" y="237"/>
                  </a:lnTo>
                  <a:lnTo>
                    <a:pt x="69" y="239"/>
                  </a:lnTo>
                  <a:lnTo>
                    <a:pt x="69" y="241"/>
                  </a:lnTo>
                  <a:lnTo>
                    <a:pt x="73" y="246"/>
                  </a:lnTo>
                  <a:lnTo>
                    <a:pt x="93" y="254"/>
                  </a:lnTo>
                  <a:lnTo>
                    <a:pt x="100" y="259"/>
                  </a:lnTo>
                  <a:lnTo>
                    <a:pt x="108" y="263"/>
                  </a:lnTo>
                  <a:lnTo>
                    <a:pt x="115" y="266"/>
                  </a:lnTo>
                  <a:lnTo>
                    <a:pt x="125" y="268"/>
                  </a:lnTo>
                  <a:lnTo>
                    <a:pt x="132" y="273"/>
                  </a:lnTo>
                  <a:lnTo>
                    <a:pt x="142" y="276"/>
                  </a:lnTo>
                  <a:lnTo>
                    <a:pt x="149" y="278"/>
                  </a:lnTo>
                  <a:lnTo>
                    <a:pt x="159" y="281"/>
                  </a:lnTo>
                  <a:lnTo>
                    <a:pt x="178" y="281"/>
                  </a:lnTo>
                  <a:lnTo>
                    <a:pt x="181" y="278"/>
                  </a:lnTo>
                  <a:lnTo>
                    <a:pt x="183" y="276"/>
                  </a:lnTo>
                  <a:lnTo>
                    <a:pt x="188" y="276"/>
                  </a:lnTo>
                  <a:lnTo>
                    <a:pt x="191" y="273"/>
                  </a:lnTo>
                  <a:lnTo>
                    <a:pt x="195" y="266"/>
                  </a:lnTo>
                  <a:lnTo>
                    <a:pt x="198" y="261"/>
                  </a:lnTo>
                  <a:lnTo>
                    <a:pt x="200" y="256"/>
                  </a:lnTo>
                  <a:lnTo>
                    <a:pt x="200" y="249"/>
                  </a:lnTo>
                  <a:lnTo>
                    <a:pt x="200" y="244"/>
                  </a:lnTo>
                  <a:lnTo>
                    <a:pt x="198" y="237"/>
                  </a:lnTo>
                  <a:lnTo>
                    <a:pt x="198" y="241"/>
                  </a:lnTo>
                  <a:lnTo>
                    <a:pt x="198" y="244"/>
                  </a:lnTo>
                  <a:lnTo>
                    <a:pt x="198" y="246"/>
                  </a:lnTo>
                  <a:lnTo>
                    <a:pt x="198" y="249"/>
                  </a:lnTo>
                  <a:lnTo>
                    <a:pt x="195" y="241"/>
                  </a:lnTo>
                  <a:lnTo>
                    <a:pt x="193" y="237"/>
                  </a:lnTo>
                  <a:lnTo>
                    <a:pt x="193" y="232"/>
                  </a:lnTo>
                  <a:lnTo>
                    <a:pt x="193" y="229"/>
                  </a:lnTo>
                  <a:lnTo>
                    <a:pt x="195" y="227"/>
                  </a:lnTo>
                  <a:lnTo>
                    <a:pt x="200" y="222"/>
                  </a:lnTo>
                  <a:lnTo>
                    <a:pt x="200" y="217"/>
                  </a:lnTo>
                  <a:lnTo>
                    <a:pt x="200" y="215"/>
                  </a:lnTo>
                  <a:lnTo>
                    <a:pt x="200" y="210"/>
                  </a:lnTo>
                  <a:lnTo>
                    <a:pt x="200" y="207"/>
                  </a:lnTo>
                  <a:lnTo>
                    <a:pt x="198" y="202"/>
                  </a:lnTo>
                  <a:lnTo>
                    <a:pt x="195" y="200"/>
                  </a:lnTo>
                  <a:lnTo>
                    <a:pt x="193" y="198"/>
                  </a:lnTo>
                  <a:lnTo>
                    <a:pt x="191" y="195"/>
                  </a:lnTo>
                  <a:lnTo>
                    <a:pt x="186" y="193"/>
                  </a:lnTo>
                  <a:lnTo>
                    <a:pt x="181" y="193"/>
                  </a:lnTo>
                  <a:lnTo>
                    <a:pt x="178" y="193"/>
                  </a:lnTo>
                  <a:lnTo>
                    <a:pt x="173" y="195"/>
                  </a:lnTo>
                  <a:lnTo>
                    <a:pt x="169" y="195"/>
                  </a:lnTo>
                  <a:lnTo>
                    <a:pt x="166" y="198"/>
                  </a:lnTo>
                  <a:lnTo>
                    <a:pt x="164" y="202"/>
                  </a:lnTo>
                  <a:lnTo>
                    <a:pt x="161" y="205"/>
                  </a:lnTo>
                  <a:close/>
                </a:path>
              </a:pathLst>
            </a:custGeom>
            <a:solidFill>
              <a:srgbClr val="FFC9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3" name="Freeform 17"/>
            <p:cNvSpPr>
              <a:spLocks/>
            </p:cNvSpPr>
            <p:nvPr/>
          </p:nvSpPr>
          <p:spPr bwMode="auto">
            <a:xfrm>
              <a:off x="3056" y="3266"/>
              <a:ext cx="481" cy="635"/>
            </a:xfrm>
            <a:custGeom>
              <a:avLst/>
              <a:gdLst>
                <a:gd name="T0" fmla="*/ 96 w 481"/>
                <a:gd name="T1" fmla="*/ 351 h 635"/>
                <a:gd name="T2" fmla="*/ 183 w 481"/>
                <a:gd name="T3" fmla="*/ 464 h 635"/>
                <a:gd name="T4" fmla="*/ 176 w 481"/>
                <a:gd name="T5" fmla="*/ 559 h 635"/>
                <a:gd name="T6" fmla="*/ 366 w 481"/>
                <a:gd name="T7" fmla="*/ 618 h 635"/>
                <a:gd name="T8" fmla="*/ 449 w 481"/>
                <a:gd name="T9" fmla="*/ 454 h 635"/>
                <a:gd name="T10" fmla="*/ 440 w 481"/>
                <a:gd name="T11" fmla="*/ 207 h 635"/>
                <a:gd name="T12" fmla="*/ 178 w 481"/>
                <a:gd name="T13" fmla="*/ 22 h 635"/>
                <a:gd name="T14" fmla="*/ 83 w 481"/>
                <a:gd name="T15" fmla="*/ 44 h 635"/>
                <a:gd name="T16" fmla="*/ 137 w 481"/>
                <a:gd name="T17" fmla="*/ 261 h 635"/>
                <a:gd name="T18" fmla="*/ 108 w 481"/>
                <a:gd name="T19" fmla="*/ 49 h 635"/>
                <a:gd name="T20" fmla="*/ 115 w 481"/>
                <a:gd name="T21" fmla="*/ 127 h 635"/>
                <a:gd name="T22" fmla="*/ 110 w 481"/>
                <a:gd name="T23" fmla="*/ 244 h 635"/>
                <a:gd name="T24" fmla="*/ 37 w 481"/>
                <a:gd name="T25" fmla="*/ 207 h 635"/>
                <a:gd name="T26" fmla="*/ 435 w 481"/>
                <a:gd name="T27" fmla="*/ 254 h 635"/>
                <a:gd name="T28" fmla="*/ 115 w 481"/>
                <a:gd name="T29" fmla="*/ 361 h 635"/>
                <a:gd name="T30" fmla="*/ 142 w 481"/>
                <a:gd name="T31" fmla="*/ 285 h 635"/>
                <a:gd name="T32" fmla="*/ 183 w 481"/>
                <a:gd name="T33" fmla="*/ 432 h 635"/>
                <a:gd name="T34" fmla="*/ 176 w 481"/>
                <a:gd name="T35" fmla="*/ 376 h 635"/>
                <a:gd name="T36" fmla="*/ 237 w 481"/>
                <a:gd name="T37" fmla="*/ 605 h 635"/>
                <a:gd name="T38" fmla="*/ 235 w 481"/>
                <a:gd name="T39" fmla="*/ 278 h 635"/>
                <a:gd name="T40" fmla="*/ 225 w 481"/>
                <a:gd name="T41" fmla="*/ 359 h 635"/>
                <a:gd name="T42" fmla="*/ 298 w 481"/>
                <a:gd name="T43" fmla="*/ 581 h 635"/>
                <a:gd name="T44" fmla="*/ 247 w 481"/>
                <a:gd name="T45" fmla="*/ 315 h 635"/>
                <a:gd name="T46" fmla="*/ 286 w 481"/>
                <a:gd name="T47" fmla="*/ 444 h 635"/>
                <a:gd name="T48" fmla="*/ 344 w 481"/>
                <a:gd name="T49" fmla="*/ 593 h 635"/>
                <a:gd name="T50" fmla="*/ 444 w 481"/>
                <a:gd name="T51" fmla="*/ 574 h 635"/>
                <a:gd name="T52" fmla="*/ 401 w 481"/>
                <a:gd name="T53" fmla="*/ 273 h 635"/>
                <a:gd name="T54" fmla="*/ 388 w 481"/>
                <a:gd name="T55" fmla="*/ 283 h 635"/>
                <a:gd name="T56" fmla="*/ 371 w 481"/>
                <a:gd name="T57" fmla="*/ 356 h 635"/>
                <a:gd name="T58" fmla="*/ 332 w 481"/>
                <a:gd name="T59" fmla="*/ 390 h 635"/>
                <a:gd name="T60" fmla="*/ 293 w 481"/>
                <a:gd name="T61" fmla="*/ 452 h 635"/>
                <a:gd name="T62" fmla="*/ 318 w 481"/>
                <a:gd name="T63" fmla="*/ 491 h 635"/>
                <a:gd name="T64" fmla="*/ 354 w 481"/>
                <a:gd name="T65" fmla="*/ 371 h 635"/>
                <a:gd name="T66" fmla="*/ 376 w 481"/>
                <a:gd name="T67" fmla="*/ 310 h 635"/>
                <a:gd name="T68" fmla="*/ 423 w 481"/>
                <a:gd name="T69" fmla="*/ 564 h 635"/>
                <a:gd name="T70" fmla="*/ 322 w 481"/>
                <a:gd name="T71" fmla="*/ 412 h 635"/>
                <a:gd name="T72" fmla="*/ 291 w 481"/>
                <a:gd name="T73" fmla="*/ 305 h 635"/>
                <a:gd name="T74" fmla="*/ 283 w 481"/>
                <a:gd name="T75" fmla="*/ 434 h 635"/>
                <a:gd name="T76" fmla="*/ 200 w 481"/>
                <a:gd name="T77" fmla="*/ 312 h 635"/>
                <a:gd name="T78" fmla="*/ 237 w 481"/>
                <a:gd name="T79" fmla="*/ 554 h 635"/>
                <a:gd name="T80" fmla="*/ 191 w 481"/>
                <a:gd name="T81" fmla="*/ 378 h 635"/>
                <a:gd name="T82" fmla="*/ 157 w 481"/>
                <a:gd name="T83" fmla="*/ 408 h 635"/>
                <a:gd name="T84" fmla="*/ 371 w 481"/>
                <a:gd name="T85" fmla="*/ 273 h 635"/>
                <a:gd name="T86" fmla="*/ 42 w 481"/>
                <a:gd name="T87" fmla="*/ 154 h 635"/>
                <a:gd name="T88" fmla="*/ 103 w 481"/>
                <a:gd name="T89" fmla="*/ 168 h 635"/>
                <a:gd name="T90" fmla="*/ 115 w 481"/>
                <a:gd name="T91" fmla="*/ 271 h 635"/>
                <a:gd name="T92" fmla="*/ 157 w 481"/>
                <a:gd name="T93" fmla="*/ 39 h 635"/>
                <a:gd name="T94" fmla="*/ 120 w 481"/>
                <a:gd name="T95" fmla="*/ 49 h 635"/>
                <a:gd name="T96" fmla="*/ 144 w 481"/>
                <a:gd name="T97" fmla="*/ 46 h 635"/>
                <a:gd name="T98" fmla="*/ 181 w 481"/>
                <a:gd name="T99" fmla="*/ 271 h 635"/>
                <a:gd name="T100" fmla="*/ 437 w 481"/>
                <a:gd name="T101" fmla="*/ 220 h 635"/>
                <a:gd name="T102" fmla="*/ 386 w 481"/>
                <a:gd name="T103" fmla="*/ 320 h 635"/>
                <a:gd name="T104" fmla="*/ 432 w 481"/>
                <a:gd name="T105" fmla="*/ 583 h 635"/>
                <a:gd name="T106" fmla="*/ 430 w 481"/>
                <a:gd name="T107" fmla="*/ 591 h 635"/>
                <a:gd name="T108" fmla="*/ 159 w 481"/>
                <a:gd name="T109" fmla="*/ 598 h 635"/>
                <a:gd name="T110" fmla="*/ 215 w 481"/>
                <a:gd name="T111" fmla="*/ 574 h 635"/>
                <a:gd name="T112" fmla="*/ 186 w 481"/>
                <a:gd name="T113" fmla="*/ 525 h 635"/>
                <a:gd name="T114" fmla="*/ 235 w 481"/>
                <a:gd name="T115" fmla="*/ 459 h 635"/>
                <a:gd name="T116" fmla="*/ 137 w 481"/>
                <a:gd name="T117" fmla="*/ 410 h 635"/>
                <a:gd name="T118" fmla="*/ 100 w 481"/>
                <a:gd name="T119" fmla="*/ 307 h 635"/>
                <a:gd name="T120" fmla="*/ 78 w 481"/>
                <a:gd name="T121" fmla="*/ 56 h 635"/>
                <a:gd name="T122" fmla="*/ 98 w 481"/>
                <a:gd name="T123" fmla="*/ 27 h 6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81"/>
                <a:gd name="T187" fmla="*/ 0 h 635"/>
                <a:gd name="T188" fmla="*/ 481 w 481"/>
                <a:gd name="T189" fmla="*/ 635 h 63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81" h="635">
                  <a:moveTo>
                    <a:pt x="83" y="24"/>
                  </a:moveTo>
                  <a:lnTo>
                    <a:pt x="81" y="24"/>
                  </a:lnTo>
                  <a:lnTo>
                    <a:pt x="76" y="24"/>
                  </a:lnTo>
                  <a:lnTo>
                    <a:pt x="74" y="24"/>
                  </a:lnTo>
                  <a:lnTo>
                    <a:pt x="69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61" y="24"/>
                  </a:lnTo>
                  <a:lnTo>
                    <a:pt x="59" y="24"/>
                  </a:lnTo>
                  <a:lnTo>
                    <a:pt x="56" y="27"/>
                  </a:lnTo>
                  <a:lnTo>
                    <a:pt x="52" y="32"/>
                  </a:lnTo>
                  <a:lnTo>
                    <a:pt x="49" y="32"/>
                  </a:lnTo>
                  <a:lnTo>
                    <a:pt x="47" y="34"/>
                  </a:lnTo>
                  <a:lnTo>
                    <a:pt x="44" y="36"/>
                  </a:lnTo>
                  <a:lnTo>
                    <a:pt x="44" y="39"/>
                  </a:lnTo>
                  <a:lnTo>
                    <a:pt x="39" y="46"/>
                  </a:lnTo>
                  <a:lnTo>
                    <a:pt x="32" y="63"/>
                  </a:lnTo>
                  <a:lnTo>
                    <a:pt x="27" y="78"/>
                  </a:lnTo>
                  <a:lnTo>
                    <a:pt x="20" y="95"/>
                  </a:lnTo>
                  <a:lnTo>
                    <a:pt x="13" y="112"/>
                  </a:lnTo>
                  <a:lnTo>
                    <a:pt x="8" y="127"/>
                  </a:lnTo>
                  <a:lnTo>
                    <a:pt x="3" y="144"/>
                  </a:lnTo>
                  <a:lnTo>
                    <a:pt x="0" y="159"/>
                  </a:lnTo>
                  <a:lnTo>
                    <a:pt x="0" y="178"/>
                  </a:lnTo>
                  <a:lnTo>
                    <a:pt x="5" y="200"/>
                  </a:lnTo>
                  <a:lnTo>
                    <a:pt x="10" y="222"/>
                  </a:lnTo>
                  <a:lnTo>
                    <a:pt x="17" y="244"/>
                  </a:lnTo>
                  <a:lnTo>
                    <a:pt x="27" y="266"/>
                  </a:lnTo>
                  <a:lnTo>
                    <a:pt x="39" y="285"/>
                  </a:lnTo>
                  <a:lnTo>
                    <a:pt x="52" y="305"/>
                  </a:lnTo>
                  <a:lnTo>
                    <a:pt x="64" y="325"/>
                  </a:lnTo>
                  <a:lnTo>
                    <a:pt x="76" y="344"/>
                  </a:lnTo>
                  <a:lnTo>
                    <a:pt x="96" y="351"/>
                  </a:lnTo>
                  <a:lnTo>
                    <a:pt x="81" y="342"/>
                  </a:lnTo>
                  <a:lnTo>
                    <a:pt x="81" y="344"/>
                  </a:lnTo>
                  <a:lnTo>
                    <a:pt x="81" y="354"/>
                  </a:lnTo>
                  <a:lnTo>
                    <a:pt x="83" y="364"/>
                  </a:lnTo>
                  <a:lnTo>
                    <a:pt x="83" y="373"/>
                  </a:lnTo>
                  <a:lnTo>
                    <a:pt x="88" y="383"/>
                  </a:lnTo>
                  <a:lnTo>
                    <a:pt x="91" y="393"/>
                  </a:lnTo>
                  <a:lnTo>
                    <a:pt x="96" y="403"/>
                  </a:lnTo>
                  <a:lnTo>
                    <a:pt x="100" y="412"/>
                  </a:lnTo>
                  <a:lnTo>
                    <a:pt x="105" y="422"/>
                  </a:lnTo>
                  <a:lnTo>
                    <a:pt x="105" y="432"/>
                  </a:lnTo>
                  <a:lnTo>
                    <a:pt x="105" y="434"/>
                  </a:lnTo>
                  <a:lnTo>
                    <a:pt x="108" y="437"/>
                  </a:lnTo>
                  <a:lnTo>
                    <a:pt x="110" y="439"/>
                  </a:lnTo>
                  <a:lnTo>
                    <a:pt x="113" y="442"/>
                  </a:lnTo>
                  <a:lnTo>
                    <a:pt x="127" y="452"/>
                  </a:lnTo>
                  <a:lnTo>
                    <a:pt x="135" y="452"/>
                  </a:lnTo>
                  <a:lnTo>
                    <a:pt x="142" y="454"/>
                  </a:lnTo>
                  <a:lnTo>
                    <a:pt x="149" y="454"/>
                  </a:lnTo>
                  <a:lnTo>
                    <a:pt x="157" y="456"/>
                  </a:lnTo>
                  <a:lnTo>
                    <a:pt x="164" y="456"/>
                  </a:lnTo>
                  <a:lnTo>
                    <a:pt x="171" y="459"/>
                  </a:lnTo>
                  <a:lnTo>
                    <a:pt x="178" y="461"/>
                  </a:lnTo>
                  <a:lnTo>
                    <a:pt x="186" y="466"/>
                  </a:lnTo>
                  <a:lnTo>
                    <a:pt x="203" y="469"/>
                  </a:lnTo>
                  <a:lnTo>
                    <a:pt x="196" y="466"/>
                  </a:lnTo>
                  <a:lnTo>
                    <a:pt x="200" y="469"/>
                  </a:lnTo>
                  <a:lnTo>
                    <a:pt x="196" y="449"/>
                  </a:lnTo>
                  <a:lnTo>
                    <a:pt x="196" y="454"/>
                  </a:lnTo>
                  <a:lnTo>
                    <a:pt x="200" y="444"/>
                  </a:lnTo>
                  <a:lnTo>
                    <a:pt x="193" y="452"/>
                  </a:lnTo>
                  <a:lnTo>
                    <a:pt x="188" y="456"/>
                  </a:lnTo>
                  <a:lnTo>
                    <a:pt x="183" y="464"/>
                  </a:lnTo>
                  <a:lnTo>
                    <a:pt x="176" y="469"/>
                  </a:lnTo>
                  <a:lnTo>
                    <a:pt x="174" y="476"/>
                  </a:lnTo>
                  <a:lnTo>
                    <a:pt x="166" y="481"/>
                  </a:lnTo>
                  <a:lnTo>
                    <a:pt x="161" y="488"/>
                  </a:lnTo>
                  <a:lnTo>
                    <a:pt x="157" y="495"/>
                  </a:lnTo>
                  <a:lnTo>
                    <a:pt x="152" y="503"/>
                  </a:lnTo>
                  <a:lnTo>
                    <a:pt x="149" y="508"/>
                  </a:lnTo>
                  <a:lnTo>
                    <a:pt x="144" y="513"/>
                  </a:lnTo>
                  <a:lnTo>
                    <a:pt x="144" y="517"/>
                  </a:lnTo>
                  <a:lnTo>
                    <a:pt x="144" y="522"/>
                  </a:lnTo>
                  <a:lnTo>
                    <a:pt x="144" y="527"/>
                  </a:lnTo>
                  <a:lnTo>
                    <a:pt x="144" y="530"/>
                  </a:lnTo>
                  <a:lnTo>
                    <a:pt x="147" y="535"/>
                  </a:lnTo>
                  <a:lnTo>
                    <a:pt x="149" y="537"/>
                  </a:lnTo>
                  <a:lnTo>
                    <a:pt x="154" y="539"/>
                  </a:lnTo>
                  <a:lnTo>
                    <a:pt x="157" y="542"/>
                  </a:lnTo>
                  <a:lnTo>
                    <a:pt x="164" y="542"/>
                  </a:lnTo>
                  <a:lnTo>
                    <a:pt x="166" y="542"/>
                  </a:lnTo>
                  <a:lnTo>
                    <a:pt x="157" y="537"/>
                  </a:lnTo>
                  <a:lnTo>
                    <a:pt x="166" y="547"/>
                  </a:lnTo>
                  <a:lnTo>
                    <a:pt x="169" y="547"/>
                  </a:lnTo>
                  <a:lnTo>
                    <a:pt x="171" y="549"/>
                  </a:lnTo>
                  <a:lnTo>
                    <a:pt x="174" y="552"/>
                  </a:lnTo>
                  <a:lnTo>
                    <a:pt x="178" y="557"/>
                  </a:lnTo>
                  <a:lnTo>
                    <a:pt x="181" y="571"/>
                  </a:lnTo>
                  <a:lnTo>
                    <a:pt x="178" y="557"/>
                  </a:lnTo>
                  <a:lnTo>
                    <a:pt x="178" y="564"/>
                  </a:lnTo>
                  <a:lnTo>
                    <a:pt x="178" y="559"/>
                  </a:lnTo>
                  <a:lnTo>
                    <a:pt x="171" y="571"/>
                  </a:lnTo>
                  <a:lnTo>
                    <a:pt x="186" y="559"/>
                  </a:lnTo>
                  <a:lnTo>
                    <a:pt x="183" y="559"/>
                  </a:lnTo>
                  <a:lnTo>
                    <a:pt x="178" y="559"/>
                  </a:lnTo>
                  <a:lnTo>
                    <a:pt x="176" y="559"/>
                  </a:lnTo>
                  <a:lnTo>
                    <a:pt x="171" y="559"/>
                  </a:lnTo>
                  <a:lnTo>
                    <a:pt x="169" y="561"/>
                  </a:lnTo>
                  <a:lnTo>
                    <a:pt x="164" y="561"/>
                  </a:lnTo>
                  <a:lnTo>
                    <a:pt x="161" y="561"/>
                  </a:lnTo>
                  <a:lnTo>
                    <a:pt x="159" y="561"/>
                  </a:lnTo>
                  <a:lnTo>
                    <a:pt x="154" y="564"/>
                  </a:lnTo>
                  <a:lnTo>
                    <a:pt x="147" y="564"/>
                  </a:lnTo>
                  <a:lnTo>
                    <a:pt x="142" y="564"/>
                  </a:lnTo>
                  <a:lnTo>
                    <a:pt x="137" y="569"/>
                  </a:lnTo>
                  <a:lnTo>
                    <a:pt x="132" y="571"/>
                  </a:lnTo>
                  <a:lnTo>
                    <a:pt x="142" y="569"/>
                  </a:lnTo>
                  <a:lnTo>
                    <a:pt x="137" y="569"/>
                  </a:lnTo>
                  <a:lnTo>
                    <a:pt x="135" y="569"/>
                  </a:lnTo>
                  <a:lnTo>
                    <a:pt x="130" y="571"/>
                  </a:lnTo>
                  <a:lnTo>
                    <a:pt x="127" y="571"/>
                  </a:lnTo>
                  <a:lnTo>
                    <a:pt x="125" y="574"/>
                  </a:lnTo>
                  <a:lnTo>
                    <a:pt x="122" y="578"/>
                  </a:lnTo>
                  <a:lnTo>
                    <a:pt x="120" y="583"/>
                  </a:lnTo>
                  <a:lnTo>
                    <a:pt x="120" y="588"/>
                  </a:lnTo>
                  <a:lnTo>
                    <a:pt x="120" y="591"/>
                  </a:lnTo>
                  <a:lnTo>
                    <a:pt x="122" y="596"/>
                  </a:lnTo>
                  <a:lnTo>
                    <a:pt x="122" y="600"/>
                  </a:lnTo>
                  <a:lnTo>
                    <a:pt x="125" y="603"/>
                  </a:lnTo>
                  <a:lnTo>
                    <a:pt x="130" y="605"/>
                  </a:lnTo>
                  <a:lnTo>
                    <a:pt x="132" y="608"/>
                  </a:lnTo>
                  <a:lnTo>
                    <a:pt x="137" y="608"/>
                  </a:lnTo>
                  <a:lnTo>
                    <a:pt x="147" y="608"/>
                  </a:lnTo>
                  <a:lnTo>
                    <a:pt x="183" y="608"/>
                  </a:lnTo>
                  <a:lnTo>
                    <a:pt x="220" y="608"/>
                  </a:lnTo>
                  <a:lnTo>
                    <a:pt x="257" y="610"/>
                  </a:lnTo>
                  <a:lnTo>
                    <a:pt x="293" y="610"/>
                  </a:lnTo>
                  <a:lnTo>
                    <a:pt x="330" y="613"/>
                  </a:lnTo>
                  <a:lnTo>
                    <a:pt x="366" y="618"/>
                  </a:lnTo>
                  <a:lnTo>
                    <a:pt x="403" y="625"/>
                  </a:lnTo>
                  <a:lnTo>
                    <a:pt x="437" y="635"/>
                  </a:lnTo>
                  <a:lnTo>
                    <a:pt x="444" y="635"/>
                  </a:lnTo>
                  <a:lnTo>
                    <a:pt x="447" y="632"/>
                  </a:lnTo>
                  <a:lnTo>
                    <a:pt x="452" y="632"/>
                  </a:lnTo>
                  <a:lnTo>
                    <a:pt x="454" y="630"/>
                  </a:lnTo>
                  <a:lnTo>
                    <a:pt x="457" y="630"/>
                  </a:lnTo>
                  <a:lnTo>
                    <a:pt x="469" y="618"/>
                  </a:lnTo>
                  <a:lnTo>
                    <a:pt x="469" y="613"/>
                  </a:lnTo>
                  <a:lnTo>
                    <a:pt x="471" y="610"/>
                  </a:lnTo>
                  <a:lnTo>
                    <a:pt x="474" y="608"/>
                  </a:lnTo>
                  <a:lnTo>
                    <a:pt x="476" y="603"/>
                  </a:lnTo>
                  <a:lnTo>
                    <a:pt x="479" y="598"/>
                  </a:lnTo>
                  <a:lnTo>
                    <a:pt x="481" y="593"/>
                  </a:lnTo>
                  <a:lnTo>
                    <a:pt x="481" y="588"/>
                  </a:lnTo>
                  <a:lnTo>
                    <a:pt x="481" y="583"/>
                  </a:lnTo>
                  <a:lnTo>
                    <a:pt x="479" y="576"/>
                  </a:lnTo>
                  <a:lnTo>
                    <a:pt x="474" y="569"/>
                  </a:lnTo>
                  <a:lnTo>
                    <a:pt x="469" y="564"/>
                  </a:lnTo>
                  <a:lnTo>
                    <a:pt x="464" y="557"/>
                  </a:lnTo>
                  <a:lnTo>
                    <a:pt x="459" y="549"/>
                  </a:lnTo>
                  <a:lnTo>
                    <a:pt x="454" y="542"/>
                  </a:lnTo>
                  <a:lnTo>
                    <a:pt x="449" y="537"/>
                  </a:lnTo>
                  <a:lnTo>
                    <a:pt x="444" y="530"/>
                  </a:lnTo>
                  <a:lnTo>
                    <a:pt x="437" y="525"/>
                  </a:lnTo>
                  <a:lnTo>
                    <a:pt x="442" y="522"/>
                  </a:lnTo>
                  <a:lnTo>
                    <a:pt x="444" y="517"/>
                  </a:lnTo>
                  <a:lnTo>
                    <a:pt x="447" y="505"/>
                  </a:lnTo>
                  <a:lnTo>
                    <a:pt x="447" y="495"/>
                  </a:lnTo>
                  <a:lnTo>
                    <a:pt x="447" y="483"/>
                  </a:lnTo>
                  <a:lnTo>
                    <a:pt x="449" y="473"/>
                  </a:lnTo>
                  <a:lnTo>
                    <a:pt x="449" y="464"/>
                  </a:lnTo>
                  <a:lnTo>
                    <a:pt x="449" y="454"/>
                  </a:lnTo>
                  <a:lnTo>
                    <a:pt x="452" y="442"/>
                  </a:lnTo>
                  <a:lnTo>
                    <a:pt x="454" y="432"/>
                  </a:lnTo>
                  <a:lnTo>
                    <a:pt x="457" y="415"/>
                  </a:lnTo>
                  <a:lnTo>
                    <a:pt x="454" y="400"/>
                  </a:lnTo>
                  <a:lnTo>
                    <a:pt x="449" y="383"/>
                  </a:lnTo>
                  <a:lnTo>
                    <a:pt x="444" y="369"/>
                  </a:lnTo>
                  <a:lnTo>
                    <a:pt x="440" y="354"/>
                  </a:lnTo>
                  <a:lnTo>
                    <a:pt x="435" y="339"/>
                  </a:lnTo>
                  <a:lnTo>
                    <a:pt x="430" y="325"/>
                  </a:lnTo>
                  <a:lnTo>
                    <a:pt x="427" y="310"/>
                  </a:lnTo>
                  <a:lnTo>
                    <a:pt x="427" y="303"/>
                  </a:lnTo>
                  <a:lnTo>
                    <a:pt x="423" y="315"/>
                  </a:lnTo>
                  <a:lnTo>
                    <a:pt x="415" y="315"/>
                  </a:lnTo>
                  <a:lnTo>
                    <a:pt x="425" y="307"/>
                  </a:lnTo>
                  <a:lnTo>
                    <a:pt x="432" y="300"/>
                  </a:lnTo>
                  <a:lnTo>
                    <a:pt x="442" y="293"/>
                  </a:lnTo>
                  <a:lnTo>
                    <a:pt x="449" y="283"/>
                  </a:lnTo>
                  <a:lnTo>
                    <a:pt x="457" y="273"/>
                  </a:lnTo>
                  <a:lnTo>
                    <a:pt x="464" y="264"/>
                  </a:lnTo>
                  <a:lnTo>
                    <a:pt x="469" y="254"/>
                  </a:lnTo>
                  <a:lnTo>
                    <a:pt x="474" y="244"/>
                  </a:lnTo>
                  <a:lnTo>
                    <a:pt x="474" y="239"/>
                  </a:lnTo>
                  <a:lnTo>
                    <a:pt x="476" y="234"/>
                  </a:lnTo>
                  <a:lnTo>
                    <a:pt x="479" y="229"/>
                  </a:lnTo>
                  <a:lnTo>
                    <a:pt x="476" y="227"/>
                  </a:lnTo>
                  <a:lnTo>
                    <a:pt x="476" y="222"/>
                  </a:lnTo>
                  <a:lnTo>
                    <a:pt x="474" y="220"/>
                  </a:lnTo>
                  <a:lnTo>
                    <a:pt x="474" y="217"/>
                  </a:lnTo>
                  <a:lnTo>
                    <a:pt x="471" y="212"/>
                  </a:lnTo>
                  <a:lnTo>
                    <a:pt x="466" y="210"/>
                  </a:lnTo>
                  <a:lnTo>
                    <a:pt x="464" y="207"/>
                  </a:lnTo>
                  <a:lnTo>
                    <a:pt x="459" y="207"/>
                  </a:lnTo>
                  <a:lnTo>
                    <a:pt x="440" y="207"/>
                  </a:lnTo>
                  <a:lnTo>
                    <a:pt x="420" y="210"/>
                  </a:lnTo>
                  <a:lnTo>
                    <a:pt x="403" y="212"/>
                  </a:lnTo>
                  <a:lnTo>
                    <a:pt x="383" y="215"/>
                  </a:lnTo>
                  <a:lnTo>
                    <a:pt x="364" y="215"/>
                  </a:lnTo>
                  <a:lnTo>
                    <a:pt x="344" y="215"/>
                  </a:lnTo>
                  <a:lnTo>
                    <a:pt x="327" y="215"/>
                  </a:lnTo>
                  <a:lnTo>
                    <a:pt x="308" y="215"/>
                  </a:lnTo>
                  <a:lnTo>
                    <a:pt x="288" y="217"/>
                  </a:lnTo>
                  <a:lnTo>
                    <a:pt x="276" y="220"/>
                  </a:lnTo>
                  <a:lnTo>
                    <a:pt x="264" y="222"/>
                  </a:lnTo>
                  <a:lnTo>
                    <a:pt x="252" y="224"/>
                  </a:lnTo>
                  <a:lnTo>
                    <a:pt x="239" y="227"/>
                  </a:lnTo>
                  <a:lnTo>
                    <a:pt x="227" y="227"/>
                  </a:lnTo>
                  <a:lnTo>
                    <a:pt x="218" y="229"/>
                  </a:lnTo>
                  <a:lnTo>
                    <a:pt x="205" y="229"/>
                  </a:lnTo>
                  <a:lnTo>
                    <a:pt x="193" y="229"/>
                  </a:lnTo>
                  <a:lnTo>
                    <a:pt x="178" y="229"/>
                  </a:lnTo>
                  <a:lnTo>
                    <a:pt x="198" y="244"/>
                  </a:lnTo>
                  <a:lnTo>
                    <a:pt x="196" y="244"/>
                  </a:lnTo>
                  <a:lnTo>
                    <a:pt x="193" y="217"/>
                  </a:lnTo>
                  <a:lnTo>
                    <a:pt x="191" y="195"/>
                  </a:lnTo>
                  <a:lnTo>
                    <a:pt x="188" y="168"/>
                  </a:lnTo>
                  <a:lnTo>
                    <a:pt x="188" y="146"/>
                  </a:lnTo>
                  <a:lnTo>
                    <a:pt x="188" y="119"/>
                  </a:lnTo>
                  <a:lnTo>
                    <a:pt x="188" y="97"/>
                  </a:lnTo>
                  <a:lnTo>
                    <a:pt x="186" y="73"/>
                  </a:lnTo>
                  <a:lnTo>
                    <a:pt x="186" y="49"/>
                  </a:lnTo>
                  <a:lnTo>
                    <a:pt x="186" y="39"/>
                  </a:lnTo>
                  <a:lnTo>
                    <a:pt x="186" y="34"/>
                  </a:lnTo>
                  <a:lnTo>
                    <a:pt x="183" y="32"/>
                  </a:lnTo>
                  <a:lnTo>
                    <a:pt x="181" y="29"/>
                  </a:lnTo>
                  <a:lnTo>
                    <a:pt x="181" y="27"/>
                  </a:lnTo>
                  <a:lnTo>
                    <a:pt x="178" y="22"/>
                  </a:lnTo>
                  <a:lnTo>
                    <a:pt x="181" y="29"/>
                  </a:lnTo>
                  <a:lnTo>
                    <a:pt x="181" y="24"/>
                  </a:lnTo>
                  <a:lnTo>
                    <a:pt x="178" y="19"/>
                  </a:lnTo>
                  <a:lnTo>
                    <a:pt x="176" y="17"/>
                  </a:lnTo>
                  <a:lnTo>
                    <a:pt x="174" y="12"/>
                  </a:lnTo>
                  <a:lnTo>
                    <a:pt x="166" y="5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2" y="2"/>
                  </a:lnTo>
                  <a:lnTo>
                    <a:pt x="137" y="5"/>
                  </a:lnTo>
                  <a:lnTo>
                    <a:pt x="135" y="7"/>
                  </a:lnTo>
                  <a:lnTo>
                    <a:pt x="130" y="7"/>
                  </a:lnTo>
                  <a:lnTo>
                    <a:pt x="125" y="10"/>
                  </a:lnTo>
                  <a:lnTo>
                    <a:pt x="120" y="10"/>
                  </a:lnTo>
                  <a:lnTo>
                    <a:pt x="115" y="10"/>
                  </a:lnTo>
                  <a:lnTo>
                    <a:pt x="110" y="10"/>
                  </a:lnTo>
                  <a:lnTo>
                    <a:pt x="108" y="10"/>
                  </a:lnTo>
                  <a:lnTo>
                    <a:pt x="103" y="10"/>
                  </a:lnTo>
                  <a:lnTo>
                    <a:pt x="98" y="10"/>
                  </a:lnTo>
                  <a:lnTo>
                    <a:pt x="93" y="10"/>
                  </a:lnTo>
                  <a:lnTo>
                    <a:pt x="91" y="12"/>
                  </a:lnTo>
                  <a:lnTo>
                    <a:pt x="88" y="12"/>
                  </a:lnTo>
                  <a:lnTo>
                    <a:pt x="86" y="14"/>
                  </a:lnTo>
                  <a:lnTo>
                    <a:pt x="83" y="19"/>
                  </a:lnTo>
                  <a:lnTo>
                    <a:pt x="81" y="22"/>
                  </a:lnTo>
                  <a:lnTo>
                    <a:pt x="81" y="27"/>
                  </a:lnTo>
                  <a:lnTo>
                    <a:pt x="81" y="34"/>
                  </a:lnTo>
                  <a:lnTo>
                    <a:pt x="81" y="36"/>
                  </a:lnTo>
                  <a:lnTo>
                    <a:pt x="81" y="41"/>
                  </a:lnTo>
                  <a:lnTo>
                    <a:pt x="83" y="44"/>
                  </a:lnTo>
                  <a:lnTo>
                    <a:pt x="83" y="46"/>
                  </a:lnTo>
                  <a:lnTo>
                    <a:pt x="86" y="51"/>
                  </a:lnTo>
                  <a:lnTo>
                    <a:pt x="91" y="54"/>
                  </a:lnTo>
                  <a:lnTo>
                    <a:pt x="93" y="54"/>
                  </a:lnTo>
                  <a:lnTo>
                    <a:pt x="96" y="56"/>
                  </a:lnTo>
                  <a:lnTo>
                    <a:pt x="110" y="58"/>
                  </a:lnTo>
                  <a:lnTo>
                    <a:pt x="113" y="58"/>
                  </a:lnTo>
                  <a:lnTo>
                    <a:pt x="115" y="58"/>
                  </a:lnTo>
                  <a:lnTo>
                    <a:pt x="117" y="58"/>
                  </a:lnTo>
                  <a:lnTo>
                    <a:pt x="122" y="58"/>
                  </a:lnTo>
                  <a:lnTo>
                    <a:pt x="132" y="61"/>
                  </a:lnTo>
                  <a:lnTo>
                    <a:pt x="117" y="46"/>
                  </a:lnTo>
                  <a:lnTo>
                    <a:pt x="120" y="51"/>
                  </a:lnTo>
                  <a:lnTo>
                    <a:pt x="120" y="68"/>
                  </a:lnTo>
                  <a:lnTo>
                    <a:pt x="120" y="85"/>
                  </a:lnTo>
                  <a:lnTo>
                    <a:pt x="122" y="102"/>
                  </a:lnTo>
                  <a:lnTo>
                    <a:pt x="122" y="117"/>
                  </a:lnTo>
                  <a:lnTo>
                    <a:pt x="125" y="134"/>
                  </a:lnTo>
                  <a:lnTo>
                    <a:pt x="125" y="151"/>
                  </a:lnTo>
                  <a:lnTo>
                    <a:pt x="130" y="168"/>
                  </a:lnTo>
                  <a:lnTo>
                    <a:pt x="132" y="188"/>
                  </a:lnTo>
                  <a:lnTo>
                    <a:pt x="135" y="193"/>
                  </a:lnTo>
                  <a:lnTo>
                    <a:pt x="135" y="200"/>
                  </a:lnTo>
                  <a:lnTo>
                    <a:pt x="135" y="207"/>
                  </a:lnTo>
                  <a:lnTo>
                    <a:pt x="135" y="215"/>
                  </a:lnTo>
                  <a:lnTo>
                    <a:pt x="135" y="222"/>
                  </a:lnTo>
                  <a:lnTo>
                    <a:pt x="135" y="229"/>
                  </a:lnTo>
                  <a:lnTo>
                    <a:pt x="135" y="237"/>
                  </a:lnTo>
                  <a:lnTo>
                    <a:pt x="135" y="246"/>
                  </a:lnTo>
                  <a:lnTo>
                    <a:pt x="135" y="251"/>
                  </a:lnTo>
                  <a:lnTo>
                    <a:pt x="135" y="254"/>
                  </a:lnTo>
                  <a:lnTo>
                    <a:pt x="135" y="259"/>
                  </a:lnTo>
                  <a:lnTo>
                    <a:pt x="137" y="261"/>
                  </a:lnTo>
                  <a:lnTo>
                    <a:pt x="139" y="264"/>
                  </a:lnTo>
                  <a:lnTo>
                    <a:pt x="142" y="266"/>
                  </a:lnTo>
                  <a:lnTo>
                    <a:pt x="147" y="268"/>
                  </a:lnTo>
                  <a:lnTo>
                    <a:pt x="149" y="271"/>
                  </a:lnTo>
                  <a:lnTo>
                    <a:pt x="154" y="271"/>
                  </a:lnTo>
                  <a:lnTo>
                    <a:pt x="159" y="271"/>
                  </a:lnTo>
                  <a:lnTo>
                    <a:pt x="161" y="268"/>
                  </a:lnTo>
                  <a:lnTo>
                    <a:pt x="166" y="266"/>
                  </a:lnTo>
                  <a:lnTo>
                    <a:pt x="169" y="264"/>
                  </a:lnTo>
                  <a:lnTo>
                    <a:pt x="171" y="261"/>
                  </a:lnTo>
                  <a:lnTo>
                    <a:pt x="174" y="259"/>
                  </a:lnTo>
                  <a:lnTo>
                    <a:pt x="174" y="254"/>
                  </a:lnTo>
                  <a:lnTo>
                    <a:pt x="176" y="251"/>
                  </a:lnTo>
                  <a:lnTo>
                    <a:pt x="176" y="244"/>
                  </a:lnTo>
                  <a:lnTo>
                    <a:pt x="176" y="220"/>
                  </a:lnTo>
                  <a:lnTo>
                    <a:pt x="174" y="200"/>
                  </a:lnTo>
                  <a:lnTo>
                    <a:pt x="171" y="176"/>
                  </a:lnTo>
                  <a:lnTo>
                    <a:pt x="166" y="156"/>
                  </a:lnTo>
                  <a:lnTo>
                    <a:pt x="161" y="132"/>
                  </a:lnTo>
                  <a:lnTo>
                    <a:pt x="157" y="112"/>
                  </a:lnTo>
                  <a:lnTo>
                    <a:pt x="152" y="90"/>
                  </a:lnTo>
                  <a:lnTo>
                    <a:pt x="144" y="68"/>
                  </a:lnTo>
                  <a:lnTo>
                    <a:pt x="139" y="61"/>
                  </a:lnTo>
                  <a:lnTo>
                    <a:pt x="137" y="56"/>
                  </a:lnTo>
                  <a:lnTo>
                    <a:pt x="135" y="51"/>
                  </a:lnTo>
                  <a:lnTo>
                    <a:pt x="132" y="49"/>
                  </a:lnTo>
                  <a:lnTo>
                    <a:pt x="130" y="46"/>
                  </a:lnTo>
                  <a:lnTo>
                    <a:pt x="125" y="46"/>
                  </a:lnTo>
                  <a:lnTo>
                    <a:pt x="122" y="46"/>
                  </a:lnTo>
                  <a:lnTo>
                    <a:pt x="117" y="46"/>
                  </a:lnTo>
                  <a:lnTo>
                    <a:pt x="115" y="46"/>
                  </a:lnTo>
                  <a:lnTo>
                    <a:pt x="110" y="46"/>
                  </a:lnTo>
                  <a:lnTo>
                    <a:pt x="108" y="49"/>
                  </a:lnTo>
                  <a:lnTo>
                    <a:pt x="105" y="51"/>
                  </a:lnTo>
                  <a:lnTo>
                    <a:pt x="103" y="54"/>
                  </a:lnTo>
                  <a:lnTo>
                    <a:pt x="100" y="58"/>
                  </a:lnTo>
                  <a:lnTo>
                    <a:pt x="100" y="61"/>
                  </a:lnTo>
                  <a:lnTo>
                    <a:pt x="100" y="73"/>
                  </a:lnTo>
                  <a:lnTo>
                    <a:pt x="100" y="97"/>
                  </a:lnTo>
                  <a:lnTo>
                    <a:pt x="98" y="124"/>
                  </a:lnTo>
                  <a:lnTo>
                    <a:pt x="98" y="149"/>
                  </a:lnTo>
                  <a:lnTo>
                    <a:pt x="98" y="173"/>
                  </a:lnTo>
                  <a:lnTo>
                    <a:pt x="98" y="198"/>
                  </a:lnTo>
                  <a:lnTo>
                    <a:pt x="100" y="222"/>
                  </a:lnTo>
                  <a:lnTo>
                    <a:pt x="105" y="246"/>
                  </a:lnTo>
                  <a:lnTo>
                    <a:pt x="113" y="271"/>
                  </a:lnTo>
                  <a:lnTo>
                    <a:pt x="115" y="283"/>
                  </a:lnTo>
                  <a:lnTo>
                    <a:pt x="115" y="288"/>
                  </a:lnTo>
                  <a:lnTo>
                    <a:pt x="117" y="290"/>
                  </a:lnTo>
                  <a:lnTo>
                    <a:pt x="122" y="295"/>
                  </a:lnTo>
                  <a:lnTo>
                    <a:pt x="127" y="298"/>
                  </a:lnTo>
                  <a:lnTo>
                    <a:pt x="130" y="300"/>
                  </a:lnTo>
                  <a:lnTo>
                    <a:pt x="135" y="300"/>
                  </a:lnTo>
                  <a:lnTo>
                    <a:pt x="137" y="300"/>
                  </a:lnTo>
                  <a:lnTo>
                    <a:pt x="142" y="300"/>
                  </a:lnTo>
                  <a:lnTo>
                    <a:pt x="144" y="295"/>
                  </a:lnTo>
                  <a:lnTo>
                    <a:pt x="147" y="295"/>
                  </a:lnTo>
                  <a:lnTo>
                    <a:pt x="149" y="290"/>
                  </a:lnTo>
                  <a:lnTo>
                    <a:pt x="152" y="288"/>
                  </a:lnTo>
                  <a:lnTo>
                    <a:pt x="157" y="266"/>
                  </a:lnTo>
                  <a:lnTo>
                    <a:pt x="154" y="242"/>
                  </a:lnTo>
                  <a:lnTo>
                    <a:pt x="149" y="217"/>
                  </a:lnTo>
                  <a:lnTo>
                    <a:pt x="142" y="195"/>
                  </a:lnTo>
                  <a:lnTo>
                    <a:pt x="132" y="171"/>
                  </a:lnTo>
                  <a:lnTo>
                    <a:pt x="122" y="149"/>
                  </a:lnTo>
                  <a:lnTo>
                    <a:pt x="115" y="127"/>
                  </a:lnTo>
                  <a:lnTo>
                    <a:pt x="108" y="102"/>
                  </a:lnTo>
                  <a:lnTo>
                    <a:pt x="105" y="78"/>
                  </a:lnTo>
                  <a:lnTo>
                    <a:pt x="105" y="66"/>
                  </a:lnTo>
                  <a:lnTo>
                    <a:pt x="103" y="63"/>
                  </a:lnTo>
                  <a:lnTo>
                    <a:pt x="103" y="58"/>
                  </a:lnTo>
                  <a:lnTo>
                    <a:pt x="100" y="54"/>
                  </a:lnTo>
                  <a:lnTo>
                    <a:pt x="98" y="51"/>
                  </a:lnTo>
                  <a:lnTo>
                    <a:pt x="96" y="49"/>
                  </a:lnTo>
                  <a:lnTo>
                    <a:pt x="91" y="46"/>
                  </a:lnTo>
                  <a:lnTo>
                    <a:pt x="88" y="46"/>
                  </a:lnTo>
                  <a:lnTo>
                    <a:pt x="83" y="46"/>
                  </a:lnTo>
                  <a:lnTo>
                    <a:pt x="78" y="46"/>
                  </a:lnTo>
                  <a:lnTo>
                    <a:pt x="76" y="46"/>
                  </a:lnTo>
                  <a:lnTo>
                    <a:pt x="71" y="49"/>
                  </a:lnTo>
                  <a:lnTo>
                    <a:pt x="69" y="51"/>
                  </a:lnTo>
                  <a:lnTo>
                    <a:pt x="66" y="54"/>
                  </a:lnTo>
                  <a:lnTo>
                    <a:pt x="66" y="58"/>
                  </a:lnTo>
                  <a:lnTo>
                    <a:pt x="64" y="63"/>
                  </a:lnTo>
                  <a:lnTo>
                    <a:pt x="64" y="66"/>
                  </a:lnTo>
                  <a:lnTo>
                    <a:pt x="64" y="71"/>
                  </a:lnTo>
                  <a:lnTo>
                    <a:pt x="59" y="97"/>
                  </a:lnTo>
                  <a:lnTo>
                    <a:pt x="59" y="124"/>
                  </a:lnTo>
                  <a:lnTo>
                    <a:pt x="61" y="154"/>
                  </a:lnTo>
                  <a:lnTo>
                    <a:pt x="64" y="181"/>
                  </a:lnTo>
                  <a:lnTo>
                    <a:pt x="69" y="207"/>
                  </a:lnTo>
                  <a:lnTo>
                    <a:pt x="76" y="234"/>
                  </a:lnTo>
                  <a:lnTo>
                    <a:pt x="81" y="261"/>
                  </a:lnTo>
                  <a:lnTo>
                    <a:pt x="88" y="288"/>
                  </a:lnTo>
                  <a:lnTo>
                    <a:pt x="91" y="300"/>
                  </a:lnTo>
                  <a:lnTo>
                    <a:pt x="127" y="285"/>
                  </a:lnTo>
                  <a:lnTo>
                    <a:pt x="125" y="281"/>
                  </a:lnTo>
                  <a:lnTo>
                    <a:pt x="117" y="264"/>
                  </a:lnTo>
                  <a:lnTo>
                    <a:pt x="110" y="244"/>
                  </a:lnTo>
                  <a:lnTo>
                    <a:pt x="103" y="227"/>
                  </a:lnTo>
                  <a:lnTo>
                    <a:pt x="96" y="207"/>
                  </a:lnTo>
                  <a:lnTo>
                    <a:pt x="91" y="190"/>
                  </a:lnTo>
                  <a:lnTo>
                    <a:pt x="86" y="171"/>
                  </a:lnTo>
                  <a:lnTo>
                    <a:pt x="83" y="154"/>
                  </a:lnTo>
                  <a:lnTo>
                    <a:pt x="83" y="134"/>
                  </a:lnTo>
                  <a:lnTo>
                    <a:pt x="83" y="122"/>
                  </a:lnTo>
                  <a:lnTo>
                    <a:pt x="83" y="119"/>
                  </a:lnTo>
                  <a:lnTo>
                    <a:pt x="83" y="117"/>
                  </a:lnTo>
                  <a:lnTo>
                    <a:pt x="81" y="112"/>
                  </a:lnTo>
                  <a:lnTo>
                    <a:pt x="78" y="110"/>
                  </a:lnTo>
                  <a:lnTo>
                    <a:pt x="76" y="107"/>
                  </a:lnTo>
                  <a:lnTo>
                    <a:pt x="74" y="105"/>
                  </a:lnTo>
                  <a:lnTo>
                    <a:pt x="69" y="102"/>
                  </a:lnTo>
                  <a:lnTo>
                    <a:pt x="66" y="102"/>
                  </a:lnTo>
                  <a:lnTo>
                    <a:pt x="61" y="102"/>
                  </a:lnTo>
                  <a:lnTo>
                    <a:pt x="59" y="102"/>
                  </a:lnTo>
                  <a:lnTo>
                    <a:pt x="52" y="105"/>
                  </a:lnTo>
                  <a:lnTo>
                    <a:pt x="47" y="107"/>
                  </a:lnTo>
                  <a:lnTo>
                    <a:pt x="44" y="107"/>
                  </a:lnTo>
                  <a:lnTo>
                    <a:pt x="42" y="110"/>
                  </a:lnTo>
                  <a:lnTo>
                    <a:pt x="39" y="115"/>
                  </a:lnTo>
                  <a:lnTo>
                    <a:pt x="37" y="122"/>
                  </a:lnTo>
                  <a:lnTo>
                    <a:pt x="32" y="127"/>
                  </a:lnTo>
                  <a:lnTo>
                    <a:pt x="30" y="134"/>
                  </a:lnTo>
                  <a:lnTo>
                    <a:pt x="27" y="139"/>
                  </a:lnTo>
                  <a:lnTo>
                    <a:pt x="25" y="146"/>
                  </a:lnTo>
                  <a:lnTo>
                    <a:pt x="22" y="154"/>
                  </a:lnTo>
                  <a:lnTo>
                    <a:pt x="22" y="161"/>
                  </a:lnTo>
                  <a:lnTo>
                    <a:pt x="25" y="168"/>
                  </a:lnTo>
                  <a:lnTo>
                    <a:pt x="27" y="176"/>
                  </a:lnTo>
                  <a:lnTo>
                    <a:pt x="32" y="190"/>
                  </a:lnTo>
                  <a:lnTo>
                    <a:pt x="37" y="207"/>
                  </a:lnTo>
                  <a:lnTo>
                    <a:pt x="42" y="224"/>
                  </a:lnTo>
                  <a:lnTo>
                    <a:pt x="49" y="242"/>
                  </a:lnTo>
                  <a:lnTo>
                    <a:pt x="56" y="256"/>
                  </a:lnTo>
                  <a:lnTo>
                    <a:pt x="69" y="271"/>
                  </a:lnTo>
                  <a:lnTo>
                    <a:pt x="81" y="281"/>
                  </a:lnTo>
                  <a:lnTo>
                    <a:pt x="96" y="288"/>
                  </a:lnTo>
                  <a:lnTo>
                    <a:pt x="127" y="295"/>
                  </a:lnTo>
                  <a:lnTo>
                    <a:pt x="159" y="300"/>
                  </a:lnTo>
                  <a:lnTo>
                    <a:pt x="191" y="303"/>
                  </a:lnTo>
                  <a:lnTo>
                    <a:pt x="222" y="303"/>
                  </a:lnTo>
                  <a:lnTo>
                    <a:pt x="254" y="303"/>
                  </a:lnTo>
                  <a:lnTo>
                    <a:pt x="288" y="303"/>
                  </a:lnTo>
                  <a:lnTo>
                    <a:pt x="320" y="300"/>
                  </a:lnTo>
                  <a:lnTo>
                    <a:pt x="352" y="298"/>
                  </a:lnTo>
                  <a:lnTo>
                    <a:pt x="359" y="298"/>
                  </a:lnTo>
                  <a:lnTo>
                    <a:pt x="366" y="298"/>
                  </a:lnTo>
                  <a:lnTo>
                    <a:pt x="374" y="295"/>
                  </a:lnTo>
                  <a:lnTo>
                    <a:pt x="381" y="295"/>
                  </a:lnTo>
                  <a:lnTo>
                    <a:pt x="386" y="293"/>
                  </a:lnTo>
                  <a:lnTo>
                    <a:pt x="396" y="290"/>
                  </a:lnTo>
                  <a:lnTo>
                    <a:pt x="403" y="290"/>
                  </a:lnTo>
                  <a:lnTo>
                    <a:pt x="410" y="288"/>
                  </a:lnTo>
                  <a:lnTo>
                    <a:pt x="425" y="285"/>
                  </a:lnTo>
                  <a:lnTo>
                    <a:pt x="427" y="283"/>
                  </a:lnTo>
                  <a:lnTo>
                    <a:pt x="430" y="283"/>
                  </a:lnTo>
                  <a:lnTo>
                    <a:pt x="432" y="281"/>
                  </a:lnTo>
                  <a:lnTo>
                    <a:pt x="435" y="278"/>
                  </a:lnTo>
                  <a:lnTo>
                    <a:pt x="437" y="273"/>
                  </a:lnTo>
                  <a:lnTo>
                    <a:pt x="437" y="271"/>
                  </a:lnTo>
                  <a:lnTo>
                    <a:pt x="437" y="266"/>
                  </a:lnTo>
                  <a:lnTo>
                    <a:pt x="440" y="261"/>
                  </a:lnTo>
                  <a:lnTo>
                    <a:pt x="437" y="259"/>
                  </a:lnTo>
                  <a:lnTo>
                    <a:pt x="435" y="254"/>
                  </a:lnTo>
                  <a:lnTo>
                    <a:pt x="432" y="251"/>
                  </a:lnTo>
                  <a:lnTo>
                    <a:pt x="430" y="251"/>
                  </a:lnTo>
                  <a:lnTo>
                    <a:pt x="415" y="242"/>
                  </a:lnTo>
                  <a:lnTo>
                    <a:pt x="398" y="237"/>
                  </a:lnTo>
                  <a:lnTo>
                    <a:pt x="383" y="234"/>
                  </a:lnTo>
                  <a:lnTo>
                    <a:pt x="369" y="232"/>
                  </a:lnTo>
                  <a:lnTo>
                    <a:pt x="352" y="232"/>
                  </a:lnTo>
                  <a:lnTo>
                    <a:pt x="335" y="229"/>
                  </a:lnTo>
                  <a:lnTo>
                    <a:pt x="320" y="229"/>
                  </a:lnTo>
                  <a:lnTo>
                    <a:pt x="303" y="229"/>
                  </a:lnTo>
                  <a:lnTo>
                    <a:pt x="288" y="229"/>
                  </a:lnTo>
                  <a:lnTo>
                    <a:pt x="281" y="229"/>
                  </a:lnTo>
                  <a:lnTo>
                    <a:pt x="279" y="229"/>
                  </a:lnTo>
                  <a:lnTo>
                    <a:pt x="276" y="229"/>
                  </a:lnTo>
                  <a:lnTo>
                    <a:pt x="274" y="232"/>
                  </a:lnTo>
                  <a:lnTo>
                    <a:pt x="271" y="232"/>
                  </a:lnTo>
                  <a:lnTo>
                    <a:pt x="264" y="242"/>
                  </a:lnTo>
                  <a:lnTo>
                    <a:pt x="259" y="244"/>
                  </a:lnTo>
                  <a:lnTo>
                    <a:pt x="257" y="249"/>
                  </a:lnTo>
                  <a:lnTo>
                    <a:pt x="239" y="249"/>
                  </a:lnTo>
                  <a:lnTo>
                    <a:pt x="220" y="251"/>
                  </a:lnTo>
                  <a:lnTo>
                    <a:pt x="203" y="251"/>
                  </a:lnTo>
                  <a:lnTo>
                    <a:pt x="186" y="256"/>
                  </a:lnTo>
                  <a:lnTo>
                    <a:pt x="171" y="261"/>
                  </a:lnTo>
                  <a:lnTo>
                    <a:pt x="154" y="268"/>
                  </a:lnTo>
                  <a:lnTo>
                    <a:pt x="142" y="281"/>
                  </a:lnTo>
                  <a:lnTo>
                    <a:pt x="132" y="295"/>
                  </a:lnTo>
                  <a:lnTo>
                    <a:pt x="125" y="305"/>
                  </a:lnTo>
                  <a:lnTo>
                    <a:pt x="122" y="317"/>
                  </a:lnTo>
                  <a:lnTo>
                    <a:pt x="117" y="327"/>
                  </a:lnTo>
                  <a:lnTo>
                    <a:pt x="115" y="339"/>
                  </a:lnTo>
                  <a:lnTo>
                    <a:pt x="115" y="349"/>
                  </a:lnTo>
                  <a:lnTo>
                    <a:pt x="115" y="361"/>
                  </a:lnTo>
                  <a:lnTo>
                    <a:pt x="117" y="373"/>
                  </a:lnTo>
                  <a:lnTo>
                    <a:pt x="120" y="383"/>
                  </a:lnTo>
                  <a:lnTo>
                    <a:pt x="120" y="398"/>
                  </a:lnTo>
                  <a:lnTo>
                    <a:pt x="120" y="400"/>
                  </a:lnTo>
                  <a:lnTo>
                    <a:pt x="120" y="403"/>
                  </a:lnTo>
                  <a:lnTo>
                    <a:pt x="122" y="408"/>
                  </a:lnTo>
                  <a:lnTo>
                    <a:pt x="125" y="410"/>
                  </a:lnTo>
                  <a:lnTo>
                    <a:pt x="127" y="412"/>
                  </a:lnTo>
                  <a:lnTo>
                    <a:pt x="132" y="415"/>
                  </a:lnTo>
                  <a:lnTo>
                    <a:pt x="135" y="417"/>
                  </a:lnTo>
                  <a:lnTo>
                    <a:pt x="139" y="417"/>
                  </a:lnTo>
                  <a:lnTo>
                    <a:pt x="144" y="417"/>
                  </a:lnTo>
                  <a:lnTo>
                    <a:pt x="147" y="415"/>
                  </a:lnTo>
                  <a:lnTo>
                    <a:pt x="149" y="412"/>
                  </a:lnTo>
                  <a:lnTo>
                    <a:pt x="154" y="410"/>
                  </a:lnTo>
                  <a:lnTo>
                    <a:pt x="157" y="408"/>
                  </a:lnTo>
                  <a:lnTo>
                    <a:pt x="159" y="403"/>
                  </a:lnTo>
                  <a:lnTo>
                    <a:pt x="159" y="400"/>
                  </a:lnTo>
                  <a:lnTo>
                    <a:pt x="161" y="398"/>
                  </a:lnTo>
                  <a:lnTo>
                    <a:pt x="161" y="388"/>
                  </a:lnTo>
                  <a:lnTo>
                    <a:pt x="161" y="378"/>
                  </a:lnTo>
                  <a:lnTo>
                    <a:pt x="161" y="369"/>
                  </a:lnTo>
                  <a:lnTo>
                    <a:pt x="161" y="356"/>
                  </a:lnTo>
                  <a:lnTo>
                    <a:pt x="159" y="347"/>
                  </a:lnTo>
                  <a:lnTo>
                    <a:pt x="159" y="337"/>
                  </a:lnTo>
                  <a:lnTo>
                    <a:pt x="157" y="327"/>
                  </a:lnTo>
                  <a:lnTo>
                    <a:pt x="157" y="315"/>
                  </a:lnTo>
                  <a:lnTo>
                    <a:pt x="154" y="305"/>
                  </a:lnTo>
                  <a:lnTo>
                    <a:pt x="149" y="295"/>
                  </a:lnTo>
                  <a:lnTo>
                    <a:pt x="149" y="293"/>
                  </a:lnTo>
                  <a:lnTo>
                    <a:pt x="147" y="288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37" y="283"/>
                  </a:lnTo>
                  <a:lnTo>
                    <a:pt x="135" y="283"/>
                  </a:lnTo>
                  <a:lnTo>
                    <a:pt x="130" y="281"/>
                  </a:lnTo>
                  <a:lnTo>
                    <a:pt x="127" y="283"/>
                  </a:lnTo>
                  <a:lnTo>
                    <a:pt x="122" y="283"/>
                  </a:lnTo>
                  <a:lnTo>
                    <a:pt x="120" y="285"/>
                  </a:lnTo>
                  <a:lnTo>
                    <a:pt x="115" y="288"/>
                  </a:lnTo>
                  <a:lnTo>
                    <a:pt x="115" y="290"/>
                  </a:lnTo>
                  <a:lnTo>
                    <a:pt x="113" y="295"/>
                  </a:lnTo>
                  <a:lnTo>
                    <a:pt x="110" y="300"/>
                  </a:lnTo>
                  <a:lnTo>
                    <a:pt x="110" y="303"/>
                  </a:lnTo>
                  <a:lnTo>
                    <a:pt x="110" y="305"/>
                  </a:lnTo>
                  <a:lnTo>
                    <a:pt x="110" y="322"/>
                  </a:lnTo>
                  <a:lnTo>
                    <a:pt x="115" y="332"/>
                  </a:lnTo>
                  <a:lnTo>
                    <a:pt x="120" y="342"/>
                  </a:lnTo>
                  <a:lnTo>
                    <a:pt x="130" y="351"/>
                  </a:lnTo>
                  <a:lnTo>
                    <a:pt x="137" y="361"/>
                  </a:lnTo>
                  <a:lnTo>
                    <a:pt x="144" y="371"/>
                  </a:lnTo>
                  <a:lnTo>
                    <a:pt x="149" y="383"/>
                  </a:lnTo>
                  <a:lnTo>
                    <a:pt x="154" y="395"/>
                  </a:lnTo>
                  <a:lnTo>
                    <a:pt x="154" y="410"/>
                  </a:lnTo>
                  <a:lnTo>
                    <a:pt x="154" y="415"/>
                  </a:lnTo>
                  <a:lnTo>
                    <a:pt x="157" y="422"/>
                  </a:lnTo>
                  <a:lnTo>
                    <a:pt x="159" y="427"/>
                  </a:lnTo>
                  <a:lnTo>
                    <a:pt x="161" y="430"/>
                  </a:lnTo>
                  <a:lnTo>
                    <a:pt x="164" y="432"/>
                  </a:lnTo>
                  <a:lnTo>
                    <a:pt x="166" y="432"/>
                  </a:lnTo>
                  <a:lnTo>
                    <a:pt x="171" y="434"/>
                  </a:lnTo>
                  <a:lnTo>
                    <a:pt x="174" y="434"/>
                  </a:lnTo>
                  <a:lnTo>
                    <a:pt x="176" y="434"/>
                  </a:lnTo>
                  <a:lnTo>
                    <a:pt x="181" y="434"/>
                  </a:lnTo>
                  <a:lnTo>
                    <a:pt x="183" y="432"/>
                  </a:lnTo>
                  <a:lnTo>
                    <a:pt x="186" y="430"/>
                  </a:lnTo>
                  <a:lnTo>
                    <a:pt x="191" y="427"/>
                  </a:lnTo>
                  <a:lnTo>
                    <a:pt x="193" y="425"/>
                  </a:lnTo>
                  <a:lnTo>
                    <a:pt x="196" y="422"/>
                  </a:lnTo>
                  <a:lnTo>
                    <a:pt x="198" y="410"/>
                  </a:lnTo>
                  <a:lnTo>
                    <a:pt x="203" y="395"/>
                  </a:lnTo>
                  <a:lnTo>
                    <a:pt x="205" y="381"/>
                  </a:lnTo>
                  <a:lnTo>
                    <a:pt x="208" y="366"/>
                  </a:lnTo>
                  <a:lnTo>
                    <a:pt x="210" y="351"/>
                  </a:lnTo>
                  <a:lnTo>
                    <a:pt x="208" y="337"/>
                  </a:lnTo>
                  <a:lnTo>
                    <a:pt x="208" y="322"/>
                  </a:lnTo>
                  <a:lnTo>
                    <a:pt x="205" y="307"/>
                  </a:lnTo>
                  <a:lnTo>
                    <a:pt x="203" y="293"/>
                  </a:lnTo>
                  <a:lnTo>
                    <a:pt x="200" y="283"/>
                  </a:lnTo>
                  <a:lnTo>
                    <a:pt x="198" y="281"/>
                  </a:lnTo>
                  <a:lnTo>
                    <a:pt x="198" y="276"/>
                  </a:lnTo>
                  <a:lnTo>
                    <a:pt x="196" y="273"/>
                  </a:lnTo>
                  <a:lnTo>
                    <a:pt x="193" y="271"/>
                  </a:lnTo>
                  <a:lnTo>
                    <a:pt x="186" y="268"/>
                  </a:lnTo>
                  <a:lnTo>
                    <a:pt x="181" y="268"/>
                  </a:lnTo>
                  <a:lnTo>
                    <a:pt x="176" y="268"/>
                  </a:lnTo>
                  <a:lnTo>
                    <a:pt x="174" y="268"/>
                  </a:lnTo>
                  <a:lnTo>
                    <a:pt x="169" y="271"/>
                  </a:lnTo>
                  <a:lnTo>
                    <a:pt x="166" y="273"/>
                  </a:lnTo>
                  <a:lnTo>
                    <a:pt x="164" y="276"/>
                  </a:lnTo>
                  <a:lnTo>
                    <a:pt x="161" y="278"/>
                  </a:lnTo>
                  <a:lnTo>
                    <a:pt x="161" y="283"/>
                  </a:lnTo>
                  <a:lnTo>
                    <a:pt x="161" y="285"/>
                  </a:lnTo>
                  <a:lnTo>
                    <a:pt x="161" y="300"/>
                  </a:lnTo>
                  <a:lnTo>
                    <a:pt x="164" y="320"/>
                  </a:lnTo>
                  <a:lnTo>
                    <a:pt x="169" y="339"/>
                  </a:lnTo>
                  <a:lnTo>
                    <a:pt x="171" y="356"/>
                  </a:lnTo>
                  <a:lnTo>
                    <a:pt x="176" y="376"/>
                  </a:lnTo>
                  <a:lnTo>
                    <a:pt x="178" y="395"/>
                  </a:lnTo>
                  <a:lnTo>
                    <a:pt x="181" y="415"/>
                  </a:lnTo>
                  <a:lnTo>
                    <a:pt x="183" y="434"/>
                  </a:lnTo>
                  <a:lnTo>
                    <a:pt x="186" y="454"/>
                  </a:lnTo>
                  <a:lnTo>
                    <a:pt x="186" y="459"/>
                  </a:lnTo>
                  <a:lnTo>
                    <a:pt x="188" y="464"/>
                  </a:lnTo>
                  <a:lnTo>
                    <a:pt x="188" y="469"/>
                  </a:lnTo>
                  <a:lnTo>
                    <a:pt x="191" y="473"/>
                  </a:lnTo>
                  <a:lnTo>
                    <a:pt x="191" y="476"/>
                  </a:lnTo>
                  <a:lnTo>
                    <a:pt x="193" y="481"/>
                  </a:lnTo>
                  <a:lnTo>
                    <a:pt x="193" y="486"/>
                  </a:lnTo>
                  <a:lnTo>
                    <a:pt x="196" y="491"/>
                  </a:lnTo>
                  <a:lnTo>
                    <a:pt x="196" y="498"/>
                  </a:lnTo>
                  <a:lnTo>
                    <a:pt x="196" y="505"/>
                  </a:lnTo>
                  <a:lnTo>
                    <a:pt x="193" y="515"/>
                  </a:lnTo>
                  <a:lnTo>
                    <a:pt x="193" y="522"/>
                  </a:lnTo>
                  <a:lnTo>
                    <a:pt x="193" y="530"/>
                  </a:lnTo>
                  <a:lnTo>
                    <a:pt x="193" y="539"/>
                  </a:lnTo>
                  <a:lnTo>
                    <a:pt x="193" y="547"/>
                  </a:lnTo>
                  <a:lnTo>
                    <a:pt x="196" y="557"/>
                  </a:lnTo>
                  <a:lnTo>
                    <a:pt x="196" y="559"/>
                  </a:lnTo>
                  <a:lnTo>
                    <a:pt x="198" y="564"/>
                  </a:lnTo>
                  <a:lnTo>
                    <a:pt x="198" y="569"/>
                  </a:lnTo>
                  <a:lnTo>
                    <a:pt x="200" y="574"/>
                  </a:lnTo>
                  <a:lnTo>
                    <a:pt x="203" y="578"/>
                  </a:lnTo>
                  <a:lnTo>
                    <a:pt x="205" y="583"/>
                  </a:lnTo>
                  <a:lnTo>
                    <a:pt x="208" y="586"/>
                  </a:lnTo>
                  <a:lnTo>
                    <a:pt x="210" y="591"/>
                  </a:lnTo>
                  <a:lnTo>
                    <a:pt x="220" y="603"/>
                  </a:lnTo>
                  <a:lnTo>
                    <a:pt x="225" y="605"/>
                  </a:lnTo>
                  <a:lnTo>
                    <a:pt x="227" y="605"/>
                  </a:lnTo>
                  <a:lnTo>
                    <a:pt x="232" y="605"/>
                  </a:lnTo>
                  <a:lnTo>
                    <a:pt x="237" y="605"/>
                  </a:lnTo>
                  <a:lnTo>
                    <a:pt x="239" y="605"/>
                  </a:lnTo>
                  <a:lnTo>
                    <a:pt x="244" y="603"/>
                  </a:lnTo>
                  <a:lnTo>
                    <a:pt x="247" y="600"/>
                  </a:lnTo>
                  <a:lnTo>
                    <a:pt x="249" y="598"/>
                  </a:lnTo>
                  <a:lnTo>
                    <a:pt x="252" y="593"/>
                  </a:lnTo>
                  <a:lnTo>
                    <a:pt x="254" y="591"/>
                  </a:lnTo>
                  <a:lnTo>
                    <a:pt x="257" y="586"/>
                  </a:lnTo>
                  <a:lnTo>
                    <a:pt x="259" y="569"/>
                  </a:lnTo>
                  <a:lnTo>
                    <a:pt x="261" y="552"/>
                  </a:lnTo>
                  <a:lnTo>
                    <a:pt x="261" y="532"/>
                  </a:lnTo>
                  <a:lnTo>
                    <a:pt x="264" y="515"/>
                  </a:lnTo>
                  <a:lnTo>
                    <a:pt x="261" y="498"/>
                  </a:lnTo>
                  <a:lnTo>
                    <a:pt x="261" y="481"/>
                  </a:lnTo>
                  <a:lnTo>
                    <a:pt x="259" y="461"/>
                  </a:lnTo>
                  <a:lnTo>
                    <a:pt x="259" y="444"/>
                  </a:lnTo>
                  <a:lnTo>
                    <a:pt x="257" y="427"/>
                  </a:lnTo>
                  <a:lnTo>
                    <a:pt x="254" y="410"/>
                  </a:lnTo>
                  <a:lnTo>
                    <a:pt x="254" y="393"/>
                  </a:lnTo>
                  <a:lnTo>
                    <a:pt x="254" y="376"/>
                  </a:lnTo>
                  <a:lnTo>
                    <a:pt x="254" y="359"/>
                  </a:lnTo>
                  <a:lnTo>
                    <a:pt x="254" y="344"/>
                  </a:lnTo>
                  <a:lnTo>
                    <a:pt x="257" y="327"/>
                  </a:lnTo>
                  <a:lnTo>
                    <a:pt x="257" y="310"/>
                  </a:lnTo>
                  <a:lnTo>
                    <a:pt x="257" y="298"/>
                  </a:lnTo>
                  <a:lnTo>
                    <a:pt x="257" y="295"/>
                  </a:lnTo>
                  <a:lnTo>
                    <a:pt x="254" y="290"/>
                  </a:lnTo>
                  <a:lnTo>
                    <a:pt x="252" y="288"/>
                  </a:lnTo>
                  <a:lnTo>
                    <a:pt x="249" y="283"/>
                  </a:lnTo>
                  <a:lnTo>
                    <a:pt x="247" y="281"/>
                  </a:lnTo>
                  <a:lnTo>
                    <a:pt x="244" y="278"/>
                  </a:lnTo>
                  <a:lnTo>
                    <a:pt x="239" y="278"/>
                  </a:lnTo>
                  <a:lnTo>
                    <a:pt x="237" y="278"/>
                  </a:lnTo>
                  <a:lnTo>
                    <a:pt x="235" y="278"/>
                  </a:lnTo>
                  <a:lnTo>
                    <a:pt x="227" y="278"/>
                  </a:lnTo>
                  <a:lnTo>
                    <a:pt x="222" y="278"/>
                  </a:lnTo>
                  <a:lnTo>
                    <a:pt x="218" y="281"/>
                  </a:lnTo>
                  <a:lnTo>
                    <a:pt x="213" y="285"/>
                  </a:lnTo>
                  <a:lnTo>
                    <a:pt x="210" y="290"/>
                  </a:lnTo>
                  <a:lnTo>
                    <a:pt x="208" y="298"/>
                  </a:lnTo>
                  <a:lnTo>
                    <a:pt x="208" y="303"/>
                  </a:lnTo>
                  <a:lnTo>
                    <a:pt x="205" y="307"/>
                  </a:lnTo>
                  <a:lnTo>
                    <a:pt x="203" y="312"/>
                  </a:lnTo>
                  <a:lnTo>
                    <a:pt x="200" y="320"/>
                  </a:lnTo>
                  <a:lnTo>
                    <a:pt x="196" y="329"/>
                  </a:lnTo>
                  <a:lnTo>
                    <a:pt x="230" y="349"/>
                  </a:lnTo>
                  <a:lnTo>
                    <a:pt x="235" y="339"/>
                  </a:lnTo>
                  <a:lnTo>
                    <a:pt x="235" y="332"/>
                  </a:lnTo>
                  <a:lnTo>
                    <a:pt x="237" y="327"/>
                  </a:lnTo>
                  <a:lnTo>
                    <a:pt x="239" y="322"/>
                  </a:lnTo>
                  <a:lnTo>
                    <a:pt x="239" y="315"/>
                  </a:lnTo>
                  <a:lnTo>
                    <a:pt x="244" y="312"/>
                  </a:lnTo>
                  <a:lnTo>
                    <a:pt x="235" y="325"/>
                  </a:lnTo>
                  <a:lnTo>
                    <a:pt x="237" y="322"/>
                  </a:lnTo>
                  <a:lnTo>
                    <a:pt x="239" y="320"/>
                  </a:lnTo>
                  <a:lnTo>
                    <a:pt x="244" y="320"/>
                  </a:lnTo>
                  <a:lnTo>
                    <a:pt x="249" y="312"/>
                  </a:lnTo>
                  <a:lnTo>
                    <a:pt x="218" y="300"/>
                  </a:lnTo>
                  <a:lnTo>
                    <a:pt x="220" y="310"/>
                  </a:lnTo>
                  <a:lnTo>
                    <a:pt x="220" y="315"/>
                  </a:lnTo>
                  <a:lnTo>
                    <a:pt x="218" y="322"/>
                  </a:lnTo>
                  <a:lnTo>
                    <a:pt x="218" y="327"/>
                  </a:lnTo>
                  <a:lnTo>
                    <a:pt x="220" y="334"/>
                  </a:lnTo>
                  <a:lnTo>
                    <a:pt x="220" y="342"/>
                  </a:lnTo>
                  <a:lnTo>
                    <a:pt x="220" y="347"/>
                  </a:lnTo>
                  <a:lnTo>
                    <a:pt x="222" y="351"/>
                  </a:lnTo>
                  <a:lnTo>
                    <a:pt x="225" y="359"/>
                  </a:lnTo>
                  <a:lnTo>
                    <a:pt x="232" y="386"/>
                  </a:lnTo>
                  <a:lnTo>
                    <a:pt x="237" y="412"/>
                  </a:lnTo>
                  <a:lnTo>
                    <a:pt x="242" y="437"/>
                  </a:lnTo>
                  <a:lnTo>
                    <a:pt x="247" y="464"/>
                  </a:lnTo>
                  <a:lnTo>
                    <a:pt x="249" y="491"/>
                  </a:lnTo>
                  <a:lnTo>
                    <a:pt x="249" y="517"/>
                  </a:lnTo>
                  <a:lnTo>
                    <a:pt x="252" y="542"/>
                  </a:lnTo>
                  <a:lnTo>
                    <a:pt x="252" y="571"/>
                  </a:lnTo>
                  <a:lnTo>
                    <a:pt x="252" y="576"/>
                  </a:lnTo>
                  <a:lnTo>
                    <a:pt x="252" y="578"/>
                  </a:lnTo>
                  <a:lnTo>
                    <a:pt x="252" y="581"/>
                  </a:lnTo>
                  <a:lnTo>
                    <a:pt x="252" y="583"/>
                  </a:lnTo>
                  <a:lnTo>
                    <a:pt x="254" y="586"/>
                  </a:lnTo>
                  <a:lnTo>
                    <a:pt x="257" y="591"/>
                  </a:lnTo>
                  <a:lnTo>
                    <a:pt x="254" y="586"/>
                  </a:lnTo>
                  <a:lnTo>
                    <a:pt x="257" y="591"/>
                  </a:lnTo>
                  <a:lnTo>
                    <a:pt x="257" y="593"/>
                  </a:lnTo>
                  <a:lnTo>
                    <a:pt x="257" y="598"/>
                  </a:lnTo>
                  <a:lnTo>
                    <a:pt x="259" y="600"/>
                  </a:lnTo>
                  <a:lnTo>
                    <a:pt x="264" y="603"/>
                  </a:lnTo>
                  <a:lnTo>
                    <a:pt x="266" y="605"/>
                  </a:lnTo>
                  <a:lnTo>
                    <a:pt x="269" y="605"/>
                  </a:lnTo>
                  <a:lnTo>
                    <a:pt x="274" y="605"/>
                  </a:lnTo>
                  <a:lnTo>
                    <a:pt x="276" y="605"/>
                  </a:lnTo>
                  <a:lnTo>
                    <a:pt x="281" y="603"/>
                  </a:lnTo>
                  <a:lnTo>
                    <a:pt x="283" y="603"/>
                  </a:lnTo>
                  <a:lnTo>
                    <a:pt x="288" y="600"/>
                  </a:lnTo>
                  <a:lnTo>
                    <a:pt x="291" y="598"/>
                  </a:lnTo>
                  <a:lnTo>
                    <a:pt x="296" y="593"/>
                  </a:lnTo>
                  <a:lnTo>
                    <a:pt x="298" y="591"/>
                  </a:lnTo>
                  <a:lnTo>
                    <a:pt x="298" y="588"/>
                  </a:lnTo>
                  <a:lnTo>
                    <a:pt x="298" y="583"/>
                  </a:lnTo>
                  <a:lnTo>
                    <a:pt x="298" y="581"/>
                  </a:lnTo>
                  <a:lnTo>
                    <a:pt x="305" y="552"/>
                  </a:lnTo>
                  <a:lnTo>
                    <a:pt x="310" y="525"/>
                  </a:lnTo>
                  <a:lnTo>
                    <a:pt x="310" y="495"/>
                  </a:lnTo>
                  <a:lnTo>
                    <a:pt x="310" y="469"/>
                  </a:lnTo>
                  <a:lnTo>
                    <a:pt x="308" y="439"/>
                  </a:lnTo>
                  <a:lnTo>
                    <a:pt x="303" y="410"/>
                  </a:lnTo>
                  <a:lnTo>
                    <a:pt x="303" y="383"/>
                  </a:lnTo>
                  <a:lnTo>
                    <a:pt x="301" y="354"/>
                  </a:lnTo>
                  <a:lnTo>
                    <a:pt x="301" y="347"/>
                  </a:lnTo>
                  <a:lnTo>
                    <a:pt x="303" y="337"/>
                  </a:lnTo>
                  <a:lnTo>
                    <a:pt x="303" y="329"/>
                  </a:lnTo>
                  <a:lnTo>
                    <a:pt x="303" y="322"/>
                  </a:lnTo>
                  <a:lnTo>
                    <a:pt x="303" y="312"/>
                  </a:lnTo>
                  <a:lnTo>
                    <a:pt x="303" y="303"/>
                  </a:lnTo>
                  <a:lnTo>
                    <a:pt x="301" y="295"/>
                  </a:lnTo>
                  <a:lnTo>
                    <a:pt x="296" y="288"/>
                  </a:lnTo>
                  <a:lnTo>
                    <a:pt x="293" y="283"/>
                  </a:lnTo>
                  <a:lnTo>
                    <a:pt x="291" y="281"/>
                  </a:lnTo>
                  <a:lnTo>
                    <a:pt x="288" y="276"/>
                  </a:lnTo>
                  <a:lnTo>
                    <a:pt x="286" y="273"/>
                  </a:lnTo>
                  <a:lnTo>
                    <a:pt x="281" y="273"/>
                  </a:lnTo>
                  <a:lnTo>
                    <a:pt x="279" y="271"/>
                  </a:lnTo>
                  <a:lnTo>
                    <a:pt x="274" y="273"/>
                  </a:lnTo>
                  <a:lnTo>
                    <a:pt x="271" y="273"/>
                  </a:lnTo>
                  <a:lnTo>
                    <a:pt x="266" y="273"/>
                  </a:lnTo>
                  <a:lnTo>
                    <a:pt x="264" y="278"/>
                  </a:lnTo>
                  <a:lnTo>
                    <a:pt x="261" y="281"/>
                  </a:lnTo>
                  <a:lnTo>
                    <a:pt x="254" y="288"/>
                  </a:lnTo>
                  <a:lnTo>
                    <a:pt x="252" y="293"/>
                  </a:lnTo>
                  <a:lnTo>
                    <a:pt x="249" y="300"/>
                  </a:lnTo>
                  <a:lnTo>
                    <a:pt x="247" y="305"/>
                  </a:lnTo>
                  <a:lnTo>
                    <a:pt x="247" y="310"/>
                  </a:lnTo>
                  <a:lnTo>
                    <a:pt x="247" y="315"/>
                  </a:lnTo>
                  <a:lnTo>
                    <a:pt x="247" y="322"/>
                  </a:lnTo>
                  <a:lnTo>
                    <a:pt x="247" y="327"/>
                  </a:lnTo>
                  <a:lnTo>
                    <a:pt x="249" y="334"/>
                  </a:lnTo>
                  <a:lnTo>
                    <a:pt x="252" y="347"/>
                  </a:lnTo>
                  <a:lnTo>
                    <a:pt x="252" y="351"/>
                  </a:lnTo>
                  <a:lnTo>
                    <a:pt x="254" y="354"/>
                  </a:lnTo>
                  <a:lnTo>
                    <a:pt x="254" y="356"/>
                  </a:lnTo>
                  <a:lnTo>
                    <a:pt x="259" y="359"/>
                  </a:lnTo>
                  <a:lnTo>
                    <a:pt x="261" y="361"/>
                  </a:lnTo>
                  <a:lnTo>
                    <a:pt x="266" y="364"/>
                  </a:lnTo>
                  <a:lnTo>
                    <a:pt x="269" y="364"/>
                  </a:lnTo>
                  <a:lnTo>
                    <a:pt x="271" y="364"/>
                  </a:lnTo>
                  <a:lnTo>
                    <a:pt x="276" y="364"/>
                  </a:lnTo>
                  <a:lnTo>
                    <a:pt x="281" y="361"/>
                  </a:lnTo>
                  <a:lnTo>
                    <a:pt x="298" y="347"/>
                  </a:lnTo>
                  <a:lnTo>
                    <a:pt x="301" y="342"/>
                  </a:lnTo>
                  <a:lnTo>
                    <a:pt x="303" y="339"/>
                  </a:lnTo>
                  <a:lnTo>
                    <a:pt x="303" y="334"/>
                  </a:lnTo>
                  <a:lnTo>
                    <a:pt x="305" y="332"/>
                  </a:lnTo>
                  <a:lnTo>
                    <a:pt x="308" y="327"/>
                  </a:lnTo>
                  <a:lnTo>
                    <a:pt x="310" y="322"/>
                  </a:lnTo>
                  <a:lnTo>
                    <a:pt x="313" y="317"/>
                  </a:lnTo>
                  <a:lnTo>
                    <a:pt x="318" y="312"/>
                  </a:lnTo>
                  <a:lnTo>
                    <a:pt x="320" y="303"/>
                  </a:lnTo>
                  <a:lnTo>
                    <a:pt x="281" y="298"/>
                  </a:lnTo>
                  <a:lnTo>
                    <a:pt x="281" y="310"/>
                  </a:lnTo>
                  <a:lnTo>
                    <a:pt x="281" y="329"/>
                  </a:lnTo>
                  <a:lnTo>
                    <a:pt x="281" y="347"/>
                  </a:lnTo>
                  <a:lnTo>
                    <a:pt x="281" y="366"/>
                  </a:lnTo>
                  <a:lnTo>
                    <a:pt x="281" y="386"/>
                  </a:lnTo>
                  <a:lnTo>
                    <a:pt x="281" y="405"/>
                  </a:lnTo>
                  <a:lnTo>
                    <a:pt x="283" y="425"/>
                  </a:lnTo>
                  <a:lnTo>
                    <a:pt x="286" y="444"/>
                  </a:lnTo>
                  <a:lnTo>
                    <a:pt x="288" y="466"/>
                  </a:lnTo>
                  <a:lnTo>
                    <a:pt x="291" y="473"/>
                  </a:lnTo>
                  <a:lnTo>
                    <a:pt x="291" y="481"/>
                  </a:lnTo>
                  <a:lnTo>
                    <a:pt x="291" y="491"/>
                  </a:lnTo>
                  <a:lnTo>
                    <a:pt x="291" y="498"/>
                  </a:lnTo>
                  <a:lnTo>
                    <a:pt x="291" y="508"/>
                  </a:lnTo>
                  <a:lnTo>
                    <a:pt x="291" y="517"/>
                  </a:lnTo>
                  <a:lnTo>
                    <a:pt x="291" y="525"/>
                  </a:lnTo>
                  <a:lnTo>
                    <a:pt x="291" y="535"/>
                  </a:lnTo>
                  <a:lnTo>
                    <a:pt x="291" y="539"/>
                  </a:lnTo>
                  <a:lnTo>
                    <a:pt x="291" y="544"/>
                  </a:lnTo>
                  <a:lnTo>
                    <a:pt x="291" y="549"/>
                  </a:lnTo>
                  <a:lnTo>
                    <a:pt x="293" y="554"/>
                  </a:lnTo>
                  <a:lnTo>
                    <a:pt x="293" y="559"/>
                  </a:lnTo>
                  <a:lnTo>
                    <a:pt x="296" y="564"/>
                  </a:lnTo>
                  <a:lnTo>
                    <a:pt x="298" y="569"/>
                  </a:lnTo>
                  <a:lnTo>
                    <a:pt x="298" y="574"/>
                  </a:lnTo>
                  <a:lnTo>
                    <a:pt x="301" y="588"/>
                  </a:lnTo>
                  <a:lnTo>
                    <a:pt x="305" y="593"/>
                  </a:lnTo>
                  <a:lnTo>
                    <a:pt x="308" y="596"/>
                  </a:lnTo>
                  <a:lnTo>
                    <a:pt x="310" y="598"/>
                  </a:lnTo>
                  <a:lnTo>
                    <a:pt x="315" y="598"/>
                  </a:lnTo>
                  <a:lnTo>
                    <a:pt x="318" y="598"/>
                  </a:lnTo>
                  <a:lnTo>
                    <a:pt x="322" y="598"/>
                  </a:lnTo>
                  <a:lnTo>
                    <a:pt x="325" y="598"/>
                  </a:lnTo>
                  <a:lnTo>
                    <a:pt x="330" y="598"/>
                  </a:lnTo>
                  <a:lnTo>
                    <a:pt x="332" y="596"/>
                  </a:lnTo>
                  <a:lnTo>
                    <a:pt x="337" y="593"/>
                  </a:lnTo>
                  <a:lnTo>
                    <a:pt x="342" y="588"/>
                  </a:lnTo>
                  <a:lnTo>
                    <a:pt x="330" y="593"/>
                  </a:lnTo>
                  <a:lnTo>
                    <a:pt x="332" y="593"/>
                  </a:lnTo>
                  <a:lnTo>
                    <a:pt x="337" y="593"/>
                  </a:lnTo>
                  <a:lnTo>
                    <a:pt x="344" y="593"/>
                  </a:lnTo>
                  <a:lnTo>
                    <a:pt x="349" y="593"/>
                  </a:lnTo>
                  <a:lnTo>
                    <a:pt x="357" y="593"/>
                  </a:lnTo>
                  <a:lnTo>
                    <a:pt x="364" y="596"/>
                  </a:lnTo>
                  <a:lnTo>
                    <a:pt x="371" y="598"/>
                  </a:lnTo>
                  <a:lnTo>
                    <a:pt x="379" y="600"/>
                  </a:lnTo>
                  <a:lnTo>
                    <a:pt x="386" y="605"/>
                  </a:lnTo>
                  <a:lnTo>
                    <a:pt x="393" y="608"/>
                  </a:lnTo>
                  <a:lnTo>
                    <a:pt x="401" y="610"/>
                  </a:lnTo>
                  <a:lnTo>
                    <a:pt x="408" y="610"/>
                  </a:lnTo>
                  <a:lnTo>
                    <a:pt x="418" y="608"/>
                  </a:lnTo>
                  <a:lnTo>
                    <a:pt x="423" y="608"/>
                  </a:lnTo>
                  <a:lnTo>
                    <a:pt x="427" y="608"/>
                  </a:lnTo>
                  <a:lnTo>
                    <a:pt x="432" y="605"/>
                  </a:lnTo>
                  <a:lnTo>
                    <a:pt x="435" y="603"/>
                  </a:lnTo>
                  <a:lnTo>
                    <a:pt x="437" y="598"/>
                  </a:lnTo>
                  <a:lnTo>
                    <a:pt x="440" y="593"/>
                  </a:lnTo>
                  <a:lnTo>
                    <a:pt x="408" y="598"/>
                  </a:lnTo>
                  <a:lnTo>
                    <a:pt x="413" y="603"/>
                  </a:lnTo>
                  <a:lnTo>
                    <a:pt x="415" y="605"/>
                  </a:lnTo>
                  <a:lnTo>
                    <a:pt x="420" y="608"/>
                  </a:lnTo>
                  <a:lnTo>
                    <a:pt x="423" y="608"/>
                  </a:lnTo>
                  <a:lnTo>
                    <a:pt x="427" y="608"/>
                  </a:lnTo>
                  <a:lnTo>
                    <a:pt x="430" y="608"/>
                  </a:lnTo>
                  <a:lnTo>
                    <a:pt x="435" y="608"/>
                  </a:lnTo>
                  <a:lnTo>
                    <a:pt x="437" y="605"/>
                  </a:lnTo>
                  <a:lnTo>
                    <a:pt x="442" y="603"/>
                  </a:lnTo>
                  <a:lnTo>
                    <a:pt x="442" y="600"/>
                  </a:lnTo>
                  <a:lnTo>
                    <a:pt x="444" y="596"/>
                  </a:lnTo>
                  <a:lnTo>
                    <a:pt x="447" y="593"/>
                  </a:lnTo>
                  <a:lnTo>
                    <a:pt x="447" y="588"/>
                  </a:lnTo>
                  <a:lnTo>
                    <a:pt x="447" y="583"/>
                  </a:lnTo>
                  <a:lnTo>
                    <a:pt x="447" y="578"/>
                  </a:lnTo>
                  <a:lnTo>
                    <a:pt x="444" y="574"/>
                  </a:lnTo>
                  <a:lnTo>
                    <a:pt x="442" y="574"/>
                  </a:lnTo>
                  <a:lnTo>
                    <a:pt x="440" y="569"/>
                  </a:lnTo>
                  <a:lnTo>
                    <a:pt x="437" y="566"/>
                  </a:lnTo>
                  <a:lnTo>
                    <a:pt x="435" y="561"/>
                  </a:lnTo>
                  <a:lnTo>
                    <a:pt x="432" y="559"/>
                  </a:lnTo>
                  <a:lnTo>
                    <a:pt x="427" y="552"/>
                  </a:lnTo>
                  <a:lnTo>
                    <a:pt x="423" y="547"/>
                  </a:lnTo>
                  <a:lnTo>
                    <a:pt x="415" y="539"/>
                  </a:lnTo>
                  <a:lnTo>
                    <a:pt x="423" y="554"/>
                  </a:lnTo>
                  <a:lnTo>
                    <a:pt x="423" y="552"/>
                  </a:lnTo>
                  <a:lnTo>
                    <a:pt x="420" y="530"/>
                  </a:lnTo>
                  <a:lnTo>
                    <a:pt x="423" y="510"/>
                  </a:lnTo>
                  <a:lnTo>
                    <a:pt x="425" y="491"/>
                  </a:lnTo>
                  <a:lnTo>
                    <a:pt x="427" y="473"/>
                  </a:lnTo>
                  <a:lnTo>
                    <a:pt x="432" y="454"/>
                  </a:lnTo>
                  <a:lnTo>
                    <a:pt x="435" y="434"/>
                  </a:lnTo>
                  <a:lnTo>
                    <a:pt x="435" y="415"/>
                  </a:lnTo>
                  <a:lnTo>
                    <a:pt x="435" y="398"/>
                  </a:lnTo>
                  <a:lnTo>
                    <a:pt x="432" y="386"/>
                  </a:lnTo>
                  <a:lnTo>
                    <a:pt x="432" y="373"/>
                  </a:lnTo>
                  <a:lnTo>
                    <a:pt x="427" y="361"/>
                  </a:lnTo>
                  <a:lnTo>
                    <a:pt x="425" y="351"/>
                  </a:lnTo>
                  <a:lnTo>
                    <a:pt x="423" y="339"/>
                  </a:lnTo>
                  <a:lnTo>
                    <a:pt x="420" y="329"/>
                  </a:lnTo>
                  <a:lnTo>
                    <a:pt x="418" y="317"/>
                  </a:lnTo>
                  <a:lnTo>
                    <a:pt x="418" y="305"/>
                  </a:lnTo>
                  <a:lnTo>
                    <a:pt x="418" y="293"/>
                  </a:lnTo>
                  <a:lnTo>
                    <a:pt x="415" y="290"/>
                  </a:lnTo>
                  <a:lnTo>
                    <a:pt x="415" y="285"/>
                  </a:lnTo>
                  <a:lnTo>
                    <a:pt x="410" y="281"/>
                  </a:lnTo>
                  <a:lnTo>
                    <a:pt x="408" y="278"/>
                  </a:lnTo>
                  <a:lnTo>
                    <a:pt x="403" y="273"/>
                  </a:lnTo>
                  <a:lnTo>
                    <a:pt x="401" y="273"/>
                  </a:lnTo>
                  <a:lnTo>
                    <a:pt x="396" y="271"/>
                  </a:lnTo>
                  <a:lnTo>
                    <a:pt x="393" y="271"/>
                  </a:lnTo>
                  <a:lnTo>
                    <a:pt x="388" y="271"/>
                  </a:lnTo>
                  <a:lnTo>
                    <a:pt x="383" y="271"/>
                  </a:lnTo>
                  <a:lnTo>
                    <a:pt x="381" y="273"/>
                  </a:lnTo>
                  <a:lnTo>
                    <a:pt x="379" y="276"/>
                  </a:lnTo>
                  <a:lnTo>
                    <a:pt x="376" y="278"/>
                  </a:lnTo>
                  <a:lnTo>
                    <a:pt x="374" y="283"/>
                  </a:lnTo>
                  <a:lnTo>
                    <a:pt x="374" y="288"/>
                  </a:lnTo>
                  <a:lnTo>
                    <a:pt x="371" y="300"/>
                  </a:lnTo>
                  <a:lnTo>
                    <a:pt x="376" y="332"/>
                  </a:lnTo>
                  <a:lnTo>
                    <a:pt x="379" y="364"/>
                  </a:lnTo>
                  <a:lnTo>
                    <a:pt x="381" y="395"/>
                  </a:lnTo>
                  <a:lnTo>
                    <a:pt x="381" y="427"/>
                  </a:lnTo>
                  <a:lnTo>
                    <a:pt x="381" y="459"/>
                  </a:lnTo>
                  <a:lnTo>
                    <a:pt x="376" y="491"/>
                  </a:lnTo>
                  <a:lnTo>
                    <a:pt x="371" y="522"/>
                  </a:lnTo>
                  <a:lnTo>
                    <a:pt x="362" y="554"/>
                  </a:lnTo>
                  <a:lnTo>
                    <a:pt x="352" y="571"/>
                  </a:lnTo>
                  <a:lnTo>
                    <a:pt x="393" y="576"/>
                  </a:lnTo>
                  <a:lnTo>
                    <a:pt x="393" y="564"/>
                  </a:lnTo>
                  <a:lnTo>
                    <a:pt x="391" y="530"/>
                  </a:lnTo>
                  <a:lnTo>
                    <a:pt x="391" y="498"/>
                  </a:lnTo>
                  <a:lnTo>
                    <a:pt x="391" y="464"/>
                  </a:lnTo>
                  <a:lnTo>
                    <a:pt x="393" y="432"/>
                  </a:lnTo>
                  <a:lnTo>
                    <a:pt x="393" y="398"/>
                  </a:lnTo>
                  <a:lnTo>
                    <a:pt x="396" y="364"/>
                  </a:lnTo>
                  <a:lnTo>
                    <a:pt x="396" y="332"/>
                  </a:lnTo>
                  <a:lnTo>
                    <a:pt x="396" y="298"/>
                  </a:lnTo>
                  <a:lnTo>
                    <a:pt x="393" y="290"/>
                  </a:lnTo>
                  <a:lnTo>
                    <a:pt x="391" y="288"/>
                  </a:lnTo>
                  <a:lnTo>
                    <a:pt x="391" y="285"/>
                  </a:lnTo>
                  <a:lnTo>
                    <a:pt x="388" y="283"/>
                  </a:lnTo>
                  <a:lnTo>
                    <a:pt x="383" y="281"/>
                  </a:lnTo>
                  <a:lnTo>
                    <a:pt x="381" y="278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1" y="276"/>
                  </a:lnTo>
                  <a:lnTo>
                    <a:pt x="366" y="276"/>
                  </a:lnTo>
                  <a:lnTo>
                    <a:pt x="362" y="278"/>
                  </a:lnTo>
                  <a:lnTo>
                    <a:pt x="359" y="281"/>
                  </a:lnTo>
                  <a:lnTo>
                    <a:pt x="357" y="283"/>
                  </a:lnTo>
                  <a:lnTo>
                    <a:pt x="347" y="298"/>
                  </a:lnTo>
                  <a:lnTo>
                    <a:pt x="340" y="332"/>
                  </a:lnTo>
                  <a:lnTo>
                    <a:pt x="335" y="366"/>
                  </a:lnTo>
                  <a:lnTo>
                    <a:pt x="330" y="403"/>
                  </a:lnTo>
                  <a:lnTo>
                    <a:pt x="330" y="437"/>
                  </a:lnTo>
                  <a:lnTo>
                    <a:pt x="327" y="473"/>
                  </a:lnTo>
                  <a:lnTo>
                    <a:pt x="327" y="508"/>
                  </a:lnTo>
                  <a:lnTo>
                    <a:pt x="327" y="542"/>
                  </a:lnTo>
                  <a:lnTo>
                    <a:pt x="327" y="578"/>
                  </a:lnTo>
                  <a:lnTo>
                    <a:pt x="327" y="583"/>
                  </a:lnTo>
                  <a:lnTo>
                    <a:pt x="366" y="583"/>
                  </a:lnTo>
                  <a:lnTo>
                    <a:pt x="366" y="578"/>
                  </a:lnTo>
                  <a:lnTo>
                    <a:pt x="364" y="557"/>
                  </a:lnTo>
                  <a:lnTo>
                    <a:pt x="362" y="535"/>
                  </a:lnTo>
                  <a:lnTo>
                    <a:pt x="362" y="515"/>
                  </a:lnTo>
                  <a:lnTo>
                    <a:pt x="359" y="493"/>
                  </a:lnTo>
                  <a:lnTo>
                    <a:pt x="359" y="473"/>
                  </a:lnTo>
                  <a:lnTo>
                    <a:pt x="359" y="454"/>
                  </a:lnTo>
                  <a:lnTo>
                    <a:pt x="362" y="432"/>
                  </a:lnTo>
                  <a:lnTo>
                    <a:pt x="366" y="412"/>
                  </a:lnTo>
                  <a:lnTo>
                    <a:pt x="369" y="398"/>
                  </a:lnTo>
                  <a:lnTo>
                    <a:pt x="371" y="386"/>
                  </a:lnTo>
                  <a:lnTo>
                    <a:pt x="371" y="371"/>
                  </a:lnTo>
                  <a:lnTo>
                    <a:pt x="371" y="356"/>
                  </a:lnTo>
                  <a:lnTo>
                    <a:pt x="371" y="344"/>
                  </a:lnTo>
                  <a:lnTo>
                    <a:pt x="371" y="329"/>
                  </a:lnTo>
                  <a:lnTo>
                    <a:pt x="371" y="315"/>
                  </a:lnTo>
                  <a:lnTo>
                    <a:pt x="371" y="300"/>
                  </a:lnTo>
                  <a:lnTo>
                    <a:pt x="371" y="290"/>
                  </a:lnTo>
                  <a:lnTo>
                    <a:pt x="371" y="285"/>
                  </a:lnTo>
                  <a:lnTo>
                    <a:pt x="369" y="281"/>
                  </a:lnTo>
                  <a:lnTo>
                    <a:pt x="366" y="278"/>
                  </a:lnTo>
                  <a:lnTo>
                    <a:pt x="364" y="276"/>
                  </a:lnTo>
                  <a:lnTo>
                    <a:pt x="359" y="273"/>
                  </a:lnTo>
                  <a:lnTo>
                    <a:pt x="357" y="273"/>
                  </a:lnTo>
                  <a:lnTo>
                    <a:pt x="352" y="271"/>
                  </a:lnTo>
                  <a:lnTo>
                    <a:pt x="349" y="271"/>
                  </a:lnTo>
                  <a:lnTo>
                    <a:pt x="344" y="271"/>
                  </a:lnTo>
                  <a:lnTo>
                    <a:pt x="342" y="273"/>
                  </a:lnTo>
                  <a:lnTo>
                    <a:pt x="340" y="273"/>
                  </a:lnTo>
                  <a:lnTo>
                    <a:pt x="335" y="278"/>
                  </a:lnTo>
                  <a:lnTo>
                    <a:pt x="332" y="281"/>
                  </a:lnTo>
                  <a:lnTo>
                    <a:pt x="332" y="285"/>
                  </a:lnTo>
                  <a:lnTo>
                    <a:pt x="330" y="293"/>
                  </a:lnTo>
                  <a:lnTo>
                    <a:pt x="325" y="310"/>
                  </a:lnTo>
                  <a:lnTo>
                    <a:pt x="320" y="327"/>
                  </a:lnTo>
                  <a:lnTo>
                    <a:pt x="313" y="344"/>
                  </a:lnTo>
                  <a:lnTo>
                    <a:pt x="308" y="361"/>
                  </a:lnTo>
                  <a:lnTo>
                    <a:pt x="303" y="376"/>
                  </a:lnTo>
                  <a:lnTo>
                    <a:pt x="298" y="393"/>
                  </a:lnTo>
                  <a:lnTo>
                    <a:pt x="293" y="410"/>
                  </a:lnTo>
                  <a:lnTo>
                    <a:pt x="291" y="427"/>
                  </a:lnTo>
                  <a:lnTo>
                    <a:pt x="291" y="442"/>
                  </a:lnTo>
                  <a:lnTo>
                    <a:pt x="332" y="444"/>
                  </a:lnTo>
                  <a:lnTo>
                    <a:pt x="332" y="425"/>
                  </a:lnTo>
                  <a:lnTo>
                    <a:pt x="332" y="408"/>
                  </a:lnTo>
                  <a:lnTo>
                    <a:pt x="332" y="390"/>
                  </a:lnTo>
                  <a:lnTo>
                    <a:pt x="332" y="376"/>
                  </a:lnTo>
                  <a:lnTo>
                    <a:pt x="332" y="359"/>
                  </a:lnTo>
                  <a:lnTo>
                    <a:pt x="332" y="342"/>
                  </a:lnTo>
                  <a:lnTo>
                    <a:pt x="332" y="325"/>
                  </a:lnTo>
                  <a:lnTo>
                    <a:pt x="332" y="310"/>
                  </a:lnTo>
                  <a:lnTo>
                    <a:pt x="332" y="293"/>
                  </a:lnTo>
                  <a:lnTo>
                    <a:pt x="330" y="288"/>
                  </a:lnTo>
                  <a:lnTo>
                    <a:pt x="330" y="283"/>
                  </a:lnTo>
                  <a:lnTo>
                    <a:pt x="327" y="281"/>
                  </a:lnTo>
                  <a:lnTo>
                    <a:pt x="325" y="278"/>
                  </a:lnTo>
                  <a:lnTo>
                    <a:pt x="322" y="276"/>
                  </a:lnTo>
                  <a:lnTo>
                    <a:pt x="318" y="273"/>
                  </a:lnTo>
                  <a:lnTo>
                    <a:pt x="315" y="273"/>
                  </a:lnTo>
                  <a:lnTo>
                    <a:pt x="310" y="273"/>
                  </a:lnTo>
                  <a:lnTo>
                    <a:pt x="305" y="273"/>
                  </a:lnTo>
                  <a:lnTo>
                    <a:pt x="303" y="273"/>
                  </a:lnTo>
                  <a:lnTo>
                    <a:pt x="298" y="276"/>
                  </a:lnTo>
                  <a:lnTo>
                    <a:pt x="296" y="278"/>
                  </a:lnTo>
                  <a:lnTo>
                    <a:pt x="293" y="281"/>
                  </a:lnTo>
                  <a:lnTo>
                    <a:pt x="293" y="283"/>
                  </a:lnTo>
                  <a:lnTo>
                    <a:pt x="291" y="288"/>
                  </a:lnTo>
                  <a:lnTo>
                    <a:pt x="291" y="293"/>
                  </a:lnTo>
                  <a:lnTo>
                    <a:pt x="291" y="307"/>
                  </a:lnTo>
                  <a:lnTo>
                    <a:pt x="291" y="322"/>
                  </a:lnTo>
                  <a:lnTo>
                    <a:pt x="291" y="334"/>
                  </a:lnTo>
                  <a:lnTo>
                    <a:pt x="291" y="349"/>
                  </a:lnTo>
                  <a:lnTo>
                    <a:pt x="291" y="364"/>
                  </a:lnTo>
                  <a:lnTo>
                    <a:pt x="291" y="378"/>
                  </a:lnTo>
                  <a:lnTo>
                    <a:pt x="291" y="393"/>
                  </a:lnTo>
                  <a:lnTo>
                    <a:pt x="291" y="408"/>
                  </a:lnTo>
                  <a:lnTo>
                    <a:pt x="291" y="444"/>
                  </a:lnTo>
                  <a:lnTo>
                    <a:pt x="291" y="447"/>
                  </a:lnTo>
                  <a:lnTo>
                    <a:pt x="293" y="452"/>
                  </a:lnTo>
                  <a:lnTo>
                    <a:pt x="293" y="454"/>
                  </a:lnTo>
                  <a:lnTo>
                    <a:pt x="296" y="456"/>
                  </a:lnTo>
                  <a:lnTo>
                    <a:pt x="298" y="459"/>
                  </a:lnTo>
                  <a:lnTo>
                    <a:pt x="301" y="461"/>
                  </a:lnTo>
                  <a:lnTo>
                    <a:pt x="305" y="464"/>
                  </a:lnTo>
                  <a:lnTo>
                    <a:pt x="308" y="466"/>
                  </a:lnTo>
                  <a:lnTo>
                    <a:pt x="313" y="464"/>
                  </a:lnTo>
                  <a:lnTo>
                    <a:pt x="318" y="464"/>
                  </a:lnTo>
                  <a:lnTo>
                    <a:pt x="320" y="461"/>
                  </a:lnTo>
                  <a:lnTo>
                    <a:pt x="325" y="459"/>
                  </a:lnTo>
                  <a:lnTo>
                    <a:pt x="327" y="456"/>
                  </a:lnTo>
                  <a:lnTo>
                    <a:pt x="330" y="454"/>
                  </a:lnTo>
                  <a:lnTo>
                    <a:pt x="330" y="449"/>
                  </a:lnTo>
                  <a:lnTo>
                    <a:pt x="332" y="444"/>
                  </a:lnTo>
                  <a:lnTo>
                    <a:pt x="332" y="432"/>
                  </a:lnTo>
                  <a:lnTo>
                    <a:pt x="332" y="434"/>
                  </a:lnTo>
                  <a:lnTo>
                    <a:pt x="335" y="417"/>
                  </a:lnTo>
                  <a:lnTo>
                    <a:pt x="340" y="403"/>
                  </a:lnTo>
                  <a:lnTo>
                    <a:pt x="342" y="388"/>
                  </a:lnTo>
                  <a:lnTo>
                    <a:pt x="349" y="371"/>
                  </a:lnTo>
                  <a:lnTo>
                    <a:pt x="352" y="356"/>
                  </a:lnTo>
                  <a:lnTo>
                    <a:pt x="359" y="339"/>
                  </a:lnTo>
                  <a:lnTo>
                    <a:pt x="362" y="325"/>
                  </a:lnTo>
                  <a:lnTo>
                    <a:pt x="366" y="310"/>
                  </a:lnTo>
                  <a:lnTo>
                    <a:pt x="369" y="298"/>
                  </a:lnTo>
                  <a:lnTo>
                    <a:pt x="332" y="290"/>
                  </a:lnTo>
                  <a:lnTo>
                    <a:pt x="332" y="300"/>
                  </a:lnTo>
                  <a:lnTo>
                    <a:pt x="332" y="332"/>
                  </a:lnTo>
                  <a:lnTo>
                    <a:pt x="330" y="364"/>
                  </a:lnTo>
                  <a:lnTo>
                    <a:pt x="325" y="395"/>
                  </a:lnTo>
                  <a:lnTo>
                    <a:pt x="322" y="427"/>
                  </a:lnTo>
                  <a:lnTo>
                    <a:pt x="318" y="459"/>
                  </a:lnTo>
                  <a:lnTo>
                    <a:pt x="318" y="491"/>
                  </a:lnTo>
                  <a:lnTo>
                    <a:pt x="318" y="522"/>
                  </a:lnTo>
                  <a:lnTo>
                    <a:pt x="325" y="557"/>
                  </a:lnTo>
                  <a:lnTo>
                    <a:pt x="327" y="583"/>
                  </a:lnTo>
                  <a:lnTo>
                    <a:pt x="327" y="588"/>
                  </a:lnTo>
                  <a:lnTo>
                    <a:pt x="327" y="591"/>
                  </a:lnTo>
                  <a:lnTo>
                    <a:pt x="330" y="596"/>
                  </a:lnTo>
                  <a:lnTo>
                    <a:pt x="332" y="598"/>
                  </a:lnTo>
                  <a:lnTo>
                    <a:pt x="335" y="600"/>
                  </a:lnTo>
                  <a:lnTo>
                    <a:pt x="337" y="600"/>
                  </a:lnTo>
                  <a:lnTo>
                    <a:pt x="342" y="603"/>
                  </a:lnTo>
                  <a:lnTo>
                    <a:pt x="347" y="603"/>
                  </a:lnTo>
                  <a:lnTo>
                    <a:pt x="349" y="603"/>
                  </a:lnTo>
                  <a:lnTo>
                    <a:pt x="354" y="600"/>
                  </a:lnTo>
                  <a:lnTo>
                    <a:pt x="357" y="600"/>
                  </a:lnTo>
                  <a:lnTo>
                    <a:pt x="362" y="598"/>
                  </a:lnTo>
                  <a:lnTo>
                    <a:pt x="362" y="596"/>
                  </a:lnTo>
                  <a:lnTo>
                    <a:pt x="364" y="591"/>
                  </a:lnTo>
                  <a:lnTo>
                    <a:pt x="366" y="588"/>
                  </a:lnTo>
                  <a:lnTo>
                    <a:pt x="366" y="583"/>
                  </a:lnTo>
                  <a:lnTo>
                    <a:pt x="366" y="571"/>
                  </a:lnTo>
                  <a:lnTo>
                    <a:pt x="366" y="539"/>
                  </a:lnTo>
                  <a:lnTo>
                    <a:pt x="366" y="510"/>
                  </a:lnTo>
                  <a:lnTo>
                    <a:pt x="366" y="478"/>
                  </a:lnTo>
                  <a:lnTo>
                    <a:pt x="369" y="449"/>
                  </a:lnTo>
                  <a:lnTo>
                    <a:pt x="369" y="420"/>
                  </a:lnTo>
                  <a:lnTo>
                    <a:pt x="371" y="390"/>
                  </a:lnTo>
                  <a:lnTo>
                    <a:pt x="374" y="361"/>
                  </a:lnTo>
                  <a:lnTo>
                    <a:pt x="379" y="332"/>
                  </a:lnTo>
                  <a:lnTo>
                    <a:pt x="386" y="310"/>
                  </a:lnTo>
                  <a:lnTo>
                    <a:pt x="354" y="300"/>
                  </a:lnTo>
                  <a:lnTo>
                    <a:pt x="357" y="312"/>
                  </a:lnTo>
                  <a:lnTo>
                    <a:pt x="357" y="342"/>
                  </a:lnTo>
                  <a:lnTo>
                    <a:pt x="354" y="371"/>
                  </a:lnTo>
                  <a:lnTo>
                    <a:pt x="354" y="400"/>
                  </a:lnTo>
                  <a:lnTo>
                    <a:pt x="352" y="430"/>
                  </a:lnTo>
                  <a:lnTo>
                    <a:pt x="352" y="459"/>
                  </a:lnTo>
                  <a:lnTo>
                    <a:pt x="352" y="486"/>
                  </a:lnTo>
                  <a:lnTo>
                    <a:pt x="352" y="515"/>
                  </a:lnTo>
                  <a:lnTo>
                    <a:pt x="352" y="547"/>
                  </a:lnTo>
                  <a:lnTo>
                    <a:pt x="352" y="576"/>
                  </a:lnTo>
                  <a:lnTo>
                    <a:pt x="352" y="581"/>
                  </a:lnTo>
                  <a:lnTo>
                    <a:pt x="354" y="588"/>
                  </a:lnTo>
                  <a:lnTo>
                    <a:pt x="359" y="591"/>
                  </a:lnTo>
                  <a:lnTo>
                    <a:pt x="364" y="596"/>
                  </a:lnTo>
                  <a:lnTo>
                    <a:pt x="369" y="596"/>
                  </a:lnTo>
                  <a:lnTo>
                    <a:pt x="371" y="596"/>
                  </a:lnTo>
                  <a:lnTo>
                    <a:pt x="376" y="596"/>
                  </a:lnTo>
                  <a:lnTo>
                    <a:pt x="381" y="593"/>
                  </a:lnTo>
                  <a:lnTo>
                    <a:pt x="383" y="591"/>
                  </a:lnTo>
                  <a:lnTo>
                    <a:pt x="386" y="591"/>
                  </a:lnTo>
                  <a:lnTo>
                    <a:pt x="391" y="586"/>
                  </a:lnTo>
                  <a:lnTo>
                    <a:pt x="393" y="583"/>
                  </a:lnTo>
                  <a:lnTo>
                    <a:pt x="401" y="571"/>
                  </a:lnTo>
                  <a:lnTo>
                    <a:pt x="408" y="539"/>
                  </a:lnTo>
                  <a:lnTo>
                    <a:pt x="415" y="508"/>
                  </a:lnTo>
                  <a:lnTo>
                    <a:pt x="420" y="473"/>
                  </a:lnTo>
                  <a:lnTo>
                    <a:pt x="423" y="442"/>
                  </a:lnTo>
                  <a:lnTo>
                    <a:pt x="423" y="408"/>
                  </a:lnTo>
                  <a:lnTo>
                    <a:pt x="420" y="376"/>
                  </a:lnTo>
                  <a:lnTo>
                    <a:pt x="418" y="342"/>
                  </a:lnTo>
                  <a:lnTo>
                    <a:pt x="413" y="310"/>
                  </a:lnTo>
                  <a:lnTo>
                    <a:pt x="413" y="293"/>
                  </a:lnTo>
                  <a:lnTo>
                    <a:pt x="376" y="300"/>
                  </a:lnTo>
                  <a:lnTo>
                    <a:pt x="379" y="305"/>
                  </a:lnTo>
                  <a:lnTo>
                    <a:pt x="376" y="295"/>
                  </a:lnTo>
                  <a:lnTo>
                    <a:pt x="376" y="310"/>
                  </a:lnTo>
                  <a:lnTo>
                    <a:pt x="379" y="322"/>
                  </a:lnTo>
                  <a:lnTo>
                    <a:pt x="381" y="334"/>
                  </a:lnTo>
                  <a:lnTo>
                    <a:pt x="383" y="347"/>
                  </a:lnTo>
                  <a:lnTo>
                    <a:pt x="388" y="359"/>
                  </a:lnTo>
                  <a:lnTo>
                    <a:pt x="391" y="369"/>
                  </a:lnTo>
                  <a:lnTo>
                    <a:pt x="393" y="381"/>
                  </a:lnTo>
                  <a:lnTo>
                    <a:pt x="393" y="393"/>
                  </a:lnTo>
                  <a:lnTo>
                    <a:pt x="396" y="405"/>
                  </a:lnTo>
                  <a:lnTo>
                    <a:pt x="393" y="422"/>
                  </a:lnTo>
                  <a:lnTo>
                    <a:pt x="391" y="439"/>
                  </a:lnTo>
                  <a:lnTo>
                    <a:pt x="388" y="456"/>
                  </a:lnTo>
                  <a:lnTo>
                    <a:pt x="386" y="476"/>
                  </a:lnTo>
                  <a:lnTo>
                    <a:pt x="383" y="493"/>
                  </a:lnTo>
                  <a:lnTo>
                    <a:pt x="381" y="510"/>
                  </a:lnTo>
                  <a:lnTo>
                    <a:pt x="381" y="530"/>
                  </a:lnTo>
                  <a:lnTo>
                    <a:pt x="381" y="549"/>
                  </a:lnTo>
                  <a:lnTo>
                    <a:pt x="383" y="561"/>
                  </a:lnTo>
                  <a:lnTo>
                    <a:pt x="383" y="564"/>
                  </a:lnTo>
                  <a:lnTo>
                    <a:pt x="386" y="569"/>
                  </a:lnTo>
                  <a:lnTo>
                    <a:pt x="388" y="571"/>
                  </a:lnTo>
                  <a:lnTo>
                    <a:pt x="393" y="574"/>
                  </a:lnTo>
                  <a:lnTo>
                    <a:pt x="405" y="583"/>
                  </a:lnTo>
                  <a:lnTo>
                    <a:pt x="401" y="581"/>
                  </a:lnTo>
                  <a:lnTo>
                    <a:pt x="410" y="593"/>
                  </a:lnTo>
                  <a:lnTo>
                    <a:pt x="408" y="583"/>
                  </a:lnTo>
                  <a:lnTo>
                    <a:pt x="408" y="588"/>
                  </a:lnTo>
                  <a:lnTo>
                    <a:pt x="440" y="574"/>
                  </a:lnTo>
                  <a:lnTo>
                    <a:pt x="435" y="569"/>
                  </a:lnTo>
                  <a:lnTo>
                    <a:pt x="432" y="566"/>
                  </a:lnTo>
                  <a:lnTo>
                    <a:pt x="430" y="566"/>
                  </a:lnTo>
                  <a:lnTo>
                    <a:pt x="425" y="564"/>
                  </a:lnTo>
                  <a:lnTo>
                    <a:pt x="423" y="564"/>
                  </a:lnTo>
                  <a:lnTo>
                    <a:pt x="418" y="564"/>
                  </a:lnTo>
                  <a:lnTo>
                    <a:pt x="415" y="566"/>
                  </a:lnTo>
                  <a:lnTo>
                    <a:pt x="410" y="566"/>
                  </a:lnTo>
                  <a:lnTo>
                    <a:pt x="408" y="569"/>
                  </a:lnTo>
                  <a:lnTo>
                    <a:pt x="405" y="571"/>
                  </a:lnTo>
                  <a:lnTo>
                    <a:pt x="405" y="576"/>
                  </a:lnTo>
                  <a:lnTo>
                    <a:pt x="403" y="581"/>
                  </a:lnTo>
                  <a:lnTo>
                    <a:pt x="418" y="569"/>
                  </a:lnTo>
                  <a:lnTo>
                    <a:pt x="393" y="564"/>
                  </a:lnTo>
                  <a:lnTo>
                    <a:pt x="396" y="564"/>
                  </a:lnTo>
                  <a:lnTo>
                    <a:pt x="388" y="559"/>
                  </a:lnTo>
                  <a:lnTo>
                    <a:pt x="381" y="557"/>
                  </a:lnTo>
                  <a:lnTo>
                    <a:pt x="374" y="554"/>
                  </a:lnTo>
                  <a:lnTo>
                    <a:pt x="366" y="554"/>
                  </a:lnTo>
                  <a:lnTo>
                    <a:pt x="359" y="554"/>
                  </a:lnTo>
                  <a:lnTo>
                    <a:pt x="352" y="554"/>
                  </a:lnTo>
                  <a:lnTo>
                    <a:pt x="344" y="554"/>
                  </a:lnTo>
                  <a:lnTo>
                    <a:pt x="337" y="554"/>
                  </a:lnTo>
                  <a:lnTo>
                    <a:pt x="322" y="557"/>
                  </a:lnTo>
                  <a:lnTo>
                    <a:pt x="318" y="557"/>
                  </a:lnTo>
                  <a:lnTo>
                    <a:pt x="313" y="557"/>
                  </a:lnTo>
                  <a:lnTo>
                    <a:pt x="310" y="559"/>
                  </a:lnTo>
                  <a:lnTo>
                    <a:pt x="308" y="561"/>
                  </a:lnTo>
                  <a:lnTo>
                    <a:pt x="305" y="566"/>
                  </a:lnTo>
                  <a:lnTo>
                    <a:pt x="342" y="578"/>
                  </a:lnTo>
                  <a:lnTo>
                    <a:pt x="337" y="561"/>
                  </a:lnTo>
                  <a:lnTo>
                    <a:pt x="337" y="564"/>
                  </a:lnTo>
                  <a:lnTo>
                    <a:pt x="332" y="532"/>
                  </a:lnTo>
                  <a:lnTo>
                    <a:pt x="330" y="503"/>
                  </a:lnTo>
                  <a:lnTo>
                    <a:pt x="327" y="471"/>
                  </a:lnTo>
                  <a:lnTo>
                    <a:pt x="325" y="442"/>
                  </a:lnTo>
                  <a:lnTo>
                    <a:pt x="322" y="412"/>
                  </a:lnTo>
                  <a:lnTo>
                    <a:pt x="320" y="381"/>
                  </a:lnTo>
                  <a:lnTo>
                    <a:pt x="320" y="351"/>
                  </a:lnTo>
                  <a:lnTo>
                    <a:pt x="322" y="322"/>
                  </a:lnTo>
                  <a:lnTo>
                    <a:pt x="322" y="298"/>
                  </a:lnTo>
                  <a:lnTo>
                    <a:pt x="320" y="295"/>
                  </a:lnTo>
                  <a:lnTo>
                    <a:pt x="320" y="290"/>
                  </a:lnTo>
                  <a:lnTo>
                    <a:pt x="318" y="288"/>
                  </a:lnTo>
                  <a:lnTo>
                    <a:pt x="318" y="285"/>
                  </a:lnTo>
                  <a:lnTo>
                    <a:pt x="310" y="281"/>
                  </a:lnTo>
                  <a:lnTo>
                    <a:pt x="305" y="278"/>
                  </a:lnTo>
                  <a:lnTo>
                    <a:pt x="301" y="278"/>
                  </a:lnTo>
                  <a:lnTo>
                    <a:pt x="298" y="278"/>
                  </a:lnTo>
                  <a:lnTo>
                    <a:pt x="293" y="278"/>
                  </a:lnTo>
                  <a:lnTo>
                    <a:pt x="291" y="281"/>
                  </a:lnTo>
                  <a:lnTo>
                    <a:pt x="286" y="281"/>
                  </a:lnTo>
                  <a:lnTo>
                    <a:pt x="283" y="285"/>
                  </a:lnTo>
                  <a:lnTo>
                    <a:pt x="281" y="288"/>
                  </a:lnTo>
                  <a:lnTo>
                    <a:pt x="281" y="293"/>
                  </a:lnTo>
                  <a:lnTo>
                    <a:pt x="279" y="298"/>
                  </a:lnTo>
                  <a:lnTo>
                    <a:pt x="276" y="300"/>
                  </a:lnTo>
                  <a:lnTo>
                    <a:pt x="276" y="303"/>
                  </a:lnTo>
                  <a:lnTo>
                    <a:pt x="276" y="307"/>
                  </a:lnTo>
                  <a:lnTo>
                    <a:pt x="274" y="310"/>
                  </a:lnTo>
                  <a:lnTo>
                    <a:pt x="259" y="327"/>
                  </a:lnTo>
                  <a:lnTo>
                    <a:pt x="288" y="339"/>
                  </a:lnTo>
                  <a:lnTo>
                    <a:pt x="286" y="327"/>
                  </a:lnTo>
                  <a:lnTo>
                    <a:pt x="286" y="329"/>
                  </a:lnTo>
                  <a:lnTo>
                    <a:pt x="286" y="325"/>
                  </a:lnTo>
                  <a:lnTo>
                    <a:pt x="286" y="322"/>
                  </a:lnTo>
                  <a:lnTo>
                    <a:pt x="286" y="320"/>
                  </a:lnTo>
                  <a:lnTo>
                    <a:pt x="286" y="315"/>
                  </a:lnTo>
                  <a:lnTo>
                    <a:pt x="291" y="305"/>
                  </a:lnTo>
                  <a:lnTo>
                    <a:pt x="259" y="303"/>
                  </a:lnTo>
                  <a:lnTo>
                    <a:pt x="266" y="312"/>
                  </a:lnTo>
                  <a:lnTo>
                    <a:pt x="266" y="317"/>
                  </a:lnTo>
                  <a:lnTo>
                    <a:pt x="264" y="322"/>
                  </a:lnTo>
                  <a:lnTo>
                    <a:pt x="264" y="327"/>
                  </a:lnTo>
                  <a:lnTo>
                    <a:pt x="264" y="332"/>
                  </a:lnTo>
                  <a:lnTo>
                    <a:pt x="261" y="337"/>
                  </a:lnTo>
                  <a:lnTo>
                    <a:pt x="261" y="342"/>
                  </a:lnTo>
                  <a:lnTo>
                    <a:pt x="261" y="344"/>
                  </a:lnTo>
                  <a:lnTo>
                    <a:pt x="261" y="349"/>
                  </a:lnTo>
                  <a:lnTo>
                    <a:pt x="261" y="373"/>
                  </a:lnTo>
                  <a:lnTo>
                    <a:pt x="264" y="400"/>
                  </a:lnTo>
                  <a:lnTo>
                    <a:pt x="266" y="425"/>
                  </a:lnTo>
                  <a:lnTo>
                    <a:pt x="269" y="452"/>
                  </a:lnTo>
                  <a:lnTo>
                    <a:pt x="269" y="478"/>
                  </a:lnTo>
                  <a:lnTo>
                    <a:pt x="271" y="503"/>
                  </a:lnTo>
                  <a:lnTo>
                    <a:pt x="269" y="530"/>
                  </a:lnTo>
                  <a:lnTo>
                    <a:pt x="266" y="557"/>
                  </a:lnTo>
                  <a:lnTo>
                    <a:pt x="259" y="578"/>
                  </a:lnTo>
                  <a:lnTo>
                    <a:pt x="264" y="569"/>
                  </a:lnTo>
                  <a:lnTo>
                    <a:pt x="259" y="574"/>
                  </a:lnTo>
                  <a:lnTo>
                    <a:pt x="293" y="581"/>
                  </a:lnTo>
                  <a:lnTo>
                    <a:pt x="293" y="576"/>
                  </a:lnTo>
                  <a:lnTo>
                    <a:pt x="293" y="574"/>
                  </a:lnTo>
                  <a:lnTo>
                    <a:pt x="291" y="571"/>
                  </a:lnTo>
                  <a:lnTo>
                    <a:pt x="288" y="566"/>
                  </a:lnTo>
                  <a:lnTo>
                    <a:pt x="291" y="576"/>
                  </a:lnTo>
                  <a:lnTo>
                    <a:pt x="291" y="566"/>
                  </a:lnTo>
                  <a:lnTo>
                    <a:pt x="291" y="539"/>
                  </a:lnTo>
                  <a:lnTo>
                    <a:pt x="291" y="513"/>
                  </a:lnTo>
                  <a:lnTo>
                    <a:pt x="291" y="486"/>
                  </a:lnTo>
                  <a:lnTo>
                    <a:pt x="288" y="459"/>
                  </a:lnTo>
                  <a:lnTo>
                    <a:pt x="283" y="434"/>
                  </a:lnTo>
                  <a:lnTo>
                    <a:pt x="279" y="408"/>
                  </a:lnTo>
                  <a:lnTo>
                    <a:pt x="274" y="381"/>
                  </a:lnTo>
                  <a:lnTo>
                    <a:pt x="266" y="356"/>
                  </a:lnTo>
                  <a:lnTo>
                    <a:pt x="264" y="351"/>
                  </a:lnTo>
                  <a:lnTo>
                    <a:pt x="261" y="347"/>
                  </a:lnTo>
                  <a:lnTo>
                    <a:pt x="261" y="342"/>
                  </a:lnTo>
                  <a:lnTo>
                    <a:pt x="259" y="337"/>
                  </a:lnTo>
                  <a:lnTo>
                    <a:pt x="259" y="332"/>
                  </a:lnTo>
                  <a:lnTo>
                    <a:pt x="259" y="327"/>
                  </a:lnTo>
                  <a:lnTo>
                    <a:pt x="259" y="322"/>
                  </a:lnTo>
                  <a:lnTo>
                    <a:pt x="261" y="320"/>
                  </a:lnTo>
                  <a:lnTo>
                    <a:pt x="259" y="293"/>
                  </a:lnTo>
                  <a:lnTo>
                    <a:pt x="257" y="290"/>
                  </a:lnTo>
                  <a:lnTo>
                    <a:pt x="257" y="285"/>
                  </a:lnTo>
                  <a:lnTo>
                    <a:pt x="252" y="283"/>
                  </a:lnTo>
                  <a:lnTo>
                    <a:pt x="249" y="281"/>
                  </a:lnTo>
                  <a:lnTo>
                    <a:pt x="244" y="278"/>
                  </a:lnTo>
                  <a:lnTo>
                    <a:pt x="242" y="278"/>
                  </a:lnTo>
                  <a:lnTo>
                    <a:pt x="237" y="278"/>
                  </a:lnTo>
                  <a:lnTo>
                    <a:pt x="235" y="278"/>
                  </a:lnTo>
                  <a:lnTo>
                    <a:pt x="230" y="278"/>
                  </a:lnTo>
                  <a:lnTo>
                    <a:pt x="227" y="281"/>
                  </a:lnTo>
                  <a:lnTo>
                    <a:pt x="220" y="285"/>
                  </a:lnTo>
                  <a:lnTo>
                    <a:pt x="227" y="283"/>
                  </a:lnTo>
                  <a:lnTo>
                    <a:pt x="220" y="283"/>
                  </a:lnTo>
                  <a:lnTo>
                    <a:pt x="218" y="285"/>
                  </a:lnTo>
                  <a:lnTo>
                    <a:pt x="215" y="288"/>
                  </a:lnTo>
                  <a:lnTo>
                    <a:pt x="213" y="290"/>
                  </a:lnTo>
                  <a:lnTo>
                    <a:pt x="210" y="293"/>
                  </a:lnTo>
                  <a:lnTo>
                    <a:pt x="205" y="298"/>
                  </a:lnTo>
                  <a:lnTo>
                    <a:pt x="203" y="303"/>
                  </a:lnTo>
                  <a:lnTo>
                    <a:pt x="203" y="307"/>
                  </a:lnTo>
                  <a:lnTo>
                    <a:pt x="200" y="312"/>
                  </a:lnTo>
                  <a:lnTo>
                    <a:pt x="198" y="315"/>
                  </a:lnTo>
                  <a:lnTo>
                    <a:pt x="193" y="334"/>
                  </a:lnTo>
                  <a:lnTo>
                    <a:pt x="230" y="349"/>
                  </a:lnTo>
                  <a:lnTo>
                    <a:pt x="237" y="337"/>
                  </a:lnTo>
                  <a:lnTo>
                    <a:pt x="239" y="332"/>
                  </a:lnTo>
                  <a:lnTo>
                    <a:pt x="239" y="329"/>
                  </a:lnTo>
                  <a:lnTo>
                    <a:pt x="242" y="327"/>
                  </a:lnTo>
                  <a:lnTo>
                    <a:pt x="244" y="325"/>
                  </a:lnTo>
                  <a:lnTo>
                    <a:pt x="249" y="305"/>
                  </a:lnTo>
                  <a:lnTo>
                    <a:pt x="235" y="320"/>
                  </a:lnTo>
                  <a:lnTo>
                    <a:pt x="237" y="320"/>
                  </a:lnTo>
                  <a:lnTo>
                    <a:pt x="215" y="298"/>
                  </a:lnTo>
                  <a:lnTo>
                    <a:pt x="215" y="310"/>
                  </a:lnTo>
                  <a:lnTo>
                    <a:pt x="215" y="334"/>
                  </a:lnTo>
                  <a:lnTo>
                    <a:pt x="215" y="359"/>
                  </a:lnTo>
                  <a:lnTo>
                    <a:pt x="215" y="383"/>
                  </a:lnTo>
                  <a:lnTo>
                    <a:pt x="215" y="408"/>
                  </a:lnTo>
                  <a:lnTo>
                    <a:pt x="215" y="432"/>
                  </a:lnTo>
                  <a:lnTo>
                    <a:pt x="218" y="456"/>
                  </a:lnTo>
                  <a:lnTo>
                    <a:pt x="220" y="481"/>
                  </a:lnTo>
                  <a:lnTo>
                    <a:pt x="222" y="505"/>
                  </a:lnTo>
                  <a:lnTo>
                    <a:pt x="222" y="513"/>
                  </a:lnTo>
                  <a:lnTo>
                    <a:pt x="225" y="520"/>
                  </a:lnTo>
                  <a:lnTo>
                    <a:pt x="222" y="527"/>
                  </a:lnTo>
                  <a:lnTo>
                    <a:pt x="222" y="537"/>
                  </a:lnTo>
                  <a:lnTo>
                    <a:pt x="222" y="544"/>
                  </a:lnTo>
                  <a:lnTo>
                    <a:pt x="220" y="552"/>
                  </a:lnTo>
                  <a:lnTo>
                    <a:pt x="220" y="559"/>
                  </a:lnTo>
                  <a:lnTo>
                    <a:pt x="218" y="569"/>
                  </a:lnTo>
                  <a:lnTo>
                    <a:pt x="213" y="583"/>
                  </a:lnTo>
                  <a:lnTo>
                    <a:pt x="247" y="571"/>
                  </a:lnTo>
                  <a:lnTo>
                    <a:pt x="239" y="566"/>
                  </a:lnTo>
                  <a:lnTo>
                    <a:pt x="237" y="554"/>
                  </a:lnTo>
                  <a:lnTo>
                    <a:pt x="235" y="544"/>
                  </a:lnTo>
                  <a:lnTo>
                    <a:pt x="235" y="535"/>
                  </a:lnTo>
                  <a:lnTo>
                    <a:pt x="235" y="525"/>
                  </a:lnTo>
                  <a:lnTo>
                    <a:pt x="235" y="513"/>
                  </a:lnTo>
                  <a:lnTo>
                    <a:pt x="235" y="500"/>
                  </a:lnTo>
                  <a:lnTo>
                    <a:pt x="235" y="491"/>
                  </a:lnTo>
                  <a:lnTo>
                    <a:pt x="235" y="481"/>
                  </a:lnTo>
                  <a:lnTo>
                    <a:pt x="227" y="456"/>
                  </a:lnTo>
                  <a:lnTo>
                    <a:pt x="225" y="437"/>
                  </a:lnTo>
                  <a:lnTo>
                    <a:pt x="222" y="412"/>
                  </a:lnTo>
                  <a:lnTo>
                    <a:pt x="220" y="393"/>
                  </a:lnTo>
                  <a:lnTo>
                    <a:pt x="215" y="371"/>
                  </a:lnTo>
                  <a:lnTo>
                    <a:pt x="213" y="347"/>
                  </a:lnTo>
                  <a:lnTo>
                    <a:pt x="208" y="327"/>
                  </a:lnTo>
                  <a:lnTo>
                    <a:pt x="200" y="305"/>
                  </a:lnTo>
                  <a:lnTo>
                    <a:pt x="200" y="288"/>
                  </a:lnTo>
                  <a:lnTo>
                    <a:pt x="161" y="293"/>
                  </a:lnTo>
                  <a:lnTo>
                    <a:pt x="166" y="305"/>
                  </a:lnTo>
                  <a:lnTo>
                    <a:pt x="164" y="305"/>
                  </a:lnTo>
                  <a:lnTo>
                    <a:pt x="164" y="303"/>
                  </a:lnTo>
                  <a:lnTo>
                    <a:pt x="164" y="312"/>
                  </a:lnTo>
                  <a:lnTo>
                    <a:pt x="166" y="322"/>
                  </a:lnTo>
                  <a:lnTo>
                    <a:pt x="169" y="332"/>
                  </a:lnTo>
                  <a:lnTo>
                    <a:pt x="169" y="342"/>
                  </a:lnTo>
                  <a:lnTo>
                    <a:pt x="169" y="351"/>
                  </a:lnTo>
                  <a:lnTo>
                    <a:pt x="169" y="361"/>
                  </a:lnTo>
                  <a:lnTo>
                    <a:pt x="166" y="371"/>
                  </a:lnTo>
                  <a:lnTo>
                    <a:pt x="166" y="381"/>
                  </a:lnTo>
                  <a:lnTo>
                    <a:pt x="154" y="410"/>
                  </a:lnTo>
                  <a:lnTo>
                    <a:pt x="196" y="415"/>
                  </a:lnTo>
                  <a:lnTo>
                    <a:pt x="196" y="405"/>
                  </a:lnTo>
                  <a:lnTo>
                    <a:pt x="193" y="390"/>
                  </a:lnTo>
                  <a:lnTo>
                    <a:pt x="191" y="378"/>
                  </a:lnTo>
                  <a:lnTo>
                    <a:pt x="186" y="366"/>
                  </a:lnTo>
                  <a:lnTo>
                    <a:pt x="181" y="356"/>
                  </a:lnTo>
                  <a:lnTo>
                    <a:pt x="174" y="347"/>
                  </a:lnTo>
                  <a:lnTo>
                    <a:pt x="166" y="334"/>
                  </a:lnTo>
                  <a:lnTo>
                    <a:pt x="159" y="325"/>
                  </a:lnTo>
                  <a:lnTo>
                    <a:pt x="152" y="312"/>
                  </a:lnTo>
                  <a:lnTo>
                    <a:pt x="149" y="305"/>
                  </a:lnTo>
                  <a:lnTo>
                    <a:pt x="147" y="315"/>
                  </a:lnTo>
                  <a:lnTo>
                    <a:pt x="149" y="310"/>
                  </a:lnTo>
                  <a:lnTo>
                    <a:pt x="115" y="310"/>
                  </a:lnTo>
                  <a:lnTo>
                    <a:pt x="115" y="315"/>
                  </a:lnTo>
                  <a:lnTo>
                    <a:pt x="115" y="325"/>
                  </a:lnTo>
                  <a:lnTo>
                    <a:pt x="117" y="332"/>
                  </a:lnTo>
                  <a:lnTo>
                    <a:pt x="117" y="342"/>
                  </a:lnTo>
                  <a:lnTo>
                    <a:pt x="120" y="349"/>
                  </a:lnTo>
                  <a:lnTo>
                    <a:pt x="120" y="356"/>
                  </a:lnTo>
                  <a:lnTo>
                    <a:pt x="120" y="366"/>
                  </a:lnTo>
                  <a:lnTo>
                    <a:pt x="120" y="373"/>
                  </a:lnTo>
                  <a:lnTo>
                    <a:pt x="120" y="381"/>
                  </a:lnTo>
                  <a:lnTo>
                    <a:pt x="120" y="398"/>
                  </a:lnTo>
                  <a:lnTo>
                    <a:pt x="120" y="400"/>
                  </a:lnTo>
                  <a:lnTo>
                    <a:pt x="120" y="403"/>
                  </a:lnTo>
                  <a:lnTo>
                    <a:pt x="122" y="408"/>
                  </a:lnTo>
                  <a:lnTo>
                    <a:pt x="125" y="410"/>
                  </a:lnTo>
                  <a:lnTo>
                    <a:pt x="127" y="412"/>
                  </a:lnTo>
                  <a:lnTo>
                    <a:pt x="132" y="415"/>
                  </a:lnTo>
                  <a:lnTo>
                    <a:pt x="135" y="417"/>
                  </a:lnTo>
                  <a:lnTo>
                    <a:pt x="139" y="417"/>
                  </a:lnTo>
                  <a:lnTo>
                    <a:pt x="144" y="417"/>
                  </a:lnTo>
                  <a:lnTo>
                    <a:pt x="147" y="415"/>
                  </a:lnTo>
                  <a:lnTo>
                    <a:pt x="149" y="412"/>
                  </a:lnTo>
                  <a:lnTo>
                    <a:pt x="154" y="410"/>
                  </a:lnTo>
                  <a:lnTo>
                    <a:pt x="157" y="408"/>
                  </a:lnTo>
                  <a:lnTo>
                    <a:pt x="159" y="403"/>
                  </a:lnTo>
                  <a:lnTo>
                    <a:pt x="159" y="400"/>
                  </a:lnTo>
                  <a:lnTo>
                    <a:pt x="161" y="398"/>
                  </a:lnTo>
                  <a:lnTo>
                    <a:pt x="161" y="383"/>
                  </a:lnTo>
                  <a:lnTo>
                    <a:pt x="159" y="373"/>
                  </a:lnTo>
                  <a:lnTo>
                    <a:pt x="157" y="361"/>
                  </a:lnTo>
                  <a:lnTo>
                    <a:pt x="157" y="351"/>
                  </a:lnTo>
                  <a:lnTo>
                    <a:pt x="157" y="342"/>
                  </a:lnTo>
                  <a:lnTo>
                    <a:pt x="159" y="329"/>
                  </a:lnTo>
                  <a:lnTo>
                    <a:pt x="161" y="322"/>
                  </a:lnTo>
                  <a:lnTo>
                    <a:pt x="169" y="312"/>
                  </a:lnTo>
                  <a:lnTo>
                    <a:pt x="178" y="305"/>
                  </a:lnTo>
                  <a:lnTo>
                    <a:pt x="186" y="300"/>
                  </a:lnTo>
                  <a:lnTo>
                    <a:pt x="198" y="295"/>
                  </a:lnTo>
                  <a:lnTo>
                    <a:pt x="208" y="293"/>
                  </a:lnTo>
                  <a:lnTo>
                    <a:pt x="218" y="290"/>
                  </a:lnTo>
                  <a:lnTo>
                    <a:pt x="230" y="288"/>
                  </a:lnTo>
                  <a:lnTo>
                    <a:pt x="239" y="288"/>
                  </a:lnTo>
                  <a:lnTo>
                    <a:pt x="252" y="288"/>
                  </a:lnTo>
                  <a:lnTo>
                    <a:pt x="264" y="285"/>
                  </a:lnTo>
                  <a:lnTo>
                    <a:pt x="269" y="283"/>
                  </a:lnTo>
                  <a:lnTo>
                    <a:pt x="274" y="281"/>
                  </a:lnTo>
                  <a:lnTo>
                    <a:pt x="279" y="278"/>
                  </a:lnTo>
                  <a:lnTo>
                    <a:pt x="283" y="276"/>
                  </a:lnTo>
                  <a:lnTo>
                    <a:pt x="293" y="268"/>
                  </a:lnTo>
                  <a:lnTo>
                    <a:pt x="281" y="271"/>
                  </a:lnTo>
                  <a:lnTo>
                    <a:pt x="296" y="271"/>
                  </a:lnTo>
                  <a:lnTo>
                    <a:pt x="308" y="271"/>
                  </a:lnTo>
                  <a:lnTo>
                    <a:pt x="322" y="271"/>
                  </a:lnTo>
                  <a:lnTo>
                    <a:pt x="335" y="271"/>
                  </a:lnTo>
                  <a:lnTo>
                    <a:pt x="347" y="271"/>
                  </a:lnTo>
                  <a:lnTo>
                    <a:pt x="359" y="271"/>
                  </a:lnTo>
                  <a:lnTo>
                    <a:pt x="371" y="273"/>
                  </a:lnTo>
                  <a:lnTo>
                    <a:pt x="383" y="276"/>
                  </a:lnTo>
                  <a:lnTo>
                    <a:pt x="396" y="278"/>
                  </a:lnTo>
                  <a:lnTo>
                    <a:pt x="408" y="283"/>
                  </a:lnTo>
                  <a:lnTo>
                    <a:pt x="415" y="246"/>
                  </a:lnTo>
                  <a:lnTo>
                    <a:pt x="401" y="251"/>
                  </a:lnTo>
                  <a:lnTo>
                    <a:pt x="401" y="249"/>
                  </a:lnTo>
                  <a:lnTo>
                    <a:pt x="403" y="249"/>
                  </a:lnTo>
                  <a:lnTo>
                    <a:pt x="366" y="254"/>
                  </a:lnTo>
                  <a:lnTo>
                    <a:pt x="330" y="259"/>
                  </a:lnTo>
                  <a:lnTo>
                    <a:pt x="296" y="261"/>
                  </a:lnTo>
                  <a:lnTo>
                    <a:pt x="259" y="261"/>
                  </a:lnTo>
                  <a:lnTo>
                    <a:pt x="222" y="259"/>
                  </a:lnTo>
                  <a:lnTo>
                    <a:pt x="186" y="259"/>
                  </a:lnTo>
                  <a:lnTo>
                    <a:pt x="152" y="256"/>
                  </a:lnTo>
                  <a:lnTo>
                    <a:pt x="115" y="256"/>
                  </a:lnTo>
                  <a:lnTo>
                    <a:pt x="103" y="246"/>
                  </a:lnTo>
                  <a:lnTo>
                    <a:pt x="93" y="237"/>
                  </a:lnTo>
                  <a:lnTo>
                    <a:pt x="88" y="224"/>
                  </a:lnTo>
                  <a:lnTo>
                    <a:pt x="81" y="212"/>
                  </a:lnTo>
                  <a:lnTo>
                    <a:pt x="76" y="198"/>
                  </a:lnTo>
                  <a:lnTo>
                    <a:pt x="71" y="185"/>
                  </a:lnTo>
                  <a:lnTo>
                    <a:pt x="69" y="171"/>
                  </a:lnTo>
                  <a:lnTo>
                    <a:pt x="64" y="159"/>
                  </a:lnTo>
                  <a:lnTo>
                    <a:pt x="64" y="156"/>
                  </a:lnTo>
                  <a:lnTo>
                    <a:pt x="64" y="154"/>
                  </a:lnTo>
                  <a:lnTo>
                    <a:pt x="66" y="151"/>
                  </a:lnTo>
                  <a:lnTo>
                    <a:pt x="69" y="146"/>
                  </a:lnTo>
                  <a:lnTo>
                    <a:pt x="76" y="132"/>
                  </a:lnTo>
                  <a:lnTo>
                    <a:pt x="61" y="141"/>
                  </a:lnTo>
                  <a:lnTo>
                    <a:pt x="69" y="141"/>
                  </a:lnTo>
                  <a:lnTo>
                    <a:pt x="44" y="122"/>
                  </a:lnTo>
                  <a:lnTo>
                    <a:pt x="44" y="134"/>
                  </a:lnTo>
                  <a:lnTo>
                    <a:pt x="42" y="154"/>
                  </a:lnTo>
                  <a:lnTo>
                    <a:pt x="44" y="171"/>
                  </a:lnTo>
                  <a:lnTo>
                    <a:pt x="47" y="188"/>
                  </a:lnTo>
                  <a:lnTo>
                    <a:pt x="52" y="207"/>
                  </a:lnTo>
                  <a:lnTo>
                    <a:pt x="59" y="224"/>
                  </a:lnTo>
                  <a:lnTo>
                    <a:pt x="64" y="242"/>
                  </a:lnTo>
                  <a:lnTo>
                    <a:pt x="71" y="261"/>
                  </a:lnTo>
                  <a:lnTo>
                    <a:pt x="78" y="278"/>
                  </a:lnTo>
                  <a:lnTo>
                    <a:pt x="93" y="303"/>
                  </a:lnTo>
                  <a:lnTo>
                    <a:pt x="96" y="310"/>
                  </a:lnTo>
                  <a:lnTo>
                    <a:pt x="100" y="312"/>
                  </a:lnTo>
                  <a:lnTo>
                    <a:pt x="105" y="315"/>
                  </a:lnTo>
                  <a:lnTo>
                    <a:pt x="113" y="315"/>
                  </a:lnTo>
                  <a:lnTo>
                    <a:pt x="115" y="315"/>
                  </a:lnTo>
                  <a:lnTo>
                    <a:pt x="120" y="312"/>
                  </a:lnTo>
                  <a:lnTo>
                    <a:pt x="122" y="310"/>
                  </a:lnTo>
                  <a:lnTo>
                    <a:pt x="125" y="307"/>
                  </a:lnTo>
                  <a:lnTo>
                    <a:pt x="127" y="303"/>
                  </a:lnTo>
                  <a:lnTo>
                    <a:pt x="130" y="300"/>
                  </a:lnTo>
                  <a:lnTo>
                    <a:pt x="130" y="295"/>
                  </a:lnTo>
                  <a:lnTo>
                    <a:pt x="130" y="290"/>
                  </a:lnTo>
                  <a:lnTo>
                    <a:pt x="125" y="276"/>
                  </a:lnTo>
                  <a:lnTo>
                    <a:pt x="125" y="278"/>
                  </a:lnTo>
                  <a:lnTo>
                    <a:pt x="122" y="268"/>
                  </a:lnTo>
                  <a:lnTo>
                    <a:pt x="120" y="256"/>
                  </a:lnTo>
                  <a:lnTo>
                    <a:pt x="117" y="246"/>
                  </a:lnTo>
                  <a:lnTo>
                    <a:pt x="117" y="237"/>
                  </a:lnTo>
                  <a:lnTo>
                    <a:pt x="115" y="227"/>
                  </a:lnTo>
                  <a:lnTo>
                    <a:pt x="115" y="215"/>
                  </a:lnTo>
                  <a:lnTo>
                    <a:pt x="113" y="205"/>
                  </a:lnTo>
                  <a:lnTo>
                    <a:pt x="110" y="195"/>
                  </a:lnTo>
                  <a:lnTo>
                    <a:pt x="105" y="183"/>
                  </a:lnTo>
                  <a:lnTo>
                    <a:pt x="103" y="168"/>
                  </a:lnTo>
                  <a:lnTo>
                    <a:pt x="100" y="156"/>
                  </a:lnTo>
                  <a:lnTo>
                    <a:pt x="98" y="144"/>
                  </a:lnTo>
                  <a:lnTo>
                    <a:pt x="98" y="129"/>
                  </a:lnTo>
                  <a:lnTo>
                    <a:pt x="98" y="117"/>
                  </a:lnTo>
                  <a:lnTo>
                    <a:pt x="100" y="105"/>
                  </a:lnTo>
                  <a:lnTo>
                    <a:pt x="103" y="93"/>
                  </a:lnTo>
                  <a:lnTo>
                    <a:pt x="105" y="66"/>
                  </a:lnTo>
                  <a:lnTo>
                    <a:pt x="103" y="63"/>
                  </a:lnTo>
                  <a:lnTo>
                    <a:pt x="103" y="58"/>
                  </a:lnTo>
                  <a:lnTo>
                    <a:pt x="100" y="54"/>
                  </a:lnTo>
                  <a:lnTo>
                    <a:pt x="98" y="51"/>
                  </a:lnTo>
                  <a:lnTo>
                    <a:pt x="96" y="49"/>
                  </a:lnTo>
                  <a:lnTo>
                    <a:pt x="91" y="46"/>
                  </a:lnTo>
                  <a:lnTo>
                    <a:pt x="88" y="46"/>
                  </a:lnTo>
                  <a:lnTo>
                    <a:pt x="83" y="46"/>
                  </a:lnTo>
                  <a:lnTo>
                    <a:pt x="78" y="46"/>
                  </a:lnTo>
                  <a:lnTo>
                    <a:pt x="76" y="46"/>
                  </a:lnTo>
                  <a:lnTo>
                    <a:pt x="71" y="49"/>
                  </a:lnTo>
                  <a:lnTo>
                    <a:pt x="69" y="51"/>
                  </a:lnTo>
                  <a:lnTo>
                    <a:pt x="66" y="54"/>
                  </a:lnTo>
                  <a:lnTo>
                    <a:pt x="66" y="58"/>
                  </a:lnTo>
                  <a:lnTo>
                    <a:pt x="64" y="63"/>
                  </a:lnTo>
                  <a:lnTo>
                    <a:pt x="64" y="66"/>
                  </a:lnTo>
                  <a:lnTo>
                    <a:pt x="64" y="78"/>
                  </a:lnTo>
                  <a:lnTo>
                    <a:pt x="69" y="102"/>
                  </a:lnTo>
                  <a:lnTo>
                    <a:pt x="74" y="124"/>
                  </a:lnTo>
                  <a:lnTo>
                    <a:pt x="81" y="146"/>
                  </a:lnTo>
                  <a:lnTo>
                    <a:pt x="88" y="168"/>
                  </a:lnTo>
                  <a:lnTo>
                    <a:pt x="96" y="190"/>
                  </a:lnTo>
                  <a:lnTo>
                    <a:pt x="105" y="210"/>
                  </a:lnTo>
                  <a:lnTo>
                    <a:pt x="113" y="232"/>
                  </a:lnTo>
                  <a:lnTo>
                    <a:pt x="117" y="256"/>
                  </a:lnTo>
                  <a:lnTo>
                    <a:pt x="115" y="271"/>
                  </a:lnTo>
                  <a:lnTo>
                    <a:pt x="154" y="278"/>
                  </a:lnTo>
                  <a:lnTo>
                    <a:pt x="152" y="261"/>
                  </a:lnTo>
                  <a:lnTo>
                    <a:pt x="144" y="239"/>
                  </a:lnTo>
                  <a:lnTo>
                    <a:pt x="142" y="217"/>
                  </a:lnTo>
                  <a:lnTo>
                    <a:pt x="137" y="195"/>
                  </a:lnTo>
                  <a:lnTo>
                    <a:pt x="137" y="173"/>
                  </a:lnTo>
                  <a:lnTo>
                    <a:pt x="137" y="151"/>
                  </a:lnTo>
                  <a:lnTo>
                    <a:pt x="139" y="127"/>
                  </a:lnTo>
                  <a:lnTo>
                    <a:pt x="139" y="105"/>
                  </a:lnTo>
                  <a:lnTo>
                    <a:pt x="139" y="85"/>
                  </a:lnTo>
                  <a:lnTo>
                    <a:pt x="139" y="68"/>
                  </a:lnTo>
                  <a:lnTo>
                    <a:pt x="105" y="76"/>
                  </a:lnTo>
                  <a:lnTo>
                    <a:pt x="108" y="85"/>
                  </a:lnTo>
                  <a:lnTo>
                    <a:pt x="113" y="102"/>
                  </a:lnTo>
                  <a:lnTo>
                    <a:pt x="117" y="119"/>
                  </a:lnTo>
                  <a:lnTo>
                    <a:pt x="122" y="137"/>
                  </a:lnTo>
                  <a:lnTo>
                    <a:pt x="127" y="156"/>
                  </a:lnTo>
                  <a:lnTo>
                    <a:pt x="130" y="173"/>
                  </a:lnTo>
                  <a:lnTo>
                    <a:pt x="135" y="193"/>
                  </a:lnTo>
                  <a:lnTo>
                    <a:pt x="135" y="210"/>
                  </a:lnTo>
                  <a:lnTo>
                    <a:pt x="135" y="229"/>
                  </a:lnTo>
                  <a:lnTo>
                    <a:pt x="135" y="251"/>
                  </a:lnTo>
                  <a:lnTo>
                    <a:pt x="176" y="251"/>
                  </a:lnTo>
                  <a:lnTo>
                    <a:pt x="176" y="237"/>
                  </a:lnTo>
                  <a:lnTo>
                    <a:pt x="176" y="212"/>
                  </a:lnTo>
                  <a:lnTo>
                    <a:pt x="174" y="190"/>
                  </a:lnTo>
                  <a:lnTo>
                    <a:pt x="171" y="168"/>
                  </a:lnTo>
                  <a:lnTo>
                    <a:pt x="169" y="149"/>
                  </a:lnTo>
                  <a:lnTo>
                    <a:pt x="164" y="124"/>
                  </a:lnTo>
                  <a:lnTo>
                    <a:pt x="161" y="102"/>
                  </a:lnTo>
                  <a:lnTo>
                    <a:pt x="161" y="80"/>
                  </a:lnTo>
                  <a:lnTo>
                    <a:pt x="161" y="58"/>
                  </a:lnTo>
                  <a:lnTo>
                    <a:pt x="157" y="39"/>
                  </a:lnTo>
                  <a:lnTo>
                    <a:pt x="154" y="34"/>
                  </a:lnTo>
                  <a:lnTo>
                    <a:pt x="152" y="29"/>
                  </a:lnTo>
                  <a:lnTo>
                    <a:pt x="147" y="24"/>
                  </a:lnTo>
                  <a:lnTo>
                    <a:pt x="142" y="24"/>
                  </a:lnTo>
                  <a:lnTo>
                    <a:pt x="122" y="19"/>
                  </a:lnTo>
                  <a:lnTo>
                    <a:pt x="120" y="19"/>
                  </a:lnTo>
                  <a:lnTo>
                    <a:pt x="117" y="17"/>
                  </a:lnTo>
                  <a:lnTo>
                    <a:pt x="115" y="17"/>
                  </a:lnTo>
                  <a:lnTo>
                    <a:pt x="110" y="17"/>
                  </a:lnTo>
                  <a:lnTo>
                    <a:pt x="108" y="17"/>
                  </a:lnTo>
                  <a:lnTo>
                    <a:pt x="108" y="19"/>
                  </a:lnTo>
                  <a:lnTo>
                    <a:pt x="110" y="22"/>
                  </a:lnTo>
                  <a:lnTo>
                    <a:pt x="113" y="24"/>
                  </a:lnTo>
                  <a:lnTo>
                    <a:pt x="115" y="32"/>
                  </a:lnTo>
                  <a:lnTo>
                    <a:pt x="122" y="39"/>
                  </a:lnTo>
                  <a:lnTo>
                    <a:pt x="122" y="36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0" y="34"/>
                  </a:lnTo>
                  <a:lnTo>
                    <a:pt x="117" y="34"/>
                  </a:lnTo>
                  <a:lnTo>
                    <a:pt x="113" y="36"/>
                  </a:lnTo>
                  <a:lnTo>
                    <a:pt x="108" y="41"/>
                  </a:lnTo>
                  <a:lnTo>
                    <a:pt x="103" y="49"/>
                  </a:lnTo>
                  <a:lnTo>
                    <a:pt x="105" y="49"/>
                  </a:lnTo>
                  <a:lnTo>
                    <a:pt x="108" y="49"/>
                  </a:lnTo>
                  <a:lnTo>
                    <a:pt x="110" y="49"/>
                  </a:lnTo>
                  <a:lnTo>
                    <a:pt x="115" y="49"/>
                  </a:lnTo>
                  <a:lnTo>
                    <a:pt x="120" y="49"/>
                  </a:lnTo>
                  <a:lnTo>
                    <a:pt x="122" y="49"/>
                  </a:lnTo>
                  <a:lnTo>
                    <a:pt x="127" y="49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9" y="46"/>
                  </a:lnTo>
                  <a:lnTo>
                    <a:pt x="144" y="44"/>
                  </a:lnTo>
                  <a:lnTo>
                    <a:pt x="147" y="44"/>
                  </a:lnTo>
                  <a:lnTo>
                    <a:pt x="152" y="41"/>
                  </a:lnTo>
                  <a:lnTo>
                    <a:pt x="154" y="41"/>
                  </a:lnTo>
                  <a:lnTo>
                    <a:pt x="161" y="41"/>
                  </a:lnTo>
                  <a:lnTo>
                    <a:pt x="159" y="41"/>
                  </a:lnTo>
                  <a:lnTo>
                    <a:pt x="157" y="41"/>
                  </a:lnTo>
                  <a:lnTo>
                    <a:pt x="154" y="41"/>
                  </a:lnTo>
                  <a:lnTo>
                    <a:pt x="152" y="41"/>
                  </a:lnTo>
                  <a:lnTo>
                    <a:pt x="147" y="39"/>
                  </a:lnTo>
                  <a:lnTo>
                    <a:pt x="142" y="39"/>
                  </a:lnTo>
                  <a:lnTo>
                    <a:pt x="144" y="39"/>
                  </a:lnTo>
                  <a:lnTo>
                    <a:pt x="147" y="41"/>
                  </a:lnTo>
                  <a:lnTo>
                    <a:pt x="147" y="39"/>
                  </a:lnTo>
                  <a:lnTo>
                    <a:pt x="144" y="36"/>
                  </a:lnTo>
                  <a:lnTo>
                    <a:pt x="142" y="32"/>
                  </a:lnTo>
                  <a:lnTo>
                    <a:pt x="139" y="29"/>
                  </a:lnTo>
                  <a:lnTo>
                    <a:pt x="139" y="32"/>
                  </a:lnTo>
                  <a:lnTo>
                    <a:pt x="139" y="36"/>
                  </a:lnTo>
                  <a:lnTo>
                    <a:pt x="142" y="36"/>
                  </a:lnTo>
                  <a:lnTo>
                    <a:pt x="142" y="41"/>
                  </a:lnTo>
                  <a:lnTo>
                    <a:pt x="144" y="41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7" y="49"/>
                  </a:lnTo>
                  <a:lnTo>
                    <a:pt x="147" y="46"/>
                  </a:lnTo>
                  <a:lnTo>
                    <a:pt x="147" y="44"/>
                  </a:lnTo>
                  <a:lnTo>
                    <a:pt x="144" y="39"/>
                  </a:lnTo>
                  <a:lnTo>
                    <a:pt x="144" y="41"/>
                  </a:lnTo>
                  <a:lnTo>
                    <a:pt x="144" y="44"/>
                  </a:lnTo>
                  <a:lnTo>
                    <a:pt x="144" y="49"/>
                  </a:lnTo>
                  <a:lnTo>
                    <a:pt x="144" y="51"/>
                  </a:lnTo>
                  <a:lnTo>
                    <a:pt x="144" y="58"/>
                  </a:lnTo>
                  <a:lnTo>
                    <a:pt x="147" y="71"/>
                  </a:lnTo>
                  <a:lnTo>
                    <a:pt x="147" y="88"/>
                  </a:lnTo>
                  <a:lnTo>
                    <a:pt x="147" y="107"/>
                  </a:lnTo>
                  <a:lnTo>
                    <a:pt x="147" y="129"/>
                  </a:lnTo>
                  <a:lnTo>
                    <a:pt x="147" y="151"/>
                  </a:lnTo>
                  <a:lnTo>
                    <a:pt x="144" y="176"/>
                  </a:lnTo>
                  <a:lnTo>
                    <a:pt x="147" y="195"/>
                  </a:lnTo>
                  <a:lnTo>
                    <a:pt x="152" y="212"/>
                  </a:lnTo>
                  <a:lnTo>
                    <a:pt x="152" y="222"/>
                  </a:lnTo>
                  <a:lnTo>
                    <a:pt x="154" y="232"/>
                  </a:lnTo>
                  <a:lnTo>
                    <a:pt x="154" y="239"/>
                  </a:lnTo>
                  <a:lnTo>
                    <a:pt x="157" y="246"/>
                  </a:lnTo>
                  <a:lnTo>
                    <a:pt x="159" y="251"/>
                  </a:lnTo>
                  <a:lnTo>
                    <a:pt x="161" y="259"/>
                  </a:lnTo>
                  <a:lnTo>
                    <a:pt x="161" y="261"/>
                  </a:lnTo>
                  <a:lnTo>
                    <a:pt x="164" y="266"/>
                  </a:lnTo>
                  <a:lnTo>
                    <a:pt x="171" y="271"/>
                  </a:lnTo>
                  <a:lnTo>
                    <a:pt x="174" y="271"/>
                  </a:lnTo>
                  <a:lnTo>
                    <a:pt x="178" y="271"/>
                  </a:lnTo>
                  <a:lnTo>
                    <a:pt x="181" y="271"/>
                  </a:lnTo>
                  <a:lnTo>
                    <a:pt x="183" y="271"/>
                  </a:lnTo>
                  <a:lnTo>
                    <a:pt x="186" y="271"/>
                  </a:lnTo>
                  <a:lnTo>
                    <a:pt x="193" y="271"/>
                  </a:lnTo>
                  <a:lnTo>
                    <a:pt x="198" y="271"/>
                  </a:lnTo>
                  <a:lnTo>
                    <a:pt x="203" y="271"/>
                  </a:lnTo>
                  <a:lnTo>
                    <a:pt x="213" y="271"/>
                  </a:lnTo>
                  <a:lnTo>
                    <a:pt x="222" y="271"/>
                  </a:lnTo>
                  <a:lnTo>
                    <a:pt x="232" y="268"/>
                  </a:lnTo>
                  <a:lnTo>
                    <a:pt x="244" y="268"/>
                  </a:lnTo>
                  <a:lnTo>
                    <a:pt x="257" y="266"/>
                  </a:lnTo>
                  <a:lnTo>
                    <a:pt x="269" y="261"/>
                  </a:lnTo>
                  <a:lnTo>
                    <a:pt x="283" y="259"/>
                  </a:lnTo>
                  <a:lnTo>
                    <a:pt x="298" y="259"/>
                  </a:lnTo>
                  <a:lnTo>
                    <a:pt x="315" y="256"/>
                  </a:lnTo>
                  <a:lnTo>
                    <a:pt x="332" y="254"/>
                  </a:lnTo>
                  <a:lnTo>
                    <a:pt x="352" y="256"/>
                  </a:lnTo>
                  <a:lnTo>
                    <a:pt x="371" y="256"/>
                  </a:lnTo>
                  <a:lnTo>
                    <a:pt x="391" y="261"/>
                  </a:lnTo>
                  <a:lnTo>
                    <a:pt x="405" y="256"/>
                  </a:lnTo>
                  <a:lnTo>
                    <a:pt x="418" y="254"/>
                  </a:lnTo>
                  <a:lnTo>
                    <a:pt x="427" y="251"/>
                  </a:lnTo>
                  <a:lnTo>
                    <a:pt x="435" y="249"/>
                  </a:lnTo>
                  <a:lnTo>
                    <a:pt x="440" y="249"/>
                  </a:lnTo>
                  <a:lnTo>
                    <a:pt x="444" y="249"/>
                  </a:lnTo>
                  <a:lnTo>
                    <a:pt x="447" y="249"/>
                  </a:lnTo>
                  <a:lnTo>
                    <a:pt x="452" y="249"/>
                  </a:lnTo>
                  <a:lnTo>
                    <a:pt x="452" y="246"/>
                  </a:lnTo>
                  <a:lnTo>
                    <a:pt x="449" y="244"/>
                  </a:lnTo>
                  <a:lnTo>
                    <a:pt x="447" y="239"/>
                  </a:lnTo>
                  <a:lnTo>
                    <a:pt x="447" y="237"/>
                  </a:lnTo>
                  <a:lnTo>
                    <a:pt x="442" y="229"/>
                  </a:lnTo>
                  <a:lnTo>
                    <a:pt x="437" y="220"/>
                  </a:lnTo>
                  <a:lnTo>
                    <a:pt x="437" y="222"/>
                  </a:lnTo>
                  <a:lnTo>
                    <a:pt x="435" y="222"/>
                  </a:lnTo>
                  <a:lnTo>
                    <a:pt x="435" y="227"/>
                  </a:lnTo>
                  <a:lnTo>
                    <a:pt x="435" y="229"/>
                  </a:lnTo>
                  <a:lnTo>
                    <a:pt x="432" y="237"/>
                  </a:lnTo>
                  <a:lnTo>
                    <a:pt x="432" y="234"/>
                  </a:lnTo>
                  <a:lnTo>
                    <a:pt x="432" y="237"/>
                  </a:lnTo>
                  <a:lnTo>
                    <a:pt x="430" y="239"/>
                  </a:lnTo>
                  <a:lnTo>
                    <a:pt x="427" y="242"/>
                  </a:lnTo>
                  <a:lnTo>
                    <a:pt x="427" y="246"/>
                  </a:lnTo>
                  <a:lnTo>
                    <a:pt x="425" y="251"/>
                  </a:lnTo>
                  <a:lnTo>
                    <a:pt x="423" y="256"/>
                  </a:lnTo>
                  <a:lnTo>
                    <a:pt x="420" y="261"/>
                  </a:lnTo>
                  <a:lnTo>
                    <a:pt x="415" y="264"/>
                  </a:lnTo>
                  <a:lnTo>
                    <a:pt x="413" y="268"/>
                  </a:lnTo>
                  <a:lnTo>
                    <a:pt x="408" y="271"/>
                  </a:lnTo>
                  <a:lnTo>
                    <a:pt x="405" y="273"/>
                  </a:lnTo>
                  <a:lnTo>
                    <a:pt x="403" y="276"/>
                  </a:lnTo>
                  <a:lnTo>
                    <a:pt x="401" y="281"/>
                  </a:lnTo>
                  <a:lnTo>
                    <a:pt x="396" y="283"/>
                  </a:lnTo>
                  <a:lnTo>
                    <a:pt x="393" y="290"/>
                  </a:lnTo>
                  <a:lnTo>
                    <a:pt x="391" y="290"/>
                  </a:lnTo>
                  <a:lnTo>
                    <a:pt x="391" y="293"/>
                  </a:lnTo>
                  <a:lnTo>
                    <a:pt x="388" y="295"/>
                  </a:lnTo>
                  <a:lnTo>
                    <a:pt x="386" y="298"/>
                  </a:lnTo>
                  <a:lnTo>
                    <a:pt x="386" y="300"/>
                  </a:lnTo>
                  <a:lnTo>
                    <a:pt x="386" y="305"/>
                  </a:lnTo>
                  <a:lnTo>
                    <a:pt x="386" y="310"/>
                  </a:lnTo>
                  <a:lnTo>
                    <a:pt x="386" y="312"/>
                  </a:lnTo>
                  <a:lnTo>
                    <a:pt x="386" y="320"/>
                  </a:lnTo>
                  <a:lnTo>
                    <a:pt x="388" y="325"/>
                  </a:lnTo>
                  <a:lnTo>
                    <a:pt x="391" y="332"/>
                  </a:lnTo>
                  <a:lnTo>
                    <a:pt x="393" y="342"/>
                  </a:lnTo>
                  <a:lnTo>
                    <a:pt x="396" y="354"/>
                  </a:lnTo>
                  <a:lnTo>
                    <a:pt x="403" y="366"/>
                  </a:lnTo>
                  <a:lnTo>
                    <a:pt x="413" y="378"/>
                  </a:lnTo>
                  <a:lnTo>
                    <a:pt x="423" y="393"/>
                  </a:lnTo>
                  <a:lnTo>
                    <a:pt x="418" y="405"/>
                  </a:lnTo>
                  <a:lnTo>
                    <a:pt x="418" y="417"/>
                  </a:lnTo>
                  <a:lnTo>
                    <a:pt x="415" y="427"/>
                  </a:lnTo>
                  <a:lnTo>
                    <a:pt x="413" y="434"/>
                  </a:lnTo>
                  <a:lnTo>
                    <a:pt x="413" y="442"/>
                  </a:lnTo>
                  <a:lnTo>
                    <a:pt x="410" y="447"/>
                  </a:lnTo>
                  <a:lnTo>
                    <a:pt x="408" y="449"/>
                  </a:lnTo>
                  <a:lnTo>
                    <a:pt x="408" y="454"/>
                  </a:lnTo>
                  <a:lnTo>
                    <a:pt x="408" y="459"/>
                  </a:lnTo>
                  <a:lnTo>
                    <a:pt x="408" y="466"/>
                  </a:lnTo>
                  <a:lnTo>
                    <a:pt x="405" y="473"/>
                  </a:lnTo>
                  <a:lnTo>
                    <a:pt x="405" y="481"/>
                  </a:lnTo>
                  <a:lnTo>
                    <a:pt x="405" y="488"/>
                  </a:lnTo>
                  <a:lnTo>
                    <a:pt x="403" y="500"/>
                  </a:lnTo>
                  <a:lnTo>
                    <a:pt x="398" y="510"/>
                  </a:lnTo>
                  <a:lnTo>
                    <a:pt x="396" y="520"/>
                  </a:lnTo>
                  <a:lnTo>
                    <a:pt x="398" y="530"/>
                  </a:lnTo>
                  <a:lnTo>
                    <a:pt x="403" y="537"/>
                  </a:lnTo>
                  <a:lnTo>
                    <a:pt x="405" y="544"/>
                  </a:lnTo>
                  <a:lnTo>
                    <a:pt x="410" y="552"/>
                  </a:lnTo>
                  <a:lnTo>
                    <a:pt x="413" y="557"/>
                  </a:lnTo>
                  <a:lnTo>
                    <a:pt x="418" y="564"/>
                  </a:lnTo>
                  <a:lnTo>
                    <a:pt x="420" y="569"/>
                  </a:lnTo>
                  <a:lnTo>
                    <a:pt x="425" y="576"/>
                  </a:lnTo>
                  <a:lnTo>
                    <a:pt x="430" y="578"/>
                  </a:lnTo>
                  <a:lnTo>
                    <a:pt x="432" y="583"/>
                  </a:lnTo>
                  <a:lnTo>
                    <a:pt x="435" y="586"/>
                  </a:lnTo>
                  <a:lnTo>
                    <a:pt x="437" y="588"/>
                  </a:lnTo>
                  <a:lnTo>
                    <a:pt x="440" y="591"/>
                  </a:lnTo>
                  <a:lnTo>
                    <a:pt x="442" y="596"/>
                  </a:lnTo>
                  <a:lnTo>
                    <a:pt x="442" y="593"/>
                  </a:lnTo>
                  <a:lnTo>
                    <a:pt x="442" y="591"/>
                  </a:lnTo>
                  <a:lnTo>
                    <a:pt x="444" y="588"/>
                  </a:lnTo>
                  <a:lnTo>
                    <a:pt x="444" y="581"/>
                  </a:lnTo>
                  <a:lnTo>
                    <a:pt x="447" y="576"/>
                  </a:lnTo>
                  <a:lnTo>
                    <a:pt x="447" y="578"/>
                  </a:lnTo>
                  <a:lnTo>
                    <a:pt x="444" y="578"/>
                  </a:lnTo>
                  <a:lnTo>
                    <a:pt x="442" y="581"/>
                  </a:lnTo>
                  <a:lnTo>
                    <a:pt x="440" y="583"/>
                  </a:lnTo>
                  <a:lnTo>
                    <a:pt x="437" y="588"/>
                  </a:lnTo>
                  <a:lnTo>
                    <a:pt x="437" y="591"/>
                  </a:lnTo>
                  <a:lnTo>
                    <a:pt x="435" y="591"/>
                  </a:lnTo>
                  <a:lnTo>
                    <a:pt x="435" y="593"/>
                  </a:lnTo>
                  <a:lnTo>
                    <a:pt x="435" y="596"/>
                  </a:lnTo>
                  <a:lnTo>
                    <a:pt x="432" y="598"/>
                  </a:lnTo>
                  <a:lnTo>
                    <a:pt x="435" y="598"/>
                  </a:lnTo>
                  <a:lnTo>
                    <a:pt x="437" y="596"/>
                  </a:lnTo>
                  <a:lnTo>
                    <a:pt x="440" y="596"/>
                  </a:lnTo>
                  <a:lnTo>
                    <a:pt x="444" y="593"/>
                  </a:lnTo>
                  <a:lnTo>
                    <a:pt x="440" y="593"/>
                  </a:lnTo>
                  <a:lnTo>
                    <a:pt x="435" y="593"/>
                  </a:lnTo>
                  <a:lnTo>
                    <a:pt x="430" y="591"/>
                  </a:lnTo>
                  <a:lnTo>
                    <a:pt x="420" y="588"/>
                  </a:lnTo>
                  <a:lnTo>
                    <a:pt x="401" y="583"/>
                  </a:lnTo>
                  <a:lnTo>
                    <a:pt x="379" y="578"/>
                  </a:lnTo>
                  <a:lnTo>
                    <a:pt x="352" y="574"/>
                  </a:lnTo>
                  <a:lnTo>
                    <a:pt x="320" y="571"/>
                  </a:lnTo>
                  <a:lnTo>
                    <a:pt x="286" y="569"/>
                  </a:lnTo>
                  <a:lnTo>
                    <a:pt x="252" y="571"/>
                  </a:lnTo>
                  <a:lnTo>
                    <a:pt x="220" y="569"/>
                  </a:lnTo>
                  <a:lnTo>
                    <a:pt x="196" y="569"/>
                  </a:lnTo>
                  <a:lnTo>
                    <a:pt x="178" y="569"/>
                  </a:lnTo>
                  <a:lnTo>
                    <a:pt x="166" y="569"/>
                  </a:lnTo>
                  <a:lnTo>
                    <a:pt x="159" y="569"/>
                  </a:lnTo>
                  <a:lnTo>
                    <a:pt x="154" y="569"/>
                  </a:lnTo>
                  <a:lnTo>
                    <a:pt x="149" y="569"/>
                  </a:lnTo>
                  <a:lnTo>
                    <a:pt x="144" y="569"/>
                  </a:lnTo>
                  <a:lnTo>
                    <a:pt x="144" y="574"/>
                  </a:lnTo>
                  <a:lnTo>
                    <a:pt x="144" y="578"/>
                  </a:lnTo>
                  <a:lnTo>
                    <a:pt x="144" y="583"/>
                  </a:lnTo>
                  <a:lnTo>
                    <a:pt x="144" y="593"/>
                  </a:lnTo>
                  <a:lnTo>
                    <a:pt x="144" y="608"/>
                  </a:lnTo>
                  <a:lnTo>
                    <a:pt x="147" y="608"/>
                  </a:lnTo>
                  <a:lnTo>
                    <a:pt x="149" y="605"/>
                  </a:lnTo>
                  <a:lnTo>
                    <a:pt x="152" y="605"/>
                  </a:lnTo>
                  <a:lnTo>
                    <a:pt x="154" y="605"/>
                  </a:lnTo>
                  <a:lnTo>
                    <a:pt x="157" y="603"/>
                  </a:lnTo>
                  <a:lnTo>
                    <a:pt x="159" y="600"/>
                  </a:lnTo>
                  <a:lnTo>
                    <a:pt x="164" y="598"/>
                  </a:lnTo>
                  <a:lnTo>
                    <a:pt x="161" y="598"/>
                  </a:lnTo>
                  <a:lnTo>
                    <a:pt x="159" y="598"/>
                  </a:lnTo>
                  <a:lnTo>
                    <a:pt x="157" y="600"/>
                  </a:lnTo>
                  <a:lnTo>
                    <a:pt x="154" y="600"/>
                  </a:lnTo>
                  <a:lnTo>
                    <a:pt x="149" y="603"/>
                  </a:lnTo>
                  <a:lnTo>
                    <a:pt x="152" y="603"/>
                  </a:lnTo>
                  <a:lnTo>
                    <a:pt x="154" y="603"/>
                  </a:lnTo>
                  <a:lnTo>
                    <a:pt x="157" y="603"/>
                  </a:lnTo>
                  <a:lnTo>
                    <a:pt x="164" y="600"/>
                  </a:lnTo>
                  <a:lnTo>
                    <a:pt x="171" y="600"/>
                  </a:lnTo>
                  <a:lnTo>
                    <a:pt x="174" y="600"/>
                  </a:lnTo>
                  <a:lnTo>
                    <a:pt x="178" y="598"/>
                  </a:lnTo>
                  <a:lnTo>
                    <a:pt x="181" y="598"/>
                  </a:lnTo>
                  <a:lnTo>
                    <a:pt x="183" y="598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96" y="596"/>
                  </a:lnTo>
                  <a:lnTo>
                    <a:pt x="198" y="596"/>
                  </a:lnTo>
                  <a:lnTo>
                    <a:pt x="200" y="596"/>
                  </a:lnTo>
                  <a:lnTo>
                    <a:pt x="203" y="593"/>
                  </a:lnTo>
                  <a:lnTo>
                    <a:pt x="205" y="591"/>
                  </a:lnTo>
                  <a:lnTo>
                    <a:pt x="205" y="588"/>
                  </a:lnTo>
                  <a:lnTo>
                    <a:pt x="208" y="586"/>
                  </a:lnTo>
                  <a:lnTo>
                    <a:pt x="210" y="581"/>
                  </a:lnTo>
                  <a:lnTo>
                    <a:pt x="213" y="578"/>
                  </a:lnTo>
                  <a:lnTo>
                    <a:pt x="215" y="578"/>
                  </a:lnTo>
                  <a:lnTo>
                    <a:pt x="215" y="576"/>
                  </a:lnTo>
                  <a:lnTo>
                    <a:pt x="215" y="574"/>
                  </a:lnTo>
                  <a:lnTo>
                    <a:pt x="215" y="571"/>
                  </a:lnTo>
                  <a:lnTo>
                    <a:pt x="215" y="569"/>
                  </a:lnTo>
                  <a:lnTo>
                    <a:pt x="218" y="566"/>
                  </a:lnTo>
                  <a:lnTo>
                    <a:pt x="218" y="561"/>
                  </a:lnTo>
                  <a:lnTo>
                    <a:pt x="218" y="559"/>
                  </a:lnTo>
                  <a:lnTo>
                    <a:pt x="218" y="554"/>
                  </a:lnTo>
                  <a:lnTo>
                    <a:pt x="215" y="552"/>
                  </a:lnTo>
                  <a:lnTo>
                    <a:pt x="215" y="549"/>
                  </a:lnTo>
                  <a:lnTo>
                    <a:pt x="213" y="547"/>
                  </a:lnTo>
                  <a:lnTo>
                    <a:pt x="213" y="542"/>
                  </a:lnTo>
                  <a:lnTo>
                    <a:pt x="213" y="539"/>
                  </a:lnTo>
                  <a:lnTo>
                    <a:pt x="210" y="532"/>
                  </a:lnTo>
                  <a:lnTo>
                    <a:pt x="208" y="530"/>
                  </a:lnTo>
                  <a:lnTo>
                    <a:pt x="205" y="527"/>
                  </a:lnTo>
                  <a:lnTo>
                    <a:pt x="200" y="522"/>
                  </a:lnTo>
                  <a:lnTo>
                    <a:pt x="198" y="520"/>
                  </a:lnTo>
                  <a:lnTo>
                    <a:pt x="196" y="517"/>
                  </a:lnTo>
                  <a:lnTo>
                    <a:pt x="193" y="515"/>
                  </a:lnTo>
                  <a:lnTo>
                    <a:pt x="191" y="513"/>
                  </a:lnTo>
                  <a:lnTo>
                    <a:pt x="186" y="510"/>
                  </a:lnTo>
                  <a:lnTo>
                    <a:pt x="183" y="508"/>
                  </a:lnTo>
                  <a:lnTo>
                    <a:pt x="181" y="505"/>
                  </a:lnTo>
                  <a:lnTo>
                    <a:pt x="178" y="503"/>
                  </a:lnTo>
                  <a:lnTo>
                    <a:pt x="176" y="503"/>
                  </a:lnTo>
                  <a:lnTo>
                    <a:pt x="174" y="503"/>
                  </a:lnTo>
                  <a:lnTo>
                    <a:pt x="171" y="503"/>
                  </a:lnTo>
                  <a:lnTo>
                    <a:pt x="166" y="503"/>
                  </a:lnTo>
                  <a:lnTo>
                    <a:pt x="169" y="505"/>
                  </a:lnTo>
                  <a:lnTo>
                    <a:pt x="171" y="508"/>
                  </a:lnTo>
                  <a:lnTo>
                    <a:pt x="174" y="513"/>
                  </a:lnTo>
                  <a:lnTo>
                    <a:pt x="178" y="517"/>
                  </a:lnTo>
                  <a:lnTo>
                    <a:pt x="186" y="525"/>
                  </a:lnTo>
                  <a:lnTo>
                    <a:pt x="186" y="522"/>
                  </a:lnTo>
                  <a:lnTo>
                    <a:pt x="186" y="520"/>
                  </a:lnTo>
                  <a:lnTo>
                    <a:pt x="186" y="522"/>
                  </a:lnTo>
                  <a:lnTo>
                    <a:pt x="183" y="522"/>
                  </a:lnTo>
                  <a:lnTo>
                    <a:pt x="183" y="525"/>
                  </a:lnTo>
                  <a:lnTo>
                    <a:pt x="181" y="527"/>
                  </a:lnTo>
                  <a:lnTo>
                    <a:pt x="181" y="530"/>
                  </a:lnTo>
                  <a:lnTo>
                    <a:pt x="183" y="527"/>
                  </a:lnTo>
                  <a:lnTo>
                    <a:pt x="188" y="522"/>
                  </a:lnTo>
                  <a:lnTo>
                    <a:pt x="188" y="520"/>
                  </a:lnTo>
                  <a:lnTo>
                    <a:pt x="193" y="515"/>
                  </a:lnTo>
                  <a:lnTo>
                    <a:pt x="193" y="510"/>
                  </a:lnTo>
                  <a:lnTo>
                    <a:pt x="198" y="508"/>
                  </a:lnTo>
                  <a:lnTo>
                    <a:pt x="203" y="505"/>
                  </a:lnTo>
                  <a:lnTo>
                    <a:pt x="208" y="503"/>
                  </a:lnTo>
                  <a:lnTo>
                    <a:pt x="208" y="498"/>
                  </a:lnTo>
                  <a:lnTo>
                    <a:pt x="210" y="493"/>
                  </a:lnTo>
                  <a:lnTo>
                    <a:pt x="213" y="491"/>
                  </a:lnTo>
                  <a:lnTo>
                    <a:pt x="213" y="488"/>
                  </a:lnTo>
                  <a:lnTo>
                    <a:pt x="215" y="486"/>
                  </a:lnTo>
                  <a:lnTo>
                    <a:pt x="218" y="483"/>
                  </a:lnTo>
                  <a:lnTo>
                    <a:pt x="220" y="481"/>
                  </a:lnTo>
                  <a:lnTo>
                    <a:pt x="225" y="478"/>
                  </a:lnTo>
                  <a:lnTo>
                    <a:pt x="227" y="476"/>
                  </a:lnTo>
                  <a:lnTo>
                    <a:pt x="230" y="473"/>
                  </a:lnTo>
                  <a:lnTo>
                    <a:pt x="230" y="469"/>
                  </a:lnTo>
                  <a:lnTo>
                    <a:pt x="235" y="466"/>
                  </a:lnTo>
                  <a:lnTo>
                    <a:pt x="235" y="464"/>
                  </a:lnTo>
                  <a:lnTo>
                    <a:pt x="235" y="459"/>
                  </a:lnTo>
                  <a:lnTo>
                    <a:pt x="235" y="454"/>
                  </a:lnTo>
                  <a:lnTo>
                    <a:pt x="235" y="449"/>
                  </a:lnTo>
                  <a:lnTo>
                    <a:pt x="232" y="447"/>
                  </a:lnTo>
                  <a:lnTo>
                    <a:pt x="230" y="444"/>
                  </a:lnTo>
                  <a:lnTo>
                    <a:pt x="227" y="442"/>
                  </a:lnTo>
                  <a:lnTo>
                    <a:pt x="225" y="439"/>
                  </a:lnTo>
                  <a:lnTo>
                    <a:pt x="225" y="437"/>
                  </a:lnTo>
                  <a:lnTo>
                    <a:pt x="220" y="434"/>
                  </a:lnTo>
                  <a:lnTo>
                    <a:pt x="218" y="432"/>
                  </a:lnTo>
                  <a:lnTo>
                    <a:pt x="215" y="432"/>
                  </a:lnTo>
                  <a:lnTo>
                    <a:pt x="213" y="432"/>
                  </a:lnTo>
                  <a:lnTo>
                    <a:pt x="210" y="430"/>
                  </a:lnTo>
                  <a:lnTo>
                    <a:pt x="208" y="430"/>
                  </a:lnTo>
                  <a:lnTo>
                    <a:pt x="205" y="427"/>
                  </a:lnTo>
                  <a:lnTo>
                    <a:pt x="200" y="427"/>
                  </a:lnTo>
                  <a:lnTo>
                    <a:pt x="198" y="427"/>
                  </a:lnTo>
                  <a:lnTo>
                    <a:pt x="198" y="425"/>
                  </a:lnTo>
                  <a:lnTo>
                    <a:pt x="193" y="425"/>
                  </a:lnTo>
                  <a:lnTo>
                    <a:pt x="191" y="422"/>
                  </a:lnTo>
                  <a:lnTo>
                    <a:pt x="183" y="422"/>
                  </a:lnTo>
                  <a:lnTo>
                    <a:pt x="178" y="420"/>
                  </a:lnTo>
                  <a:lnTo>
                    <a:pt x="171" y="420"/>
                  </a:lnTo>
                  <a:lnTo>
                    <a:pt x="166" y="420"/>
                  </a:lnTo>
                  <a:lnTo>
                    <a:pt x="159" y="417"/>
                  </a:lnTo>
                  <a:lnTo>
                    <a:pt x="157" y="415"/>
                  </a:lnTo>
                  <a:lnTo>
                    <a:pt x="152" y="412"/>
                  </a:lnTo>
                  <a:lnTo>
                    <a:pt x="149" y="412"/>
                  </a:lnTo>
                  <a:lnTo>
                    <a:pt x="147" y="412"/>
                  </a:lnTo>
                  <a:lnTo>
                    <a:pt x="144" y="410"/>
                  </a:lnTo>
                  <a:lnTo>
                    <a:pt x="142" y="410"/>
                  </a:lnTo>
                  <a:lnTo>
                    <a:pt x="137" y="410"/>
                  </a:lnTo>
                  <a:lnTo>
                    <a:pt x="137" y="412"/>
                  </a:lnTo>
                  <a:lnTo>
                    <a:pt x="139" y="415"/>
                  </a:lnTo>
                  <a:lnTo>
                    <a:pt x="142" y="417"/>
                  </a:lnTo>
                  <a:lnTo>
                    <a:pt x="144" y="425"/>
                  </a:lnTo>
                  <a:lnTo>
                    <a:pt x="144" y="422"/>
                  </a:lnTo>
                  <a:lnTo>
                    <a:pt x="142" y="420"/>
                  </a:lnTo>
                  <a:lnTo>
                    <a:pt x="142" y="417"/>
                  </a:lnTo>
                  <a:lnTo>
                    <a:pt x="142" y="412"/>
                  </a:lnTo>
                  <a:lnTo>
                    <a:pt x="139" y="408"/>
                  </a:lnTo>
                  <a:lnTo>
                    <a:pt x="139" y="405"/>
                  </a:lnTo>
                  <a:lnTo>
                    <a:pt x="137" y="403"/>
                  </a:lnTo>
                  <a:lnTo>
                    <a:pt x="135" y="398"/>
                  </a:lnTo>
                  <a:lnTo>
                    <a:pt x="135" y="393"/>
                  </a:lnTo>
                  <a:lnTo>
                    <a:pt x="130" y="386"/>
                  </a:lnTo>
                  <a:lnTo>
                    <a:pt x="127" y="378"/>
                  </a:lnTo>
                  <a:lnTo>
                    <a:pt x="125" y="369"/>
                  </a:lnTo>
                  <a:lnTo>
                    <a:pt x="122" y="361"/>
                  </a:lnTo>
                  <a:lnTo>
                    <a:pt x="122" y="351"/>
                  </a:lnTo>
                  <a:lnTo>
                    <a:pt x="122" y="347"/>
                  </a:lnTo>
                  <a:lnTo>
                    <a:pt x="120" y="342"/>
                  </a:lnTo>
                  <a:lnTo>
                    <a:pt x="120" y="337"/>
                  </a:lnTo>
                  <a:lnTo>
                    <a:pt x="120" y="334"/>
                  </a:lnTo>
                  <a:lnTo>
                    <a:pt x="120" y="329"/>
                  </a:lnTo>
                  <a:lnTo>
                    <a:pt x="117" y="325"/>
                  </a:lnTo>
                  <a:lnTo>
                    <a:pt x="115" y="322"/>
                  </a:lnTo>
                  <a:lnTo>
                    <a:pt x="115" y="320"/>
                  </a:lnTo>
                  <a:lnTo>
                    <a:pt x="113" y="317"/>
                  </a:lnTo>
                  <a:lnTo>
                    <a:pt x="110" y="315"/>
                  </a:lnTo>
                  <a:lnTo>
                    <a:pt x="108" y="312"/>
                  </a:lnTo>
                  <a:lnTo>
                    <a:pt x="103" y="312"/>
                  </a:lnTo>
                  <a:lnTo>
                    <a:pt x="103" y="310"/>
                  </a:lnTo>
                  <a:lnTo>
                    <a:pt x="100" y="307"/>
                  </a:lnTo>
                  <a:lnTo>
                    <a:pt x="100" y="303"/>
                  </a:lnTo>
                  <a:lnTo>
                    <a:pt x="98" y="303"/>
                  </a:lnTo>
                  <a:lnTo>
                    <a:pt x="96" y="300"/>
                  </a:lnTo>
                  <a:lnTo>
                    <a:pt x="93" y="295"/>
                  </a:lnTo>
                  <a:lnTo>
                    <a:pt x="91" y="293"/>
                  </a:lnTo>
                  <a:lnTo>
                    <a:pt x="88" y="288"/>
                  </a:lnTo>
                  <a:lnTo>
                    <a:pt x="83" y="281"/>
                  </a:lnTo>
                  <a:lnTo>
                    <a:pt x="78" y="273"/>
                  </a:lnTo>
                  <a:lnTo>
                    <a:pt x="74" y="268"/>
                  </a:lnTo>
                  <a:lnTo>
                    <a:pt x="71" y="261"/>
                  </a:lnTo>
                  <a:lnTo>
                    <a:pt x="69" y="251"/>
                  </a:lnTo>
                  <a:lnTo>
                    <a:pt x="64" y="244"/>
                  </a:lnTo>
                  <a:lnTo>
                    <a:pt x="61" y="237"/>
                  </a:lnTo>
                  <a:lnTo>
                    <a:pt x="59" y="229"/>
                  </a:lnTo>
                  <a:lnTo>
                    <a:pt x="56" y="222"/>
                  </a:lnTo>
                  <a:lnTo>
                    <a:pt x="54" y="212"/>
                  </a:lnTo>
                  <a:lnTo>
                    <a:pt x="52" y="205"/>
                  </a:lnTo>
                  <a:lnTo>
                    <a:pt x="47" y="198"/>
                  </a:lnTo>
                  <a:lnTo>
                    <a:pt x="44" y="188"/>
                  </a:lnTo>
                  <a:lnTo>
                    <a:pt x="42" y="178"/>
                  </a:lnTo>
                  <a:lnTo>
                    <a:pt x="44" y="166"/>
                  </a:lnTo>
                  <a:lnTo>
                    <a:pt x="44" y="154"/>
                  </a:lnTo>
                  <a:lnTo>
                    <a:pt x="49" y="141"/>
                  </a:lnTo>
                  <a:lnTo>
                    <a:pt x="52" y="129"/>
                  </a:lnTo>
                  <a:lnTo>
                    <a:pt x="59" y="117"/>
                  </a:lnTo>
                  <a:lnTo>
                    <a:pt x="64" y="105"/>
                  </a:lnTo>
                  <a:lnTo>
                    <a:pt x="66" y="95"/>
                  </a:lnTo>
                  <a:lnTo>
                    <a:pt x="69" y="88"/>
                  </a:lnTo>
                  <a:lnTo>
                    <a:pt x="71" y="83"/>
                  </a:lnTo>
                  <a:lnTo>
                    <a:pt x="71" y="76"/>
                  </a:lnTo>
                  <a:lnTo>
                    <a:pt x="74" y="71"/>
                  </a:lnTo>
                  <a:lnTo>
                    <a:pt x="76" y="63"/>
                  </a:lnTo>
                  <a:lnTo>
                    <a:pt x="78" y="56"/>
                  </a:lnTo>
                  <a:lnTo>
                    <a:pt x="76" y="61"/>
                  </a:lnTo>
                  <a:lnTo>
                    <a:pt x="71" y="63"/>
                  </a:lnTo>
                  <a:lnTo>
                    <a:pt x="76" y="61"/>
                  </a:lnTo>
                  <a:lnTo>
                    <a:pt x="71" y="63"/>
                  </a:lnTo>
                  <a:lnTo>
                    <a:pt x="66" y="63"/>
                  </a:lnTo>
                  <a:lnTo>
                    <a:pt x="69" y="61"/>
                  </a:lnTo>
                  <a:lnTo>
                    <a:pt x="71" y="58"/>
                  </a:lnTo>
                  <a:lnTo>
                    <a:pt x="74" y="56"/>
                  </a:lnTo>
                  <a:lnTo>
                    <a:pt x="78" y="51"/>
                  </a:lnTo>
                  <a:lnTo>
                    <a:pt x="83" y="44"/>
                  </a:lnTo>
                  <a:lnTo>
                    <a:pt x="83" y="49"/>
                  </a:lnTo>
                  <a:lnTo>
                    <a:pt x="83" y="51"/>
                  </a:lnTo>
                  <a:lnTo>
                    <a:pt x="83" y="56"/>
                  </a:lnTo>
                  <a:lnTo>
                    <a:pt x="86" y="61"/>
                  </a:lnTo>
                  <a:lnTo>
                    <a:pt x="91" y="61"/>
                  </a:lnTo>
                  <a:lnTo>
                    <a:pt x="93" y="61"/>
                  </a:lnTo>
                  <a:lnTo>
                    <a:pt x="96" y="61"/>
                  </a:lnTo>
                  <a:lnTo>
                    <a:pt x="100" y="56"/>
                  </a:lnTo>
                  <a:lnTo>
                    <a:pt x="105" y="54"/>
                  </a:lnTo>
                  <a:lnTo>
                    <a:pt x="103" y="51"/>
                  </a:lnTo>
                  <a:lnTo>
                    <a:pt x="103" y="46"/>
                  </a:lnTo>
                  <a:lnTo>
                    <a:pt x="103" y="41"/>
                  </a:lnTo>
                  <a:lnTo>
                    <a:pt x="103" y="39"/>
                  </a:lnTo>
                  <a:lnTo>
                    <a:pt x="100" y="34"/>
                  </a:lnTo>
                  <a:lnTo>
                    <a:pt x="100" y="32"/>
                  </a:lnTo>
                  <a:lnTo>
                    <a:pt x="98" y="27"/>
                  </a:lnTo>
                  <a:lnTo>
                    <a:pt x="96" y="24"/>
                  </a:lnTo>
                  <a:lnTo>
                    <a:pt x="91" y="24"/>
                  </a:lnTo>
                  <a:lnTo>
                    <a:pt x="88" y="24"/>
                  </a:lnTo>
                  <a:lnTo>
                    <a:pt x="86" y="24"/>
                  </a:lnTo>
                  <a:lnTo>
                    <a:pt x="83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4" name="Freeform 18"/>
            <p:cNvSpPr>
              <a:spLocks/>
            </p:cNvSpPr>
            <p:nvPr/>
          </p:nvSpPr>
          <p:spPr bwMode="auto">
            <a:xfrm>
              <a:off x="2683" y="3188"/>
              <a:ext cx="432" cy="703"/>
            </a:xfrm>
            <a:custGeom>
              <a:avLst/>
              <a:gdLst>
                <a:gd name="T0" fmla="*/ 24 w 432"/>
                <a:gd name="T1" fmla="*/ 7 h 703"/>
                <a:gd name="T2" fmla="*/ 44 w 432"/>
                <a:gd name="T3" fmla="*/ 522 h 703"/>
                <a:gd name="T4" fmla="*/ 54 w 432"/>
                <a:gd name="T5" fmla="*/ 654 h 703"/>
                <a:gd name="T6" fmla="*/ 412 w 432"/>
                <a:gd name="T7" fmla="*/ 647 h 703"/>
                <a:gd name="T8" fmla="*/ 376 w 432"/>
                <a:gd name="T9" fmla="*/ 307 h 703"/>
                <a:gd name="T10" fmla="*/ 54 w 432"/>
                <a:gd name="T11" fmla="*/ 71 h 703"/>
                <a:gd name="T12" fmla="*/ 88 w 432"/>
                <a:gd name="T13" fmla="*/ 212 h 703"/>
                <a:gd name="T14" fmla="*/ 78 w 432"/>
                <a:gd name="T15" fmla="*/ 346 h 703"/>
                <a:gd name="T16" fmla="*/ 110 w 432"/>
                <a:gd name="T17" fmla="*/ 635 h 703"/>
                <a:gd name="T18" fmla="*/ 183 w 432"/>
                <a:gd name="T19" fmla="*/ 527 h 703"/>
                <a:gd name="T20" fmla="*/ 207 w 432"/>
                <a:gd name="T21" fmla="*/ 525 h 703"/>
                <a:gd name="T22" fmla="*/ 237 w 432"/>
                <a:gd name="T23" fmla="*/ 542 h 703"/>
                <a:gd name="T24" fmla="*/ 256 w 432"/>
                <a:gd name="T25" fmla="*/ 588 h 703"/>
                <a:gd name="T26" fmla="*/ 283 w 432"/>
                <a:gd name="T27" fmla="*/ 630 h 703"/>
                <a:gd name="T28" fmla="*/ 366 w 432"/>
                <a:gd name="T29" fmla="*/ 615 h 703"/>
                <a:gd name="T30" fmla="*/ 322 w 432"/>
                <a:gd name="T31" fmla="*/ 652 h 703"/>
                <a:gd name="T32" fmla="*/ 364 w 432"/>
                <a:gd name="T33" fmla="*/ 659 h 703"/>
                <a:gd name="T34" fmla="*/ 300 w 432"/>
                <a:gd name="T35" fmla="*/ 544 h 703"/>
                <a:gd name="T36" fmla="*/ 349 w 432"/>
                <a:gd name="T37" fmla="*/ 312 h 703"/>
                <a:gd name="T38" fmla="*/ 225 w 432"/>
                <a:gd name="T39" fmla="*/ 183 h 703"/>
                <a:gd name="T40" fmla="*/ 181 w 432"/>
                <a:gd name="T41" fmla="*/ 171 h 703"/>
                <a:gd name="T42" fmla="*/ 256 w 432"/>
                <a:gd name="T43" fmla="*/ 361 h 703"/>
                <a:gd name="T44" fmla="*/ 227 w 432"/>
                <a:gd name="T45" fmla="*/ 522 h 703"/>
                <a:gd name="T46" fmla="*/ 144 w 432"/>
                <a:gd name="T47" fmla="*/ 114 h 703"/>
                <a:gd name="T48" fmla="*/ 171 w 432"/>
                <a:gd name="T49" fmla="*/ 444 h 703"/>
                <a:gd name="T50" fmla="*/ 76 w 432"/>
                <a:gd name="T51" fmla="*/ 175 h 703"/>
                <a:gd name="T52" fmla="*/ 154 w 432"/>
                <a:gd name="T53" fmla="*/ 473 h 703"/>
                <a:gd name="T54" fmla="*/ 178 w 432"/>
                <a:gd name="T55" fmla="*/ 593 h 703"/>
                <a:gd name="T56" fmla="*/ 225 w 432"/>
                <a:gd name="T57" fmla="*/ 573 h 703"/>
                <a:gd name="T58" fmla="*/ 249 w 432"/>
                <a:gd name="T59" fmla="*/ 537 h 703"/>
                <a:gd name="T60" fmla="*/ 105 w 432"/>
                <a:gd name="T61" fmla="*/ 349 h 703"/>
                <a:gd name="T62" fmla="*/ 112 w 432"/>
                <a:gd name="T63" fmla="*/ 134 h 703"/>
                <a:gd name="T64" fmla="*/ 195 w 432"/>
                <a:gd name="T65" fmla="*/ 447 h 703"/>
                <a:gd name="T66" fmla="*/ 200 w 432"/>
                <a:gd name="T67" fmla="*/ 581 h 703"/>
                <a:gd name="T68" fmla="*/ 193 w 432"/>
                <a:gd name="T69" fmla="*/ 280 h 703"/>
                <a:gd name="T70" fmla="*/ 249 w 432"/>
                <a:gd name="T71" fmla="*/ 254 h 703"/>
                <a:gd name="T72" fmla="*/ 329 w 432"/>
                <a:gd name="T73" fmla="*/ 381 h 703"/>
                <a:gd name="T74" fmla="*/ 307 w 432"/>
                <a:gd name="T75" fmla="*/ 429 h 703"/>
                <a:gd name="T76" fmla="*/ 344 w 432"/>
                <a:gd name="T77" fmla="*/ 598 h 703"/>
                <a:gd name="T78" fmla="*/ 349 w 432"/>
                <a:gd name="T79" fmla="*/ 610 h 703"/>
                <a:gd name="T80" fmla="*/ 322 w 432"/>
                <a:gd name="T81" fmla="*/ 559 h 703"/>
                <a:gd name="T82" fmla="*/ 307 w 432"/>
                <a:gd name="T83" fmla="*/ 534 h 703"/>
                <a:gd name="T84" fmla="*/ 295 w 432"/>
                <a:gd name="T85" fmla="*/ 598 h 703"/>
                <a:gd name="T86" fmla="*/ 207 w 432"/>
                <a:gd name="T87" fmla="*/ 639 h 703"/>
                <a:gd name="T88" fmla="*/ 195 w 432"/>
                <a:gd name="T89" fmla="*/ 530 h 703"/>
                <a:gd name="T90" fmla="*/ 220 w 432"/>
                <a:gd name="T91" fmla="*/ 564 h 703"/>
                <a:gd name="T92" fmla="*/ 185 w 432"/>
                <a:gd name="T93" fmla="*/ 627 h 703"/>
                <a:gd name="T94" fmla="*/ 142 w 432"/>
                <a:gd name="T95" fmla="*/ 527 h 703"/>
                <a:gd name="T96" fmla="*/ 161 w 432"/>
                <a:gd name="T97" fmla="*/ 556 h 703"/>
                <a:gd name="T98" fmla="*/ 115 w 432"/>
                <a:gd name="T99" fmla="*/ 613 h 703"/>
                <a:gd name="T100" fmla="*/ 98 w 432"/>
                <a:gd name="T101" fmla="*/ 197 h 703"/>
                <a:gd name="T102" fmla="*/ 129 w 432"/>
                <a:gd name="T103" fmla="*/ 227 h 703"/>
                <a:gd name="T104" fmla="*/ 71 w 432"/>
                <a:gd name="T105" fmla="*/ 136 h 703"/>
                <a:gd name="T106" fmla="*/ 44 w 432"/>
                <a:gd name="T107" fmla="*/ 58 h 703"/>
                <a:gd name="T108" fmla="*/ 246 w 432"/>
                <a:gd name="T109" fmla="*/ 134 h 703"/>
                <a:gd name="T110" fmla="*/ 315 w 432"/>
                <a:gd name="T111" fmla="*/ 522 h 703"/>
                <a:gd name="T112" fmla="*/ 347 w 432"/>
                <a:gd name="T113" fmla="*/ 622 h 703"/>
                <a:gd name="T114" fmla="*/ 354 w 432"/>
                <a:gd name="T115" fmla="*/ 644 h 703"/>
                <a:gd name="T116" fmla="*/ 88 w 432"/>
                <a:gd name="T117" fmla="*/ 610 h 703"/>
                <a:gd name="T118" fmla="*/ 76 w 432"/>
                <a:gd name="T119" fmla="*/ 544 h 703"/>
                <a:gd name="T120" fmla="*/ 120 w 432"/>
                <a:gd name="T121" fmla="*/ 527 h 703"/>
                <a:gd name="T122" fmla="*/ 39 w 432"/>
                <a:gd name="T123" fmla="*/ 136 h 703"/>
                <a:gd name="T124" fmla="*/ 181 w 432"/>
                <a:gd name="T125" fmla="*/ 119 h 70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32"/>
                <a:gd name="T190" fmla="*/ 0 h 703"/>
                <a:gd name="T191" fmla="*/ 432 w 432"/>
                <a:gd name="T192" fmla="*/ 703 h 70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32" h="703">
                  <a:moveTo>
                    <a:pt x="251" y="78"/>
                  </a:moveTo>
                  <a:lnTo>
                    <a:pt x="242" y="80"/>
                  </a:lnTo>
                  <a:lnTo>
                    <a:pt x="234" y="80"/>
                  </a:lnTo>
                  <a:lnTo>
                    <a:pt x="225" y="83"/>
                  </a:lnTo>
                  <a:lnTo>
                    <a:pt x="217" y="83"/>
                  </a:lnTo>
                  <a:lnTo>
                    <a:pt x="207" y="83"/>
                  </a:lnTo>
                  <a:lnTo>
                    <a:pt x="198" y="80"/>
                  </a:lnTo>
                  <a:lnTo>
                    <a:pt x="190" y="80"/>
                  </a:lnTo>
                  <a:lnTo>
                    <a:pt x="181" y="78"/>
                  </a:lnTo>
                  <a:lnTo>
                    <a:pt x="173" y="78"/>
                  </a:lnTo>
                  <a:lnTo>
                    <a:pt x="166" y="75"/>
                  </a:lnTo>
                  <a:lnTo>
                    <a:pt x="161" y="73"/>
                  </a:lnTo>
                  <a:lnTo>
                    <a:pt x="154" y="73"/>
                  </a:lnTo>
                  <a:lnTo>
                    <a:pt x="146" y="71"/>
                  </a:lnTo>
                  <a:lnTo>
                    <a:pt x="139" y="68"/>
                  </a:lnTo>
                  <a:lnTo>
                    <a:pt x="134" y="66"/>
                  </a:lnTo>
                  <a:lnTo>
                    <a:pt x="127" y="63"/>
                  </a:lnTo>
                  <a:lnTo>
                    <a:pt x="117" y="58"/>
                  </a:lnTo>
                  <a:lnTo>
                    <a:pt x="110" y="53"/>
                  </a:lnTo>
                  <a:lnTo>
                    <a:pt x="100" y="49"/>
                  </a:lnTo>
                  <a:lnTo>
                    <a:pt x="93" y="46"/>
                  </a:lnTo>
                  <a:lnTo>
                    <a:pt x="85" y="39"/>
                  </a:lnTo>
                  <a:lnTo>
                    <a:pt x="76" y="34"/>
                  </a:lnTo>
                  <a:lnTo>
                    <a:pt x="68" y="27"/>
                  </a:lnTo>
                  <a:lnTo>
                    <a:pt x="61" y="22"/>
                  </a:lnTo>
                  <a:lnTo>
                    <a:pt x="54" y="9"/>
                  </a:lnTo>
                  <a:lnTo>
                    <a:pt x="59" y="27"/>
                  </a:lnTo>
                  <a:lnTo>
                    <a:pt x="59" y="22"/>
                  </a:lnTo>
                  <a:lnTo>
                    <a:pt x="59" y="17"/>
                  </a:lnTo>
                  <a:lnTo>
                    <a:pt x="56" y="12"/>
                  </a:lnTo>
                  <a:lnTo>
                    <a:pt x="54" y="9"/>
                  </a:lnTo>
                  <a:lnTo>
                    <a:pt x="51" y="7"/>
                  </a:lnTo>
                  <a:lnTo>
                    <a:pt x="49" y="5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29" y="2"/>
                  </a:lnTo>
                  <a:lnTo>
                    <a:pt x="27" y="5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20" y="12"/>
                  </a:lnTo>
                  <a:lnTo>
                    <a:pt x="20" y="17"/>
                  </a:lnTo>
                  <a:lnTo>
                    <a:pt x="20" y="22"/>
                  </a:lnTo>
                  <a:lnTo>
                    <a:pt x="15" y="41"/>
                  </a:lnTo>
                  <a:lnTo>
                    <a:pt x="10" y="61"/>
                  </a:lnTo>
                  <a:lnTo>
                    <a:pt x="5" y="83"/>
                  </a:lnTo>
                  <a:lnTo>
                    <a:pt x="2" y="105"/>
                  </a:lnTo>
                  <a:lnTo>
                    <a:pt x="0" y="124"/>
                  </a:lnTo>
                  <a:lnTo>
                    <a:pt x="2" y="146"/>
                  </a:lnTo>
                  <a:lnTo>
                    <a:pt x="5" y="166"/>
                  </a:lnTo>
                  <a:lnTo>
                    <a:pt x="15" y="188"/>
                  </a:lnTo>
                  <a:lnTo>
                    <a:pt x="34" y="212"/>
                  </a:lnTo>
                  <a:lnTo>
                    <a:pt x="46" y="241"/>
                  </a:lnTo>
                  <a:lnTo>
                    <a:pt x="56" y="271"/>
                  </a:lnTo>
                  <a:lnTo>
                    <a:pt x="59" y="300"/>
                  </a:lnTo>
                  <a:lnTo>
                    <a:pt x="56" y="332"/>
                  </a:lnTo>
                  <a:lnTo>
                    <a:pt x="54" y="363"/>
                  </a:lnTo>
                  <a:lnTo>
                    <a:pt x="46" y="395"/>
                  </a:lnTo>
                  <a:lnTo>
                    <a:pt x="39" y="427"/>
                  </a:lnTo>
                  <a:lnTo>
                    <a:pt x="41" y="439"/>
                  </a:lnTo>
                  <a:lnTo>
                    <a:pt x="46" y="451"/>
                  </a:lnTo>
                  <a:lnTo>
                    <a:pt x="51" y="464"/>
                  </a:lnTo>
                  <a:lnTo>
                    <a:pt x="56" y="478"/>
                  </a:lnTo>
                  <a:lnTo>
                    <a:pt x="59" y="490"/>
                  </a:lnTo>
                  <a:lnTo>
                    <a:pt x="66" y="503"/>
                  </a:lnTo>
                  <a:lnTo>
                    <a:pt x="71" y="512"/>
                  </a:lnTo>
                  <a:lnTo>
                    <a:pt x="78" y="525"/>
                  </a:lnTo>
                  <a:lnTo>
                    <a:pt x="93" y="500"/>
                  </a:lnTo>
                  <a:lnTo>
                    <a:pt x="85" y="500"/>
                  </a:lnTo>
                  <a:lnTo>
                    <a:pt x="81" y="500"/>
                  </a:lnTo>
                  <a:lnTo>
                    <a:pt x="76" y="503"/>
                  </a:lnTo>
                  <a:lnTo>
                    <a:pt x="68" y="505"/>
                  </a:lnTo>
                  <a:lnTo>
                    <a:pt x="63" y="505"/>
                  </a:lnTo>
                  <a:lnTo>
                    <a:pt x="61" y="505"/>
                  </a:lnTo>
                  <a:lnTo>
                    <a:pt x="59" y="505"/>
                  </a:lnTo>
                  <a:lnTo>
                    <a:pt x="56" y="508"/>
                  </a:lnTo>
                  <a:lnTo>
                    <a:pt x="54" y="510"/>
                  </a:lnTo>
                  <a:lnTo>
                    <a:pt x="44" y="520"/>
                  </a:lnTo>
                  <a:lnTo>
                    <a:pt x="44" y="522"/>
                  </a:lnTo>
                  <a:lnTo>
                    <a:pt x="44" y="525"/>
                  </a:lnTo>
                  <a:lnTo>
                    <a:pt x="39" y="527"/>
                  </a:lnTo>
                  <a:lnTo>
                    <a:pt x="37" y="532"/>
                  </a:lnTo>
                  <a:lnTo>
                    <a:pt x="34" y="534"/>
                  </a:lnTo>
                  <a:lnTo>
                    <a:pt x="34" y="537"/>
                  </a:lnTo>
                  <a:lnTo>
                    <a:pt x="34" y="542"/>
                  </a:lnTo>
                  <a:lnTo>
                    <a:pt x="34" y="547"/>
                  </a:lnTo>
                  <a:lnTo>
                    <a:pt x="34" y="554"/>
                  </a:lnTo>
                  <a:lnTo>
                    <a:pt x="34" y="556"/>
                  </a:lnTo>
                  <a:lnTo>
                    <a:pt x="34" y="559"/>
                  </a:lnTo>
                  <a:lnTo>
                    <a:pt x="37" y="564"/>
                  </a:lnTo>
                  <a:lnTo>
                    <a:pt x="39" y="569"/>
                  </a:lnTo>
                  <a:lnTo>
                    <a:pt x="51" y="578"/>
                  </a:lnTo>
                  <a:lnTo>
                    <a:pt x="56" y="581"/>
                  </a:lnTo>
                  <a:lnTo>
                    <a:pt x="59" y="583"/>
                  </a:lnTo>
                  <a:lnTo>
                    <a:pt x="63" y="586"/>
                  </a:lnTo>
                  <a:lnTo>
                    <a:pt x="66" y="588"/>
                  </a:lnTo>
                  <a:lnTo>
                    <a:pt x="61" y="600"/>
                  </a:lnTo>
                  <a:lnTo>
                    <a:pt x="68" y="576"/>
                  </a:lnTo>
                  <a:lnTo>
                    <a:pt x="61" y="581"/>
                  </a:lnTo>
                  <a:lnTo>
                    <a:pt x="56" y="583"/>
                  </a:lnTo>
                  <a:lnTo>
                    <a:pt x="54" y="588"/>
                  </a:lnTo>
                  <a:lnTo>
                    <a:pt x="49" y="591"/>
                  </a:lnTo>
                  <a:lnTo>
                    <a:pt x="49" y="595"/>
                  </a:lnTo>
                  <a:lnTo>
                    <a:pt x="46" y="600"/>
                  </a:lnTo>
                  <a:lnTo>
                    <a:pt x="44" y="605"/>
                  </a:lnTo>
                  <a:lnTo>
                    <a:pt x="41" y="608"/>
                  </a:lnTo>
                  <a:lnTo>
                    <a:pt x="39" y="613"/>
                  </a:lnTo>
                  <a:lnTo>
                    <a:pt x="34" y="630"/>
                  </a:lnTo>
                  <a:lnTo>
                    <a:pt x="34" y="632"/>
                  </a:lnTo>
                  <a:lnTo>
                    <a:pt x="34" y="635"/>
                  </a:lnTo>
                  <a:lnTo>
                    <a:pt x="34" y="637"/>
                  </a:lnTo>
                  <a:lnTo>
                    <a:pt x="34" y="642"/>
                  </a:lnTo>
                  <a:lnTo>
                    <a:pt x="37" y="647"/>
                  </a:lnTo>
                  <a:lnTo>
                    <a:pt x="39" y="649"/>
                  </a:lnTo>
                  <a:lnTo>
                    <a:pt x="41" y="652"/>
                  </a:lnTo>
                  <a:lnTo>
                    <a:pt x="44" y="654"/>
                  </a:lnTo>
                  <a:lnTo>
                    <a:pt x="49" y="656"/>
                  </a:lnTo>
                  <a:lnTo>
                    <a:pt x="51" y="656"/>
                  </a:lnTo>
                  <a:lnTo>
                    <a:pt x="54" y="654"/>
                  </a:lnTo>
                  <a:lnTo>
                    <a:pt x="88" y="659"/>
                  </a:lnTo>
                  <a:lnTo>
                    <a:pt x="124" y="661"/>
                  </a:lnTo>
                  <a:lnTo>
                    <a:pt x="159" y="666"/>
                  </a:lnTo>
                  <a:lnTo>
                    <a:pt x="195" y="669"/>
                  </a:lnTo>
                  <a:lnTo>
                    <a:pt x="232" y="671"/>
                  </a:lnTo>
                  <a:lnTo>
                    <a:pt x="266" y="674"/>
                  </a:lnTo>
                  <a:lnTo>
                    <a:pt x="303" y="678"/>
                  </a:lnTo>
                  <a:lnTo>
                    <a:pt x="339" y="683"/>
                  </a:lnTo>
                  <a:lnTo>
                    <a:pt x="344" y="686"/>
                  </a:lnTo>
                  <a:lnTo>
                    <a:pt x="349" y="686"/>
                  </a:lnTo>
                  <a:lnTo>
                    <a:pt x="351" y="686"/>
                  </a:lnTo>
                  <a:lnTo>
                    <a:pt x="359" y="688"/>
                  </a:lnTo>
                  <a:lnTo>
                    <a:pt x="361" y="688"/>
                  </a:lnTo>
                  <a:lnTo>
                    <a:pt x="368" y="691"/>
                  </a:lnTo>
                  <a:lnTo>
                    <a:pt x="371" y="693"/>
                  </a:lnTo>
                  <a:lnTo>
                    <a:pt x="378" y="696"/>
                  </a:lnTo>
                  <a:lnTo>
                    <a:pt x="381" y="696"/>
                  </a:lnTo>
                  <a:lnTo>
                    <a:pt x="383" y="696"/>
                  </a:lnTo>
                  <a:lnTo>
                    <a:pt x="388" y="696"/>
                  </a:lnTo>
                  <a:lnTo>
                    <a:pt x="393" y="696"/>
                  </a:lnTo>
                  <a:lnTo>
                    <a:pt x="395" y="696"/>
                  </a:lnTo>
                  <a:lnTo>
                    <a:pt x="400" y="696"/>
                  </a:lnTo>
                  <a:lnTo>
                    <a:pt x="403" y="696"/>
                  </a:lnTo>
                  <a:lnTo>
                    <a:pt x="408" y="698"/>
                  </a:lnTo>
                  <a:lnTo>
                    <a:pt x="412" y="698"/>
                  </a:lnTo>
                  <a:lnTo>
                    <a:pt x="415" y="696"/>
                  </a:lnTo>
                  <a:lnTo>
                    <a:pt x="420" y="696"/>
                  </a:lnTo>
                  <a:lnTo>
                    <a:pt x="422" y="693"/>
                  </a:lnTo>
                  <a:lnTo>
                    <a:pt x="425" y="691"/>
                  </a:lnTo>
                  <a:lnTo>
                    <a:pt x="427" y="688"/>
                  </a:lnTo>
                  <a:lnTo>
                    <a:pt x="429" y="686"/>
                  </a:lnTo>
                  <a:lnTo>
                    <a:pt x="429" y="681"/>
                  </a:lnTo>
                  <a:lnTo>
                    <a:pt x="432" y="678"/>
                  </a:lnTo>
                  <a:lnTo>
                    <a:pt x="432" y="671"/>
                  </a:lnTo>
                  <a:lnTo>
                    <a:pt x="432" y="666"/>
                  </a:lnTo>
                  <a:lnTo>
                    <a:pt x="427" y="661"/>
                  </a:lnTo>
                  <a:lnTo>
                    <a:pt x="425" y="656"/>
                  </a:lnTo>
                  <a:lnTo>
                    <a:pt x="420" y="654"/>
                  </a:lnTo>
                  <a:lnTo>
                    <a:pt x="420" y="652"/>
                  </a:lnTo>
                  <a:lnTo>
                    <a:pt x="412" y="647"/>
                  </a:lnTo>
                  <a:lnTo>
                    <a:pt x="408" y="642"/>
                  </a:lnTo>
                  <a:lnTo>
                    <a:pt x="403" y="637"/>
                  </a:lnTo>
                  <a:lnTo>
                    <a:pt x="400" y="632"/>
                  </a:lnTo>
                  <a:lnTo>
                    <a:pt x="395" y="627"/>
                  </a:lnTo>
                  <a:lnTo>
                    <a:pt x="393" y="620"/>
                  </a:lnTo>
                  <a:lnTo>
                    <a:pt x="388" y="615"/>
                  </a:lnTo>
                  <a:lnTo>
                    <a:pt x="383" y="610"/>
                  </a:lnTo>
                  <a:lnTo>
                    <a:pt x="383" y="600"/>
                  </a:lnTo>
                  <a:lnTo>
                    <a:pt x="381" y="617"/>
                  </a:lnTo>
                  <a:lnTo>
                    <a:pt x="388" y="613"/>
                  </a:lnTo>
                  <a:lnTo>
                    <a:pt x="383" y="615"/>
                  </a:lnTo>
                  <a:lnTo>
                    <a:pt x="400" y="605"/>
                  </a:lnTo>
                  <a:lnTo>
                    <a:pt x="403" y="603"/>
                  </a:lnTo>
                  <a:lnTo>
                    <a:pt x="403" y="600"/>
                  </a:lnTo>
                  <a:lnTo>
                    <a:pt x="403" y="595"/>
                  </a:lnTo>
                  <a:lnTo>
                    <a:pt x="405" y="593"/>
                  </a:lnTo>
                  <a:lnTo>
                    <a:pt x="408" y="586"/>
                  </a:lnTo>
                  <a:lnTo>
                    <a:pt x="403" y="571"/>
                  </a:lnTo>
                  <a:lnTo>
                    <a:pt x="398" y="556"/>
                  </a:lnTo>
                  <a:lnTo>
                    <a:pt x="390" y="544"/>
                  </a:lnTo>
                  <a:lnTo>
                    <a:pt x="383" y="532"/>
                  </a:lnTo>
                  <a:lnTo>
                    <a:pt x="373" y="517"/>
                  </a:lnTo>
                  <a:lnTo>
                    <a:pt x="364" y="505"/>
                  </a:lnTo>
                  <a:lnTo>
                    <a:pt x="354" y="493"/>
                  </a:lnTo>
                  <a:lnTo>
                    <a:pt x="344" y="483"/>
                  </a:lnTo>
                  <a:lnTo>
                    <a:pt x="351" y="468"/>
                  </a:lnTo>
                  <a:lnTo>
                    <a:pt x="359" y="454"/>
                  </a:lnTo>
                  <a:lnTo>
                    <a:pt x="368" y="442"/>
                  </a:lnTo>
                  <a:lnTo>
                    <a:pt x="378" y="429"/>
                  </a:lnTo>
                  <a:lnTo>
                    <a:pt x="386" y="417"/>
                  </a:lnTo>
                  <a:lnTo>
                    <a:pt x="390" y="403"/>
                  </a:lnTo>
                  <a:lnTo>
                    <a:pt x="393" y="385"/>
                  </a:lnTo>
                  <a:lnTo>
                    <a:pt x="393" y="368"/>
                  </a:lnTo>
                  <a:lnTo>
                    <a:pt x="388" y="359"/>
                  </a:lnTo>
                  <a:lnTo>
                    <a:pt x="388" y="351"/>
                  </a:lnTo>
                  <a:lnTo>
                    <a:pt x="386" y="342"/>
                  </a:lnTo>
                  <a:lnTo>
                    <a:pt x="383" y="334"/>
                  </a:lnTo>
                  <a:lnTo>
                    <a:pt x="381" y="324"/>
                  </a:lnTo>
                  <a:lnTo>
                    <a:pt x="378" y="317"/>
                  </a:lnTo>
                  <a:lnTo>
                    <a:pt x="376" y="307"/>
                  </a:lnTo>
                  <a:lnTo>
                    <a:pt x="373" y="300"/>
                  </a:lnTo>
                  <a:lnTo>
                    <a:pt x="368" y="285"/>
                  </a:lnTo>
                  <a:lnTo>
                    <a:pt x="364" y="273"/>
                  </a:lnTo>
                  <a:lnTo>
                    <a:pt x="359" y="261"/>
                  </a:lnTo>
                  <a:lnTo>
                    <a:pt x="351" y="249"/>
                  </a:lnTo>
                  <a:lnTo>
                    <a:pt x="342" y="237"/>
                  </a:lnTo>
                  <a:lnTo>
                    <a:pt x="334" y="227"/>
                  </a:lnTo>
                  <a:lnTo>
                    <a:pt x="327" y="215"/>
                  </a:lnTo>
                  <a:lnTo>
                    <a:pt x="320" y="202"/>
                  </a:lnTo>
                  <a:lnTo>
                    <a:pt x="310" y="190"/>
                  </a:lnTo>
                  <a:lnTo>
                    <a:pt x="305" y="180"/>
                  </a:lnTo>
                  <a:lnTo>
                    <a:pt x="300" y="168"/>
                  </a:lnTo>
                  <a:lnTo>
                    <a:pt x="295" y="156"/>
                  </a:lnTo>
                  <a:lnTo>
                    <a:pt x="290" y="144"/>
                  </a:lnTo>
                  <a:lnTo>
                    <a:pt x="286" y="132"/>
                  </a:lnTo>
                  <a:lnTo>
                    <a:pt x="278" y="122"/>
                  </a:lnTo>
                  <a:lnTo>
                    <a:pt x="273" y="112"/>
                  </a:lnTo>
                  <a:lnTo>
                    <a:pt x="266" y="102"/>
                  </a:lnTo>
                  <a:lnTo>
                    <a:pt x="261" y="97"/>
                  </a:lnTo>
                  <a:lnTo>
                    <a:pt x="259" y="95"/>
                  </a:lnTo>
                  <a:lnTo>
                    <a:pt x="254" y="95"/>
                  </a:lnTo>
                  <a:lnTo>
                    <a:pt x="249" y="95"/>
                  </a:lnTo>
                  <a:lnTo>
                    <a:pt x="232" y="97"/>
                  </a:lnTo>
                  <a:lnTo>
                    <a:pt x="222" y="100"/>
                  </a:lnTo>
                  <a:lnTo>
                    <a:pt x="215" y="102"/>
                  </a:lnTo>
                  <a:lnTo>
                    <a:pt x="205" y="105"/>
                  </a:lnTo>
                  <a:lnTo>
                    <a:pt x="198" y="110"/>
                  </a:lnTo>
                  <a:lnTo>
                    <a:pt x="188" y="110"/>
                  </a:lnTo>
                  <a:lnTo>
                    <a:pt x="181" y="112"/>
                  </a:lnTo>
                  <a:lnTo>
                    <a:pt x="173" y="112"/>
                  </a:lnTo>
                  <a:lnTo>
                    <a:pt x="166" y="110"/>
                  </a:lnTo>
                  <a:lnTo>
                    <a:pt x="151" y="105"/>
                  </a:lnTo>
                  <a:lnTo>
                    <a:pt x="137" y="100"/>
                  </a:lnTo>
                  <a:lnTo>
                    <a:pt x="122" y="97"/>
                  </a:lnTo>
                  <a:lnTo>
                    <a:pt x="110" y="92"/>
                  </a:lnTo>
                  <a:lnTo>
                    <a:pt x="95" y="90"/>
                  </a:lnTo>
                  <a:lnTo>
                    <a:pt x="81" y="85"/>
                  </a:lnTo>
                  <a:lnTo>
                    <a:pt x="68" y="80"/>
                  </a:lnTo>
                  <a:lnTo>
                    <a:pt x="56" y="73"/>
                  </a:lnTo>
                  <a:lnTo>
                    <a:pt x="54" y="71"/>
                  </a:lnTo>
                  <a:lnTo>
                    <a:pt x="61" y="88"/>
                  </a:lnTo>
                  <a:lnTo>
                    <a:pt x="61" y="80"/>
                  </a:lnTo>
                  <a:lnTo>
                    <a:pt x="51" y="100"/>
                  </a:lnTo>
                  <a:lnTo>
                    <a:pt x="59" y="97"/>
                  </a:lnTo>
                  <a:lnTo>
                    <a:pt x="56" y="97"/>
                  </a:lnTo>
                  <a:lnTo>
                    <a:pt x="61" y="95"/>
                  </a:lnTo>
                  <a:lnTo>
                    <a:pt x="41" y="95"/>
                  </a:lnTo>
                  <a:lnTo>
                    <a:pt x="54" y="102"/>
                  </a:lnTo>
                  <a:lnTo>
                    <a:pt x="56" y="102"/>
                  </a:lnTo>
                  <a:lnTo>
                    <a:pt x="59" y="105"/>
                  </a:lnTo>
                  <a:lnTo>
                    <a:pt x="66" y="112"/>
                  </a:lnTo>
                  <a:lnTo>
                    <a:pt x="59" y="100"/>
                  </a:lnTo>
                  <a:lnTo>
                    <a:pt x="61" y="105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3" y="95"/>
                  </a:lnTo>
                  <a:lnTo>
                    <a:pt x="56" y="100"/>
                  </a:lnTo>
                  <a:lnTo>
                    <a:pt x="49" y="105"/>
                  </a:lnTo>
                  <a:lnTo>
                    <a:pt x="44" y="112"/>
                  </a:lnTo>
                  <a:lnTo>
                    <a:pt x="37" y="124"/>
                  </a:lnTo>
                  <a:lnTo>
                    <a:pt x="34" y="129"/>
                  </a:lnTo>
                  <a:lnTo>
                    <a:pt x="34" y="134"/>
                  </a:lnTo>
                  <a:lnTo>
                    <a:pt x="34" y="139"/>
                  </a:lnTo>
                  <a:lnTo>
                    <a:pt x="37" y="144"/>
                  </a:lnTo>
                  <a:lnTo>
                    <a:pt x="37" y="149"/>
                  </a:lnTo>
                  <a:lnTo>
                    <a:pt x="39" y="154"/>
                  </a:lnTo>
                  <a:lnTo>
                    <a:pt x="41" y="158"/>
                  </a:lnTo>
                  <a:lnTo>
                    <a:pt x="44" y="166"/>
                  </a:lnTo>
                  <a:lnTo>
                    <a:pt x="44" y="171"/>
                  </a:lnTo>
                  <a:lnTo>
                    <a:pt x="46" y="173"/>
                  </a:lnTo>
                  <a:lnTo>
                    <a:pt x="49" y="178"/>
                  </a:lnTo>
                  <a:lnTo>
                    <a:pt x="51" y="180"/>
                  </a:lnTo>
                  <a:lnTo>
                    <a:pt x="61" y="188"/>
                  </a:lnTo>
                  <a:lnTo>
                    <a:pt x="68" y="190"/>
                  </a:lnTo>
                  <a:lnTo>
                    <a:pt x="76" y="193"/>
                  </a:lnTo>
                  <a:lnTo>
                    <a:pt x="78" y="195"/>
                  </a:lnTo>
                  <a:lnTo>
                    <a:pt x="83" y="202"/>
                  </a:lnTo>
                  <a:lnTo>
                    <a:pt x="85" y="205"/>
                  </a:lnTo>
                  <a:lnTo>
                    <a:pt x="88" y="212"/>
                  </a:lnTo>
                  <a:lnTo>
                    <a:pt x="90" y="217"/>
                  </a:lnTo>
                  <a:lnTo>
                    <a:pt x="90" y="224"/>
                  </a:lnTo>
                  <a:lnTo>
                    <a:pt x="90" y="237"/>
                  </a:lnTo>
                  <a:lnTo>
                    <a:pt x="124" y="224"/>
                  </a:lnTo>
                  <a:lnTo>
                    <a:pt x="122" y="219"/>
                  </a:lnTo>
                  <a:lnTo>
                    <a:pt x="117" y="215"/>
                  </a:lnTo>
                  <a:lnTo>
                    <a:pt x="112" y="210"/>
                  </a:lnTo>
                  <a:lnTo>
                    <a:pt x="107" y="205"/>
                  </a:lnTo>
                  <a:lnTo>
                    <a:pt x="105" y="202"/>
                  </a:lnTo>
                  <a:lnTo>
                    <a:pt x="100" y="197"/>
                  </a:lnTo>
                  <a:lnTo>
                    <a:pt x="95" y="195"/>
                  </a:lnTo>
                  <a:lnTo>
                    <a:pt x="93" y="190"/>
                  </a:lnTo>
                  <a:lnTo>
                    <a:pt x="93" y="185"/>
                  </a:lnTo>
                  <a:lnTo>
                    <a:pt x="88" y="178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71" y="168"/>
                  </a:lnTo>
                  <a:lnTo>
                    <a:pt x="66" y="171"/>
                  </a:lnTo>
                  <a:lnTo>
                    <a:pt x="63" y="171"/>
                  </a:lnTo>
                  <a:lnTo>
                    <a:pt x="59" y="171"/>
                  </a:lnTo>
                  <a:lnTo>
                    <a:pt x="56" y="173"/>
                  </a:lnTo>
                  <a:lnTo>
                    <a:pt x="54" y="175"/>
                  </a:lnTo>
                  <a:lnTo>
                    <a:pt x="51" y="178"/>
                  </a:lnTo>
                  <a:lnTo>
                    <a:pt x="49" y="183"/>
                  </a:lnTo>
                  <a:lnTo>
                    <a:pt x="49" y="188"/>
                  </a:lnTo>
                  <a:lnTo>
                    <a:pt x="49" y="193"/>
                  </a:lnTo>
                  <a:lnTo>
                    <a:pt x="54" y="205"/>
                  </a:lnTo>
                  <a:lnTo>
                    <a:pt x="61" y="215"/>
                  </a:lnTo>
                  <a:lnTo>
                    <a:pt x="66" y="227"/>
                  </a:lnTo>
                  <a:lnTo>
                    <a:pt x="71" y="237"/>
                  </a:lnTo>
                  <a:lnTo>
                    <a:pt x="76" y="249"/>
                  </a:lnTo>
                  <a:lnTo>
                    <a:pt x="78" y="261"/>
                  </a:lnTo>
                  <a:lnTo>
                    <a:pt x="78" y="273"/>
                  </a:lnTo>
                  <a:lnTo>
                    <a:pt x="78" y="285"/>
                  </a:lnTo>
                  <a:lnTo>
                    <a:pt x="78" y="298"/>
                  </a:lnTo>
                  <a:lnTo>
                    <a:pt x="81" y="305"/>
                  </a:lnTo>
                  <a:lnTo>
                    <a:pt x="81" y="310"/>
                  </a:lnTo>
                  <a:lnTo>
                    <a:pt x="83" y="317"/>
                  </a:lnTo>
                  <a:lnTo>
                    <a:pt x="83" y="324"/>
                  </a:lnTo>
                  <a:lnTo>
                    <a:pt x="78" y="346"/>
                  </a:lnTo>
                  <a:lnTo>
                    <a:pt x="76" y="371"/>
                  </a:lnTo>
                  <a:lnTo>
                    <a:pt x="73" y="393"/>
                  </a:lnTo>
                  <a:lnTo>
                    <a:pt x="76" y="417"/>
                  </a:lnTo>
                  <a:lnTo>
                    <a:pt x="76" y="439"/>
                  </a:lnTo>
                  <a:lnTo>
                    <a:pt x="81" y="461"/>
                  </a:lnTo>
                  <a:lnTo>
                    <a:pt x="90" y="483"/>
                  </a:lnTo>
                  <a:lnTo>
                    <a:pt x="100" y="505"/>
                  </a:lnTo>
                  <a:lnTo>
                    <a:pt x="100" y="510"/>
                  </a:lnTo>
                  <a:lnTo>
                    <a:pt x="100" y="515"/>
                  </a:lnTo>
                  <a:lnTo>
                    <a:pt x="100" y="520"/>
                  </a:lnTo>
                  <a:lnTo>
                    <a:pt x="98" y="525"/>
                  </a:lnTo>
                  <a:lnTo>
                    <a:pt x="90" y="532"/>
                  </a:lnTo>
                  <a:lnTo>
                    <a:pt x="88" y="542"/>
                  </a:lnTo>
                  <a:lnTo>
                    <a:pt x="83" y="549"/>
                  </a:lnTo>
                  <a:lnTo>
                    <a:pt x="81" y="559"/>
                  </a:lnTo>
                  <a:lnTo>
                    <a:pt x="81" y="566"/>
                  </a:lnTo>
                  <a:lnTo>
                    <a:pt x="78" y="576"/>
                  </a:lnTo>
                  <a:lnTo>
                    <a:pt x="78" y="583"/>
                  </a:lnTo>
                  <a:lnTo>
                    <a:pt x="78" y="593"/>
                  </a:lnTo>
                  <a:lnTo>
                    <a:pt x="76" y="595"/>
                  </a:lnTo>
                  <a:lnTo>
                    <a:pt x="76" y="600"/>
                  </a:lnTo>
                  <a:lnTo>
                    <a:pt x="76" y="603"/>
                  </a:lnTo>
                  <a:lnTo>
                    <a:pt x="73" y="608"/>
                  </a:lnTo>
                  <a:lnTo>
                    <a:pt x="71" y="613"/>
                  </a:lnTo>
                  <a:lnTo>
                    <a:pt x="68" y="617"/>
                  </a:lnTo>
                  <a:lnTo>
                    <a:pt x="66" y="617"/>
                  </a:lnTo>
                  <a:lnTo>
                    <a:pt x="66" y="625"/>
                  </a:lnTo>
                  <a:lnTo>
                    <a:pt x="66" y="630"/>
                  </a:lnTo>
                  <a:lnTo>
                    <a:pt x="66" y="637"/>
                  </a:lnTo>
                  <a:lnTo>
                    <a:pt x="66" y="642"/>
                  </a:lnTo>
                  <a:lnTo>
                    <a:pt x="68" y="644"/>
                  </a:lnTo>
                  <a:lnTo>
                    <a:pt x="73" y="647"/>
                  </a:lnTo>
                  <a:lnTo>
                    <a:pt x="76" y="649"/>
                  </a:lnTo>
                  <a:lnTo>
                    <a:pt x="81" y="649"/>
                  </a:lnTo>
                  <a:lnTo>
                    <a:pt x="83" y="649"/>
                  </a:lnTo>
                  <a:lnTo>
                    <a:pt x="88" y="649"/>
                  </a:lnTo>
                  <a:lnTo>
                    <a:pt x="90" y="649"/>
                  </a:lnTo>
                  <a:lnTo>
                    <a:pt x="95" y="647"/>
                  </a:lnTo>
                  <a:lnTo>
                    <a:pt x="105" y="642"/>
                  </a:lnTo>
                  <a:lnTo>
                    <a:pt x="110" y="635"/>
                  </a:lnTo>
                  <a:lnTo>
                    <a:pt x="115" y="627"/>
                  </a:lnTo>
                  <a:lnTo>
                    <a:pt x="120" y="620"/>
                  </a:lnTo>
                  <a:lnTo>
                    <a:pt x="127" y="615"/>
                  </a:lnTo>
                  <a:lnTo>
                    <a:pt x="132" y="608"/>
                  </a:lnTo>
                  <a:lnTo>
                    <a:pt x="137" y="600"/>
                  </a:lnTo>
                  <a:lnTo>
                    <a:pt x="142" y="593"/>
                  </a:lnTo>
                  <a:lnTo>
                    <a:pt x="146" y="586"/>
                  </a:lnTo>
                  <a:lnTo>
                    <a:pt x="154" y="576"/>
                  </a:lnTo>
                  <a:lnTo>
                    <a:pt x="122" y="561"/>
                  </a:lnTo>
                  <a:lnTo>
                    <a:pt x="122" y="566"/>
                  </a:lnTo>
                  <a:lnTo>
                    <a:pt x="120" y="571"/>
                  </a:lnTo>
                  <a:lnTo>
                    <a:pt x="117" y="576"/>
                  </a:lnTo>
                  <a:lnTo>
                    <a:pt x="115" y="583"/>
                  </a:lnTo>
                  <a:lnTo>
                    <a:pt x="115" y="588"/>
                  </a:lnTo>
                  <a:lnTo>
                    <a:pt x="112" y="595"/>
                  </a:lnTo>
                  <a:lnTo>
                    <a:pt x="112" y="600"/>
                  </a:lnTo>
                  <a:lnTo>
                    <a:pt x="110" y="608"/>
                  </a:lnTo>
                  <a:lnTo>
                    <a:pt x="107" y="613"/>
                  </a:lnTo>
                  <a:lnTo>
                    <a:pt x="107" y="617"/>
                  </a:lnTo>
                  <a:lnTo>
                    <a:pt x="105" y="625"/>
                  </a:lnTo>
                  <a:lnTo>
                    <a:pt x="107" y="630"/>
                  </a:lnTo>
                  <a:lnTo>
                    <a:pt x="110" y="635"/>
                  </a:lnTo>
                  <a:lnTo>
                    <a:pt x="115" y="639"/>
                  </a:lnTo>
                  <a:lnTo>
                    <a:pt x="117" y="639"/>
                  </a:lnTo>
                  <a:lnTo>
                    <a:pt x="120" y="642"/>
                  </a:lnTo>
                  <a:lnTo>
                    <a:pt x="124" y="642"/>
                  </a:lnTo>
                  <a:lnTo>
                    <a:pt x="129" y="644"/>
                  </a:lnTo>
                  <a:lnTo>
                    <a:pt x="132" y="642"/>
                  </a:lnTo>
                  <a:lnTo>
                    <a:pt x="134" y="639"/>
                  </a:lnTo>
                  <a:lnTo>
                    <a:pt x="139" y="637"/>
                  </a:lnTo>
                  <a:lnTo>
                    <a:pt x="142" y="637"/>
                  </a:lnTo>
                  <a:lnTo>
                    <a:pt x="154" y="617"/>
                  </a:lnTo>
                  <a:lnTo>
                    <a:pt x="159" y="608"/>
                  </a:lnTo>
                  <a:lnTo>
                    <a:pt x="163" y="595"/>
                  </a:lnTo>
                  <a:lnTo>
                    <a:pt x="166" y="583"/>
                  </a:lnTo>
                  <a:lnTo>
                    <a:pt x="171" y="573"/>
                  </a:lnTo>
                  <a:lnTo>
                    <a:pt x="173" y="561"/>
                  </a:lnTo>
                  <a:lnTo>
                    <a:pt x="178" y="551"/>
                  </a:lnTo>
                  <a:lnTo>
                    <a:pt x="181" y="539"/>
                  </a:lnTo>
                  <a:lnTo>
                    <a:pt x="183" y="527"/>
                  </a:lnTo>
                  <a:lnTo>
                    <a:pt x="183" y="522"/>
                  </a:lnTo>
                  <a:lnTo>
                    <a:pt x="144" y="520"/>
                  </a:lnTo>
                  <a:lnTo>
                    <a:pt x="144" y="525"/>
                  </a:lnTo>
                  <a:lnTo>
                    <a:pt x="144" y="537"/>
                  </a:lnTo>
                  <a:lnTo>
                    <a:pt x="144" y="549"/>
                  </a:lnTo>
                  <a:lnTo>
                    <a:pt x="144" y="561"/>
                  </a:lnTo>
                  <a:lnTo>
                    <a:pt x="144" y="573"/>
                  </a:lnTo>
                  <a:lnTo>
                    <a:pt x="144" y="586"/>
                  </a:lnTo>
                  <a:lnTo>
                    <a:pt x="144" y="595"/>
                  </a:lnTo>
                  <a:lnTo>
                    <a:pt x="144" y="608"/>
                  </a:lnTo>
                  <a:lnTo>
                    <a:pt x="144" y="620"/>
                  </a:lnTo>
                  <a:lnTo>
                    <a:pt x="144" y="635"/>
                  </a:lnTo>
                  <a:lnTo>
                    <a:pt x="144" y="639"/>
                  </a:lnTo>
                  <a:lnTo>
                    <a:pt x="144" y="642"/>
                  </a:lnTo>
                  <a:lnTo>
                    <a:pt x="146" y="647"/>
                  </a:lnTo>
                  <a:lnTo>
                    <a:pt x="149" y="649"/>
                  </a:lnTo>
                  <a:lnTo>
                    <a:pt x="154" y="649"/>
                  </a:lnTo>
                  <a:lnTo>
                    <a:pt x="156" y="652"/>
                  </a:lnTo>
                  <a:lnTo>
                    <a:pt x="161" y="652"/>
                  </a:lnTo>
                  <a:lnTo>
                    <a:pt x="166" y="652"/>
                  </a:lnTo>
                  <a:lnTo>
                    <a:pt x="168" y="652"/>
                  </a:lnTo>
                  <a:lnTo>
                    <a:pt x="173" y="649"/>
                  </a:lnTo>
                  <a:lnTo>
                    <a:pt x="178" y="649"/>
                  </a:lnTo>
                  <a:lnTo>
                    <a:pt x="190" y="637"/>
                  </a:lnTo>
                  <a:lnTo>
                    <a:pt x="198" y="627"/>
                  </a:lnTo>
                  <a:lnTo>
                    <a:pt x="205" y="617"/>
                  </a:lnTo>
                  <a:lnTo>
                    <a:pt x="207" y="608"/>
                  </a:lnTo>
                  <a:lnTo>
                    <a:pt x="212" y="598"/>
                  </a:lnTo>
                  <a:lnTo>
                    <a:pt x="215" y="586"/>
                  </a:lnTo>
                  <a:lnTo>
                    <a:pt x="217" y="576"/>
                  </a:lnTo>
                  <a:lnTo>
                    <a:pt x="220" y="564"/>
                  </a:lnTo>
                  <a:lnTo>
                    <a:pt x="222" y="554"/>
                  </a:lnTo>
                  <a:lnTo>
                    <a:pt x="222" y="547"/>
                  </a:lnTo>
                  <a:lnTo>
                    <a:pt x="222" y="544"/>
                  </a:lnTo>
                  <a:lnTo>
                    <a:pt x="222" y="539"/>
                  </a:lnTo>
                  <a:lnTo>
                    <a:pt x="222" y="537"/>
                  </a:lnTo>
                  <a:lnTo>
                    <a:pt x="220" y="534"/>
                  </a:lnTo>
                  <a:lnTo>
                    <a:pt x="215" y="527"/>
                  </a:lnTo>
                  <a:lnTo>
                    <a:pt x="207" y="525"/>
                  </a:lnTo>
                  <a:lnTo>
                    <a:pt x="205" y="525"/>
                  </a:lnTo>
                  <a:lnTo>
                    <a:pt x="200" y="525"/>
                  </a:lnTo>
                  <a:lnTo>
                    <a:pt x="195" y="525"/>
                  </a:lnTo>
                  <a:lnTo>
                    <a:pt x="193" y="527"/>
                  </a:lnTo>
                  <a:lnTo>
                    <a:pt x="190" y="530"/>
                  </a:lnTo>
                  <a:lnTo>
                    <a:pt x="188" y="532"/>
                  </a:lnTo>
                  <a:lnTo>
                    <a:pt x="185" y="534"/>
                  </a:lnTo>
                  <a:lnTo>
                    <a:pt x="185" y="542"/>
                  </a:lnTo>
                  <a:lnTo>
                    <a:pt x="181" y="559"/>
                  </a:lnTo>
                  <a:lnTo>
                    <a:pt x="178" y="561"/>
                  </a:lnTo>
                  <a:lnTo>
                    <a:pt x="178" y="566"/>
                  </a:lnTo>
                  <a:lnTo>
                    <a:pt x="178" y="573"/>
                  </a:lnTo>
                  <a:lnTo>
                    <a:pt x="178" y="578"/>
                  </a:lnTo>
                  <a:lnTo>
                    <a:pt x="176" y="583"/>
                  </a:lnTo>
                  <a:lnTo>
                    <a:pt x="176" y="588"/>
                  </a:lnTo>
                  <a:lnTo>
                    <a:pt x="176" y="595"/>
                  </a:lnTo>
                  <a:lnTo>
                    <a:pt x="176" y="600"/>
                  </a:lnTo>
                  <a:lnTo>
                    <a:pt x="176" y="613"/>
                  </a:lnTo>
                  <a:lnTo>
                    <a:pt x="176" y="617"/>
                  </a:lnTo>
                  <a:lnTo>
                    <a:pt x="176" y="625"/>
                  </a:lnTo>
                  <a:lnTo>
                    <a:pt x="178" y="627"/>
                  </a:lnTo>
                  <a:lnTo>
                    <a:pt x="183" y="632"/>
                  </a:lnTo>
                  <a:lnTo>
                    <a:pt x="185" y="632"/>
                  </a:lnTo>
                  <a:lnTo>
                    <a:pt x="190" y="635"/>
                  </a:lnTo>
                  <a:lnTo>
                    <a:pt x="193" y="635"/>
                  </a:lnTo>
                  <a:lnTo>
                    <a:pt x="198" y="635"/>
                  </a:lnTo>
                  <a:lnTo>
                    <a:pt x="203" y="635"/>
                  </a:lnTo>
                  <a:lnTo>
                    <a:pt x="205" y="632"/>
                  </a:lnTo>
                  <a:lnTo>
                    <a:pt x="207" y="630"/>
                  </a:lnTo>
                  <a:lnTo>
                    <a:pt x="210" y="627"/>
                  </a:lnTo>
                  <a:lnTo>
                    <a:pt x="217" y="613"/>
                  </a:lnTo>
                  <a:lnTo>
                    <a:pt x="220" y="605"/>
                  </a:lnTo>
                  <a:lnTo>
                    <a:pt x="220" y="595"/>
                  </a:lnTo>
                  <a:lnTo>
                    <a:pt x="222" y="588"/>
                  </a:lnTo>
                  <a:lnTo>
                    <a:pt x="225" y="578"/>
                  </a:lnTo>
                  <a:lnTo>
                    <a:pt x="225" y="571"/>
                  </a:lnTo>
                  <a:lnTo>
                    <a:pt x="227" y="564"/>
                  </a:lnTo>
                  <a:lnTo>
                    <a:pt x="229" y="554"/>
                  </a:lnTo>
                  <a:lnTo>
                    <a:pt x="234" y="547"/>
                  </a:lnTo>
                  <a:lnTo>
                    <a:pt x="237" y="542"/>
                  </a:lnTo>
                  <a:lnTo>
                    <a:pt x="198" y="537"/>
                  </a:lnTo>
                  <a:lnTo>
                    <a:pt x="200" y="551"/>
                  </a:lnTo>
                  <a:lnTo>
                    <a:pt x="200" y="561"/>
                  </a:lnTo>
                  <a:lnTo>
                    <a:pt x="200" y="573"/>
                  </a:lnTo>
                  <a:lnTo>
                    <a:pt x="200" y="586"/>
                  </a:lnTo>
                  <a:lnTo>
                    <a:pt x="200" y="598"/>
                  </a:lnTo>
                  <a:lnTo>
                    <a:pt x="200" y="610"/>
                  </a:lnTo>
                  <a:lnTo>
                    <a:pt x="200" y="622"/>
                  </a:lnTo>
                  <a:lnTo>
                    <a:pt x="200" y="635"/>
                  </a:lnTo>
                  <a:lnTo>
                    <a:pt x="200" y="647"/>
                  </a:lnTo>
                  <a:lnTo>
                    <a:pt x="200" y="654"/>
                  </a:lnTo>
                  <a:lnTo>
                    <a:pt x="200" y="656"/>
                  </a:lnTo>
                  <a:lnTo>
                    <a:pt x="203" y="661"/>
                  </a:lnTo>
                  <a:lnTo>
                    <a:pt x="203" y="664"/>
                  </a:lnTo>
                  <a:lnTo>
                    <a:pt x="205" y="666"/>
                  </a:lnTo>
                  <a:lnTo>
                    <a:pt x="207" y="669"/>
                  </a:lnTo>
                  <a:lnTo>
                    <a:pt x="212" y="671"/>
                  </a:lnTo>
                  <a:lnTo>
                    <a:pt x="215" y="674"/>
                  </a:lnTo>
                  <a:lnTo>
                    <a:pt x="220" y="674"/>
                  </a:lnTo>
                  <a:lnTo>
                    <a:pt x="222" y="674"/>
                  </a:lnTo>
                  <a:lnTo>
                    <a:pt x="227" y="674"/>
                  </a:lnTo>
                  <a:lnTo>
                    <a:pt x="229" y="671"/>
                  </a:lnTo>
                  <a:lnTo>
                    <a:pt x="234" y="669"/>
                  </a:lnTo>
                  <a:lnTo>
                    <a:pt x="254" y="652"/>
                  </a:lnTo>
                  <a:lnTo>
                    <a:pt x="256" y="639"/>
                  </a:lnTo>
                  <a:lnTo>
                    <a:pt x="264" y="630"/>
                  </a:lnTo>
                  <a:lnTo>
                    <a:pt x="268" y="617"/>
                  </a:lnTo>
                  <a:lnTo>
                    <a:pt x="276" y="608"/>
                  </a:lnTo>
                  <a:lnTo>
                    <a:pt x="281" y="598"/>
                  </a:lnTo>
                  <a:lnTo>
                    <a:pt x="288" y="588"/>
                  </a:lnTo>
                  <a:lnTo>
                    <a:pt x="295" y="578"/>
                  </a:lnTo>
                  <a:lnTo>
                    <a:pt x="300" y="571"/>
                  </a:lnTo>
                  <a:lnTo>
                    <a:pt x="305" y="566"/>
                  </a:lnTo>
                  <a:lnTo>
                    <a:pt x="268" y="547"/>
                  </a:lnTo>
                  <a:lnTo>
                    <a:pt x="266" y="559"/>
                  </a:lnTo>
                  <a:lnTo>
                    <a:pt x="264" y="564"/>
                  </a:lnTo>
                  <a:lnTo>
                    <a:pt x="261" y="569"/>
                  </a:lnTo>
                  <a:lnTo>
                    <a:pt x="259" y="576"/>
                  </a:lnTo>
                  <a:lnTo>
                    <a:pt x="259" y="581"/>
                  </a:lnTo>
                  <a:lnTo>
                    <a:pt x="256" y="588"/>
                  </a:lnTo>
                  <a:lnTo>
                    <a:pt x="256" y="593"/>
                  </a:lnTo>
                  <a:lnTo>
                    <a:pt x="254" y="600"/>
                  </a:lnTo>
                  <a:lnTo>
                    <a:pt x="254" y="605"/>
                  </a:lnTo>
                  <a:lnTo>
                    <a:pt x="249" y="620"/>
                  </a:lnTo>
                  <a:lnTo>
                    <a:pt x="249" y="627"/>
                  </a:lnTo>
                  <a:lnTo>
                    <a:pt x="249" y="632"/>
                  </a:lnTo>
                  <a:lnTo>
                    <a:pt x="251" y="637"/>
                  </a:lnTo>
                  <a:lnTo>
                    <a:pt x="256" y="642"/>
                  </a:lnTo>
                  <a:lnTo>
                    <a:pt x="259" y="644"/>
                  </a:lnTo>
                  <a:lnTo>
                    <a:pt x="261" y="644"/>
                  </a:lnTo>
                  <a:lnTo>
                    <a:pt x="266" y="647"/>
                  </a:lnTo>
                  <a:lnTo>
                    <a:pt x="268" y="647"/>
                  </a:lnTo>
                  <a:lnTo>
                    <a:pt x="273" y="647"/>
                  </a:lnTo>
                  <a:lnTo>
                    <a:pt x="276" y="644"/>
                  </a:lnTo>
                  <a:lnTo>
                    <a:pt x="281" y="644"/>
                  </a:lnTo>
                  <a:lnTo>
                    <a:pt x="283" y="642"/>
                  </a:lnTo>
                  <a:lnTo>
                    <a:pt x="298" y="625"/>
                  </a:lnTo>
                  <a:lnTo>
                    <a:pt x="300" y="617"/>
                  </a:lnTo>
                  <a:lnTo>
                    <a:pt x="305" y="613"/>
                  </a:lnTo>
                  <a:lnTo>
                    <a:pt x="307" y="608"/>
                  </a:lnTo>
                  <a:lnTo>
                    <a:pt x="310" y="603"/>
                  </a:lnTo>
                  <a:lnTo>
                    <a:pt x="312" y="595"/>
                  </a:lnTo>
                  <a:lnTo>
                    <a:pt x="315" y="588"/>
                  </a:lnTo>
                  <a:lnTo>
                    <a:pt x="317" y="583"/>
                  </a:lnTo>
                  <a:lnTo>
                    <a:pt x="320" y="578"/>
                  </a:lnTo>
                  <a:lnTo>
                    <a:pt x="327" y="564"/>
                  </a:lnTo>
                  <a:lnTo>
                    <a:pt x="288" y="554"/>
                  </a:lnTo>
                  <a:lnTo>
                    <a:pt x="288" y="566"/>
                  </a:lnTo>
                  <a:lnTo>
                    <a:pt x="286" y="571"/>
                  </a:lnTo>
                  <a:lnTo>
                    <a:pt x="286" y="578"/>
                  </a:lnTo>
                  <a:lnTo>
                    <a:pt x="283" y="581"/>
                  </a:lnTo>
                  <a:lnTo>
                    <a:pt x="283" y="586"/>
                  </a:lnTo>
                  <a:lnTo>
                    <a:pt x="281" y="588"/>
                  </a:lnTo>
                  <a:lnTo>
                    <a:pt x="281" y="593"/>
                  </a:lnTo>
                  <a:lnTo>
                    <a:pt x="278" y="610"/>
                  </a:lnTo>
                  <a:lnTo>
                    <a:pt x="278" y="615"/>
                  </a:lnTo>
                  <a:lnTo>
                    <a:pt x="278" y="620"/>
                  </a:lnTo>
                  <a:lnTo>
                    <a:pt x="278" y="625"/>
                  </a:lnTo>
                  <a:lnTo>
                    <a:pt x="281" y="627"/>
                  </a:lnTo>
                  <a:lnTo>
                    <a:pt x="283" y="630"/>
                  </a:lnTo>
                  <a:lnTo>
                    <a:pt x="286" y="632"/>
                  </a:lnTo>
                  <a:lnTo>
                    <a:pt x="288" y="635"/>
                  </a:lnTo>
                  <a:lnTo>
                    <a:pt x="293" y="637"/>
                  </a:lnTo>
                  <a:lnTo>
                    <a:pt x="295" y="637"/>
                  </a:lnTo>
                  <a:lnTo>
                    <a:pt x="300" y="637"/>
                  </a:lnTo>
                  <a:lnTo>
                    <a:pt x="305" y="635"/>
                  </a:lnTo>
                  <a:lnTo>
                    <a:pt x="307" y="635"/>
                  </a:lnTo>
                  <a:lnTo>
                    <a:pt x="320" y="627"/>
                  </a:lnTo>
                  <a:lnTo>
                    <a:pt x="320" y="622"/>
                  </a:lnTo>
                  <a:lnTo>
                    <a:pt x="322" y="620"/>
                  </a:lnTo>
                  <a:lnTo>
                    <a:pt x="325" y="615"/>
                  </a:lnTo>
                  <a:lnTo>
                    <a:pt x="329" y="613"/>
                  </a:lnTo>
                  <a:lnTo>
                    <a:pt x="332" y="608"/>
                  </a:lnTo>
                  <a:lnTo>
                    <a:pt x="337" y="600"/>
                  </a:lnTo>
                  <a:lnTo>
                    <a:pt x="344" y="588"/>
                  </a:lnTo>
                  <a:lnTo>
                    <a:pt x="305" y="581"/>
                  </a:lnTo>
                  <a:lnTo>
                    <a:pt x="307" y="588"/>
                  </a:lnTo>
                  <a:lnTo>
                    <a:pt x="307" y="593"/>
                  </a:lnTo>
                  <a:lnTo>
                    <a:pt x="307" y="598"/>
                  </a:lnTo>
                  <a:lnTo>
                    <a:pt x="307" y="603"/>
                  </a:lnTo>
                  <a:lnTo>
                    <a:pt x="307" y="608"/>
                  </a:lnTo>
                  <a:lnTo>
                    <a:pt x="307" y="620"/>
                  </a:lnTo>
                  <a:lnTo>
                    <a:pt x="307" y="622"/>
                  </a:lnTo>
                  <a:lnTo>
                    <a:pt x="307" y="625"/>
                  </a:lnTo>
                  <a:lnTo>
                    <a:pt x="307" y="627"/>
                  </a:lnTo>
                  <a:lnTo>
                    <a:pt x="307" y="632"/>
                  </a:lnTo>
                  <a:lnTo>
                    <a:pt x="310" y="635"/>
                  </a:lnTo>
                  <a:lnTo>
                    <a:pt x="312" y="637"/>
                  </a:lnTo>
                  <a:lnTo>
                    <a:pt x="315" y="639"/>
                  </a:lnTo>
                  <a:lnTo>
                    <a:pt x="320" y="642"/>
                  </a:lnTo>
                  <a:lnTo>
                    <a:pt x="322" y="642"/>
                  </a:lnTo>
                  <a:lnTo>
                    <a:pt x="327" y="642"/>
                  </a:lnTo>
                  <a:lnTo>
                    <a:pt x="337" y="642"/>
                  </a:lnTo>
                  <a:lnTo>
                    <a:pt x="339" y="639"/>
                  </a:lnTo>
                  <a:lnTo>
                    <a:pt x="344" y="639"/>
                  </a:lnTo>
                  <a:lnTo>
                    <a:pt x="349" y="637"/>
                  </a:lnTo>
                  <a:lnTo>
                    <a:pt x="351" y="635"/>
                  </a:lnTo>
                  <a:lnTo>
                    <a:pt x="356" y="627"/>
                  </a:lnTo>
                  <a:lnTo>
                    <a:pt x="361" y="620"/>
                  </a:lnTo>
                  <a:lnTo>
                    <a:pt x="366" y="615"/>
                  </a:lnTo>
                  <a:lnTo>
                    <a:pt x="368" y="608"/>
                  </a:lnTo>
                  <a:lnTo>
                    <a:pt x="371" y="600"/>
                  </a:lnTo>
                  <a:lnTo>
                    <a:pt x="378" y="591"/>
                  </a:lnTo>
                  <a:lnTo>
                    <a:pt x="347" y="571"/>
                  </a:lnTo>
                  <a:lnTo>
                    <a:pt x="349" y="569"/>
                  </a:lnTo>
                  <a:lnTo>
                    <a:pt x="347" y="569"/>
                  </a:lnTo>
                  <a:lnTo>
                    <a:pt x="344" y="571"/>
                  </a:lnTo>
                  <a:lnTo>
                    <a:pt x="342" y="573"/>
                  </a:lnTo>
                  <a:lnTo>
                    <a:pt x="339" y="576"/>
                  </a:lnTo>
                  <a:lnTo>
                    <a:pt x="344" y="571"/>
                  </a:lnTo>
                  <a:lnTo>
                    <a:pt x="342" y="571"/>
                  </a:lnTo>
                  <a:lnTo>
                    <a:pt x="339" y="571"/>
                  </a:lnTo>
                  <a:lnTo>
                    <a:pt x="337" y="573"/>
                  </a:lnTo>
                  <a:lnTo>
                    <a:pt x="334" y="576"/>
                  </a:lnTo>
                  <a:lnTo>
                    <a:pt x="325" y="586"/>
                  </a:lnTo>
                  <a:lnTo>
                    <a:pt x="320" y="593"/>
                  </a:lnTo>
                  <a:lnTo>
                    <a:pt x="315" y="598"/>
                  </a:lnTo>
                  <a:lnTo>
                    <a:pt x="310" y="605"/>
                  </a:lnTo>
                  <a:lnTo>
                    <a:pt x="305" y="608"/>
                  </a:lnTo>
                  <a:lnTo>
                    <a:pt x="298" y="613"/>
                  </a:lnTo>
                  <a:lnTo>
                    <a:pt x="295" y="615"/>
                  </a:lnTo>
                  <a:lnTo>
                    <a:pt x="293" y="617"/>
                  </a:lnTo>
                  <a:lnTo>
                    <a:pt x="290" y="622"/>
                  </a:lnTo>
                  <a:lnTo>
                    <a:pt x="288" y="627"/>
                  </a:lnTo>
                  <a:lnTo>
                    <a:pt x="286" y="632"/>
                  </a:lnTo>
                  <a:lnTo>
                    <a:pt x="286" y="635"/>
                  </a:lnTo>
                  <a:lnTo>
                    <a:pt x="286" y="639"/>
                  </a:lnTo>
                  <a:lnTo>
                    <a:pt x="286" y="644"/>
                  </a:lnTo>
                  <a:lnTo>
                    <a:pt x="288" y="649"/>
                  </a:lnTo>
                  <a:lnTo>
                    <a:pt x="290" y="654"/>
                  </a:lnTo>
                  <a:lnTo>
                    <a:pt x="295" y="659"/>
                  </a:lnTo>
                  <a:lnTo>
                    <a:pt x="298" y="659"/>
                  </a:lnTo>
                  <a:lnTo>
                    <a:pt x="303" y="661"/>
                  </a:lnTo>
                  <a:lnTo>
                    <a:pt x="305" y="661"/>
                  </a:lnTo>
                  <a:lnTo>
                    <a:pt x="310" y="661"/>
                  </a:lnTo>
                  <a:lnTo>
                    <a:pt x="312" y="659"/>
                  </a:lnTo>
                  <a:lnTo>
                    <a:pt x="317" y="656"/>
                  </a:lnTo>
                  <a:lnTo>
                    <a:pt x="320" y="654"/>
                  </a:lnTo>
                  <a:lnTo>
                    <a:pt x="325" y="652"/>
                  </a:lnTo>
                  <a:lnTo>
                    <a:pt x="322" y="652"/>
                  </a:lnTo>
                  <a:lnTo>
                    <a:pt x="327" y="647"/>
                  </a:lnTo>
                  <a:lnTo>
                    <a:pt x="332" y="642"/>
                  </a:lnTo>
                  <a:lnTo>
                    <a:pt x="334" y="637"/>
                  </a:lnTo>
                  <a:lnTo>
                    <a:pt x="339" y="632"/>
                  </a:lnTo>
                  <a:lnTo>
                    <a:pt x="344" y="625"/>
                  </a:lnTo>
                  <a:lnTo>
                    <a:pt x="347" y="620"/>
                  </a:lnTo>
                  <a:lnTo>
                    <a:pt x="347" y="617"/>
                  </a:lnTo>
                  <a:lnTo>
                    <a:pt x="347" y="615"/>
                  </a:lnTo>
                  <a:lnTo>
                    <a:pt x="347" y="613"/>
                  </a:lnTo>
                  <a:lnTo>
                    <a:pt x="347" y="610"/>
                  </a:lnTo>
                  <a:lnTo>
                    <a:pt x="344" y="605"/>
                  </a:lnTo>
                  <a:lnTo>
                    <a:pt x="342" y="603"/>
                  </a:lnTo>
                  <a:lnTo>
                    <a:pt x="339" y="598"/>
                  </a:lnTo>
                  <a:lnTo>
                    <a:pt x="337" y="595"/>
                  </a:lnTo>
                  <a:lnTo>
                    <a:pt x="332" y="595"/>
                  </a:lnTo>
                  <a:lnTo>
                    <a:pt x="329" y="593"/>
                  </a:lnTo>
                  <a:lnTo>
                    <a:pt x="327" y="593"/>
                  </a:lnTo>
                  <a:lnTo>
                    <a:pt x="322" y="593"/>
                  </a:lnTo>
                  <a:lnTo>
                    <a:pt x="315" y="593"/>
                  </a:lnTo>
                  <a:lnTo>
                    <a:pt x="310" y="595"/>
                  </a:lnTo>
                  <a:lnTo>
                    <a:pt x="307" y="600"/>
                  </a:lnTo>
                  <a:lnTo>
                    <a:pt x="305" y="603"/>
                  </a:lnTo>
                  <a:lnTo>
                    <a:pt x="295" y="615"/>
                  </a:lnTo>
                  <a:lnTo>
                    <a:pt x="295" y="620"/>
                  </a:lnTo>
                  <a:lnTo>
                    <a:pt x="295" y="625"/>
                  </a:lnTo>
                  <a:lnTo>
                    <a:pt x="295" y="627"/>
                  </a:lnTo>
                  <a:lnTo>
                    <a:pt x="295" y="632"/>
                  </a:lnTo>
                  <a:lnTo>
                    <a:pt x="300" y="652"/>
                  </a:lnTo>
                  <a:lnTo>
                    <a:pt x="305" y="654"/>
                  </a:lnTo>
                  <a:lnTo>
                    <a:pt x="310" y="659"/>
                  </a:lnTo>
                  <a:lnTo>
                    <a:pt x="320" y="664"/>
                  </a:lnTo>
                  <a:lnTo>
                    <a:pt x="322" y="666"/>
                  </a:lnTo>
                  <a:lnTo>
                    <a:pt x="327" y="666"/>
                  </a:lnTo>
                  <a:lnTo>
                    <a:pt x="332" y="666"/>
                  </a:lnTo>
                  <a:lnTo>
                    <a:pt x="337" y="664"/>
                  </a:lnTo>
                  <a:lnTo>
                    <a:pt x="351" y="656"/>
                  </a:lnTo>
                  <a:lnTo>
                    <a:pt x="354" y="654"/>
                  </a:lnTo>
                  <a:lnTo>
                    <a:pt x="356" y="652"/>
                  </a:lnTo>
                  <a:lnTo>
                    <a:pt x="361" y="664"/>
                  </a:lnTo>
                  <a:lnTo>
                    <a:pt x="364" y="659"/>
                  </a:lnTo>
                  <a:lnTo>
                    <a:pt x="366" y="659"/>
                  </a:lnTo>
                  <a:lnTo>
                    <a:pt x="378" y="642"/>
                  </a:lnTo>
                  <a:lnTo>
                    <a:pt x="378" y="630"/>
                  </a:lnTo>
                  <a:lnTo>
                    <a:pt x="381" y="620"/>
                  </a:lnTo>
                  <a:lnTo>
                    <a:pt x="381" y="610"/>
                  </a:lnTo>
                  <a:lnTo>
                    <a:pt x="386" y="600"/>
                  </a:lnTo>
                  <a:lnTo>
                    <a:pt x="388" y="591"/>
                  </a:lnTo>
                  <a:lnTo>
                    <a:pt x="390" y="581"/>
                  </a:lnTo>
                  <a:lnTo>
                    <a:pt x="390" y="571"/>
                  </a:lnTo>
                  <a:lnTo>
                    <a:pt x="393" y="561"/>
                  </a:lnTo>
                  <a:lnTo>
                    <a:pt x="393" y="554"/>
                  </a:lnTo>
                  <a:lnTo>
                    <a:pt x="390" y="549"/>
                  </a:lnTo>
                  <a:lnTo>
                    <a:pt x="390" y="547"/>
                  </a:lnTo>
                  <a:lnTo>
                    <a:pt x="390" y="544"/>
                  </a:lnTo>
                  <a:lnTo>
                    <a:pt x="378" y="530"/>
                  </a:lnTo>
                  <a:lnTo>
                    <a:pt x="373" y="527"/>
                  </a:lnTo>
                  <a:lnTo>
                    <a:pt x="368" y="525"/>
                  </a:lnTo>
                  <a:lnTo>
                    <a:pt x="361" y="522"/>
                  </a:lnTo>
                  <a:lnTo>
                    <a:pt x="356" y="520"/>
                  </a:lnTo>
                  <a:lnTo>
                    <a:pt x="351" y="517"/>
                  </a:lnTo>
                  <a:lnTo>
                    <a:pt x="347" y="515"/>
                  </a:lnTo>
                  <a:lnTo>
                    <a:pt x="342" y="510"/>
                  </a:lnTo>
                  <a:lnTo>
                    <a:pt x="337" y="508"/>
                  </a:lnTo>
                  <a:lnTo>
                    <a:pt x="332" y="503"/>
                  </a:lnTo>
                  <a:lnTo>
                    <a:pt x="329" y="500"/>
                  </a:lnTo>
                  <a:lnTo>
                    <a:pt x="327" y="500"/>
                  </a:lnTo>
                  <a:lnTo>
                    <a:pt x="322" y="498"/>
                  </a:lnTo>
                  <a:lnTo>
                    <a:pt x="320" y="498"/>
                  </a:lnTo>
                  <a:lnTo>
                    <a:pt x="315" y="495"/>
                  </a:lnTo>
                  <a:lnTo>
                    <a:pt x="310" y="498"/>
                  </a:lnTo>
                  <a:lnTo>
                    <a:pt x="307" y="498"/>
                  </a:lnTo>
                  <a:lnTo>
                    <a:pt x="305" y="500"/>
                  </a:lnTo>
                  <a:lnTo>
                    <a:pt x="300" y="503"/>
                  </a:lnTo>
                  <a:lnTo>
                    <a:pt x="298" y="505"/>
                  </a:lnTo>
                  <a:lnTo>
                    <a:pt x="298" y="510"/>
                  </a:lnTo>
                  <a:lnTo>
                    <a:pt x="295" y="515"/>
                  </a:lnTo>
                  <a:lnTo>
                    <a:pt x="295" y="532"/>
                  </a:lnTo>
                  <a:lnTo>
                    <a:pt x="298" y="537"/>
                  </a:lnTo>
                  <a:lnTo>
                    <a:pt x="300" y="544"/>
                  </a:lnTo>
                  <a:lnTo>
                    <a:pt x="303" y="549"/>
                  </a:lnTo>
                  <a:lnTo>
                    <a:pt x="305" y="556"/>
                  </a:lnTo>
                  <a:lnTo>
                    <a:pt x="307" y="559"/>
                  </a:lnTo>
                  <a:lnTo>
                    <a:pt x="310" y="566"/>
                  </a:lnTo>
                  <a:lnTo>
                    <a:pt x="315" y="569"/>
                  </a:lnTo>
                  <a:lnTo>
                    <a:pt x="322" y="573"/>
                  </a:lnTo>
                  <a:lnTo>
                    <a:pt x="325" y="581"/>
                  </a:lnTo>
                  <a:lnTo>
                    <a:pt x="327" y="586"/>
                  </a:lnTo>
                  <a:lnTo>
                    <a:pt x="332" y="588"/>
                  </a:lnTo>
                  <a:lnTo>
                    <a:pt x="339" y="591"/>
                  </a:lnTo>
                  <a:lnTo>
                    <a:pt x="344" y="591"/>
                  </a:lnTo>
                  <a:lnTo>
                    <a:pt x="351" y="588"/>
                  </a:lnTo>
                  <a:lnTo>
                    <a:pt x="356" y="583"/>
                  </a:lnTo>
                  <a:lnTo>
                    <a:pt x="359" y="578"/>
                  </a:lnTo>
                  <a:lnTo>
                    <a:pt x="359" y="576"/>
                  </a:lnTo>
                  <a:lnTo>
                    <a:pt x="361" y="571"/>
                  </a:lnTo>
                  <a:lnTo>
                    <a:pt x="361" y="569"/>
                  </a:lnTo>
                  <a:lnTo>
                    <a:pt x="359" y="556"/>
                  </a:lnTo>
                  <a:lnTo>
                    <a:pt x="354" y="547"/>
                  </a:lnTo>
                  <a:lnTo>
                    <a:pt x="351" y="537"/>
                  </a:lnTo>
                  <a:lnTo>
                    <a:pt x="344" y="530"/>
                  </a:lnTo>
                  <a:lnTo>
                    <a:pt x="339" y="522"/>
                  </a:lnTo>
                  <a:lnTo>
                    <a:pt x="332" y="515"/>
                  </a:lnTo>
                  <a:lnTo>
                    <a:pt x="327" y="508"/>
                  </a:lnTo>
                  <a:lnTo>
                    <a:pt x="322" y="498"/>
                  </a:lnTo>
                  <a:lnTo>
                    <a:pt x="322" y="490"/>
                  </a:lnTo>
                  <a:lnTo>
                    <a:pt x="322" y="483"/>
                  </a:lnTo>
                  <a:lnTo>
                    <a:pt x="317" y="495"/>
                  </a:lnTo>
                  <a:lnTo>
                    <a:pt x="325" y="486"/>
                  </a:lnTo>
                  <a:lnTo>
                    <a:pt x="332" y="471"/>
                  </a:lnTo>
                  <a:lnTo>
                    <a:pt x="342" y="456"/>
                  </a:lnTo>
                  <a:lnTo>
                    <a:pt x="349" y="439"/>
                  </a:lnTo>
                  <a:lnTo>
                    <a:pt x="356" y="425"/>
                  </a:lnTo>
                  <a:lnTo>
                    <a:pt x="361" y="407"/>
                  </a:lnTo>
                  <a:lnTo>
                    <a:pt x="366" y="393"/>
                  </a:lnTo>
                  <a:lnTo>
                    <a:pt x="366" y="376"/>
                  </a:lnTo>
                  <a:lnTo>
                    <a:pt x="364" y="359"/>
                  </a:lnTo>
                  <a:lnTo>
                    <a:pt x="359" y="342"/>
                  </a:lnTo>
                  <a:lnTo>
                    <a:pt x="354" y="327"/>
                  </a:lnTo>
                  <a:lnTo>
                    <a:pt x="349" y="312"/>
                  </a:lnTo>
                  <a:lnTo>
                    <a:pt x="344" y="298"/>
                  </a:lnTo>
                  <a:lnTo>
                    <a:pt x="337" y="283"/>
                  </a:lnTo>
                  <a:lnTo>
                    <a:pt x="329" y="268"/>
                  </a:lnTo>
                  <a:lnTo>
                    <a:pt x="322" y="256"/>
                  </a:lnTo>
                  <a:lnTo>
                    <a:pt x="312" y="244"/>
                  </a:lnTo>
                  <a:lnTo>
                    <a:pt x="305" y="229"/>
                  </a:lnTo>
                  <a:lnTo>
                    <a:pt x="300" y="217"/>
                  </a:lnTo>
                  <a:lnTo>
                    <a:pt x="295" y="205"/>
                  </a:lnTo>
                  <a:lnTo>
                    <a:pt x="290" y="193"/>
                  </a:lnTo>
                  <a:lnTo>
                    <a:pt x="286" y="180"/>
                  </a:lnTo>
                  <a:lnTo>
                    <a:pt x="281" y="168"/>
                  </a:lnTo>
                  <a:lnTo>
                    <a:pt x="276" y="156"/>
                  </a:lnTo>
                  <a:lnTo>
                    <a:pt x="273" y="144"/>
                  </a:lnTo>
                  <a:lnTo>
                    <a:pt x="271" y="141"/>
                  </a:lnTo>
                  <a:lnTo>
                    <a:pt x="268" y="136"/>
                  </a:lnTo>
                  <a:lnTo>
                    <a:pt x="266" y="132"/>
                  </a:lnTo>
                  <a:lnTo>
                    <a:pt x="264" y="129"/>
                  </a:lnTo>
                  <a:lnTo>
                    <a:pt x="259" y="122"/>
                  </a:lnTo>
                  <a:lnTo>
                    <a:pt x="254" y="117"/>
                  </a:lnTo>
                  <a:lnTo>
                    <a:pt x="254" y="114"/>
                  </a:lnTo>
                  <a:lnTo>
                    <a:pt x="251" y="112"/>
                  </a:lnTo>
                  <a:lnTo>
                    <a:pt x="251" y="110"/>
                  </a:lnTo>
                  <a:lnTo>
                    <a:pt x="246" y="105"/>
                  </a:lnTo>
                  <a:lnTo>
                    <a:pt x="244" y="105"/>
                  </a:lnTo>
                  <a:lnTo>
                    <a:pt x="239" y="102"/>
                  </a:lnTo>
                  <a:lnTo>
                    <a:pt x="237" y="102"/>
                  </a:lnTo>
                  <a:lnTo>
                    <a:pt x="232" y="102"/>
                  </a:lnTo>
                  <a:lnTo>
                    <a:pt x="227" y="105"/>
                  </a:lnTo>
                  <a:lnTo>
                    <a:pt x="225" y="105"/>
                  </a:lnTo>
                  <a:lnTo>
                    <a:pt x="220" y="110"/>
                  </a:lnTo>
                  <a:lnTo>
                    <a:pt x="215" y="114"/>
                  </a:lnTo>
                  <a:lnTo>
                    <a:pt x="215" y="117"/>
                  </a:lnTo>
                  <a:lnTo>
                    <a:pt x="212" y="119"/>
                  </a:lnTo>
                  <a:lnTo>
                    <a:pt x="210" y="122"/>
                  </a:lnTo>
                  <a:lnTo>
                    <a:pt x="210" y="127"/>
                  </a:lnTo>
                  <a:lnTo>
                    <a:pt x="210" y="134"/>
                  </a:lnTo>
                  <a:lnTo>
                    <a:pt x="210" y="146"/>
                  </a:lnTo>
                  <a:lnTo>
                    <a:pt x="212" y="161"/>
                  </a:lnTo>
                  <a:lnTo>
                    <a:pt x="217" y="173"/>
                  </a:lnTo>
                  <a:lnTo>
                    <a:pt x="225" y="183"/>
                  </a:lnTo>
                  <a:lnTo>
                    <a:pt x="232" y="195"/>
                  </a:lnTo>
                  <a:lnTo>
                    <a:pt x="237" y="207"/>
                  </a:lnTo>
                  <a:lnTo>
                    <a:pt x="244" y="217"/>
                  </a:lnTo>
                  <a:lnTo>
                    <a:pt x="249" y="232"/>
                  </a:lnTo>
                  <a:lnTo>
                    <a:pt x="254" y="254"/>
                  </a:lnTo>
                  <a:lnTo>
                    <a:pt x="264" y="276"/>
                  </a:lnTo>
                  <a:lnTo>
                    <a:pt x="271" y="298"/>
                  </a:lnTo>
                  <a:lnTo>
                    <a:pt x="278" y="320"/>
                  </a:lnTo>
                  <a:lnTo>
                    <a:pt x="283" y="342"/>
                  </a:lnTo>
                  <a:lnTo>
                    <a:pt x="288" y="366"/>
                  </a:lnTo>
                  <a:lnTo>
                    <a:pt x="290" y="388"/>
                  </a:lnTo>
                  <a:lnTo>
                    <a:pt x="290" y="412"/>
                  </a:lnTo>
                  <a:lnTo>
                    <a:pt x="290" y="420"/>
                  </a:lnTo>
                  <a:lnTo>
                    <a:pt x="298" y="405"/>
                  </a:lnTo>
                  <a:lnTo>
                    <a:pt x="293" y="407"/>
                  </a:lnTo>
                  <a:lnTo>
                    <a:pt x="325" y="417"/>
                  </a:lnTo>
                  <a:lnTo>
                    <a:pt x="320" y="410"/>
                  </a:lnTo>
                  <a:lnTo>
                    <a:pt x="310" y="373"/>
                  </a:lnTo>
                  <a:lnTo>
                    <a:pt x="303" y="337"/>
                  </a:lnTo>
                  <a:lnTo>
                    <a:pt x="295" y="300"/>
                  </a:lnTo>
                  <a:lnTo>
                    <a:pt x="288" y="263"/>
                  </a:lnTo>
                  <a:lnTo>
                    <a:pt x="276" y="229"/>
                  </a:lnTo>
                  <a:lnTo>
                    <a:pt x="264" y="195"/>
                  </a:lnTo>
                  <a:lnTo>
                    <a:pt x="244" y="163"/>
                  </a:lnTo>
                  <a:lnTo>
                    <a:pt x="222" y="134"/>
                  </a:lnTo>
                  <a:lnTo>
                    <a:pt x="210" y="122"/>
                  </a:lnTo>
                  <a:lnTo>
                    <a:pt x="207" y="119"/>
                  </a:lnTo>
                  <a:lnTo>
                    <a:pt x="203" y="119"/>
                  </a:lnTo>
                  <a:lnTo>
                    <a:pt x="198" y="117"/>
                  </a:lnTo>
                  <a:lnTo>
                    <a:pt x="195" y="117"/>
                  </a:lnTo>
                  <a:lnTo>
                    <a:pt x="190" y="117"/>
                  </a:lnTo>
                  <a:lnTo>
                    <a:pt x="188" y="117"/>
                  </a:lnTo>
                  <a:lnTo>
                    <a:pt x="183" y="119"/>
                  </a:lnTo>
                  <a:lnTo>
                    <a:pt x="181" y="122"/>
                  </a:lnTo>
                  <a:lnTo>
                    <a:pt x="178" y="124"/>
                  </a:lnTo>
                  <a:lnTo>
                    <a:pt x="176" y="129"/>
                  </a:lnTo>
                  <a:lnTo>
                    <a:pt x="176" y="132"/>
                  </a:lnTo>
                  <a:lnTo>
                    <a:pt x="176" y="136"/>
                  </a:lnTo>
                  <a:lnTo>
                    <a:pt x="176" y="151"/>
                  </a:lnTo>
                  <a:lnTo>
                    <a:pt x="181" y="171"/>
                  </a:lnTo>
                  <a:lnTo>
                    <a:pt x="188" y="190"/>
                  </a:lnTo>
                  <a:lnTo>
                    <a:pt x="193" y="207"/>
                  </a:lnTo>
                  <a:lnTo>
                    <a:pt x="200" y="227"/>
                  </a:lnTo>
                  <a:lnTo>
                    <a:pt x="207" y="244"/>
                  </a:lnTo>
                  <a:lnTo>
                    <a:pt x="212" y="263"/>
                  </a:lnTo>
                  <a:lnTo>
                    <a:pt x="215" y="283"/>
                  </a:lnTo>
                  <a:lnTo>
                    <a:pt x="217" y="302"/>
                  </a:lnTo>
                  <a:lnTo>
                    <a:pt x="217" y="322"/>
                  </a:lnTo>
                  <a:lnTo>
                    <a:pt x="222" y="339"/>
                  </a:lnTo>
                  <a:lnTo>
                    <a:pt x="227" y="359"/>
                  </a:lnTo>
                  <a:lnTo>
                    <a:pt x="234" y="376"/>
                  </a:lnTo>
                  <a:lnTo>
                    <a:pt x="239" y="393"/>
                  </a:lnTo>
                  <a:lnTo>
                    <a:pt x="246" y="412"/>
                  </a:lnTo>
                  <a:lnTo>
                    <a:pt x="254" y="429"/>
                  </a:lnTo>
                  <a:lnTo>
                    <a:pt x="261" y="447"/>
                  </a:lnTo>
                  <a:lnTo>
                    <a:pt x="264" y="461"/>
                  </a:lnTo>
                  <a:lnTo>
                    <a:pt x="266" y="473"/>
                  </a:lnTo>
                  <a:lnTo>
                    <a:pt x="268" y="488"/>
                  </a:lnTo>
                  <a:lnTo>
                    <a:pt x="268" y="503"/>
                  </a:lnTo>
                  <a:lnTo>
                    <a:pt x="268" y="515"/>
                  </a:lnTo>
                  <a:lnTo>
                    <a:pt x="266" y="530"/>
                  </a:lnTo>
                  <a:lnTo>
                    <a:pt x="264" y="544"/>
                  </a:lnTo>
                  <a:lnTo>
                    <a:pt x="261" y="559"/>
                  </a:lnTo>
                  <a:lnTo>
                    <a:pt x="259" y="573"/>
                  </a:lnTo>
                  <a:lnTo>
                    <a:pt x="295" y="571"/>
                  </a:lnTo>
                  <a:lnTo>
                    <a:pt x="293" y="569"/>
                  </a:lnTo>
                  <a:lnTo>
                    <a:pt x="295" y="551"/>
                  </a:lnTo>
                  <a:lnTo>
                    <a:pt x="298" y="537"/>
                  </a:lnTo>
                  <a:lnTo>
                    <a:pt x="300" y="522"/>
                  </a:lnTo>
                  <a:lnTo>
                    <a:pt x="300" y="505"/>
                  </a:lnTo>
                  <a:lnTo>
                    <a:pt x="300" y="490"/>
                  </a:lnTo>
                  <a:lnTo>
                    <a:pt x="300" y="473"/>
                  </a:lnTo>
                  <a:lnTo>
                    <a:pt x="300" y="459"/>
                  </a:lnTo>
                  <a:lnTo>
                    <a:pt x="300" y="442"/>
                  </a:lnTo>
                  <a:lnTo>
                    <a:pt x="293" y="429"/>
                  </a:lnTo>
                  <a:lnTo>
                    <a:pt x="286" y="415"/>
                  </a:lnTo>
                  <a:lnTo>
                    <a:pt x="278" y="403"/>
                  </a:lnTo>
                  <a:lnTo>
                    <a:pt x="268" y="390"/>
                  </a:lnTo>
                  <a:lnTo>
                    <a:pt x="261" y="376"/>
                  </a:lnTo>
                  <a:lnTo>
                    <a:pt x="256" y="361"/>
                  </a:lnTo>
                  <a:lnTo>
                    <a:pt x="249" y="349"/>
                  </a:lnTo>
                  <a:lnTo>
                    <a:pt x="246" y="334"/>
                  </a:lnTo>
                  <a:lnTo>
                    <a:pt x="239" y="312"/>
                  </a:lnTo>
                  <a:lnTo>
                    <a:pt x="237" y="293"/>
                  </a:lnTo>
                  <a:lnTo>
                    <a:pt x="232" y="273"/>
                  </a:lnTo>
                  <a:lnTo>
                    <a:pt x="227" y="254"/>
                  </a:lnTo>
                  <a:lnTo>
                    <a:pt x="225" y="232"/>
                  </a:lnTo>
                  <a:lnTo>
                    <a:pt x="220" y="212"/>
                  </a:lnTo>
                  <a:lnTo>
                    <a:pt x="215" y="193"/>
                  </a:lnTo>
                  <a:lnTo>
                    <a:pt x="210" y="173"/>
                  </a:lnTo>
                  <a:lnTo>
                    <a:pt x="207" y="168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3" y="158"/>
                  </a:lnTo>
                  <a:lnTo>
                    <a:pt x="198" y="154"/>
                  </a:lnTo>
                  <a:lnTo>
                    <a:pt x="193" y="146"/>
                  </a:lnTo>
                  <a:lnTo>
                    <a:pt x="193" y="144"/>
                  </a:lnTo>
                  <a:lnTo>
                    <a:pt x="190" y="141"/>
                  </a:lnTo>
                  <a:lnTo>
                    <a:pt x="185" y="136"/>
                  </a:lnTo>
                  <a:lnTo>
                    <a:pt x="181" y="134"/>
                  </a:lnTo>
                  <a:lnTo>
                    <a:pt x="176" y="134"/>
                  </a:lnTo>
                  <a:lnTo>
                    <a:pt x="171" y="134"/>
                  </a:lnTo>
                  <a:lnTo>
                    <a:pt x="166" y="136"/>
                  </a:lnTo>
                  <a:lnTo>
                    <a:pt x="163" y="136"/>
                  </a:lnTo>
                  <a:lnTo>
                    <a:pt x="161" y="139"/>
                  </a:lnTo>
                  <a:lnTo>
                    <a:pt x="159" y="141"/>
                  </a:lnTo>
                  <a:lnTo>
                    <a:pt x="156" y="146"/>
                  </a:lnTo>
                  <a:lnTo>
                    <a:pt x="154" y="149"/>
                  </a:lnTo>
                  <a:lnTo>
                    <a:pt x="154" y="154"/>
                  </a:lnTo>
                  <a:lnTo>
                    <a:pt x="154" y="166"/>
                  </a:lnTo>
                  <a:lnTo>
                    <a:pt x="156" y="210"/>
                  </a:lnTo>
                  <a:lnTo>
                    <a:pt x="161" y="251"/>
                  </a:lnTo>
                  <a:lnTo>
                    <a:pt x="171" y="293"/>
                  </a:lnTo>
                  <a:lnTo>
                    <a:pt x="183" y="332"/>
                  </a:lnTo>
                  <a:lnTo>
                    <a:pt x="193" y="373"/>
                  </a:lnTo>
                  <a:lnTo>
                    <a:pt x="205" y="415"/>
                  </a:lnTo>
                  <a:lnTo>
                    <a:pt x="217" y="456"/>
                  </a:lnTo>
                  <a:lnTo>
                    <a:pt x="225" y="500"/>
                  </a:lnTo>
                  <a:lnTo>
                    <a:pt x="227" y="510"/>
                  </a:lnTo>
                  <a:lnTo>
                    <a:pt x="227" y="522"/>
                  </a:lnTo>
                  <a:lnTo>
                    <a:pt x="225" y="534"/>
                  </a:lnTo>
                  <a:lnTo>
                    <a:pt x="222" y="547"/>
                  </a:lnTo>
                  <a:lnTo>
                    <a:pt x="217" y="559"/>
                  </a:lnTo>
                  <a:lnTo>
                    <a:pt x="215" y="569"/>
                  </a:lnTo>
                  <a:lnTo>
                    <a:pt x="212" y="581"/>
                  </a:lnTo>
                  <a:lnTo>
                    <a:pt x="207" y="593"/>
                  </a:lnTo>
                  <a:lnTo>
                    <a:pt x="205" y="598"/>
                  </a:lnTo>
                  <a:lnTo>
                    <a:pt x="246" y="603"/>
                  </a:lnTo>
                  <a:lnTo>
                    <a:pt x="244" y="591"/>
                  </a:lnTo>
                  <a:lnTo>
                    <a:pt x="242" y="566"/>
                  </a:lnTo>
                  <a:lnTo>
                    <a:pt x="239" y="542"/>
                  </a:lnTo>
                  <a:lnTo>
                    <a:pt x="239" y="515"/>
                  </a:lnTo>
                  <a:lnTo>
                    <a:pt x="239" y="493"/>
                  </a:lnTo>
                  <a:lnTo>
                    <a:pt x="237" y="466"/>
                  </a:lnTo>
                  <a:lnTo>
                    <a:pt x="234" y="442"/>
                  </a:lnTo>
                  <a:lnTo>
                    <a:pt x="232" y="417"/>
                  </a:lnTo>
                  <a:lnTo>
                    <a:pt x="225" y="390"/>
                  </a:lnTo>
                  <a:lnTo>
                    <a:pt x="220" y="368"/>
                  </a:lnTo>
                  <a:lnTo>
                    <a:pt x="215" y="346"/>
                  </a:lnTo>
                  <a:lnTo>
                    <a:pt x="212" y="324"/>
                  </a:lnTo>
                  <a:lnTo>
                    <a:pt x="207" y="302"/>
                  </a:lnTo>
                  <a:lnTo>
                    <a:pt x="203" y="278"/>
                  </a:lnTo>
                  <a:lnTo>
                    <a:pt x="198" y="256"/>
                  </a:lnTo>
                  <a:lnTo>
                    <a:pt x="193" y="234"/>
                  </a:lnTo>
                  <a:lnTo>
                    <a:pt x="188" y="212"/>
                  </a:lnTo>
                  <a:lnTo>
                    <a:pt x="185" y="202"/>
                  </a:lnTo>
                  <a:lnTo>
                    <a:pt x="181" y="193"/>
                  </a:lnTo>
                  <a:lnTo>
                    <a:pt x="176" y="183"/>
                  </a:lnTo>
                  <a:lnTo>
                    <a:pt x="173" y="175"/>
                  </a:lnTo>
                  <a:lnTo>
                    <a:pt x="168" y="166"/>
                  </a:lnTo>
                  <a:lnTo>
                    <a:pt x="163" y="156"/>
                  </a:lnTo>
                  <a:lnTo>
                    <a:pt x="161" y="146"/>
                  </a:lnTo>
                  <a:lnTo>
                    <a:pt x="161" y="136"/>
                  </a:lnTo>
                  <a:lnTo>
                    <a:pt x="161" y="134"/>
                  </a:lnTo>
                  <a:lnTo>
                    <a:pt x="159" y="132"/>
                  </a:lnTo>
                  <a:lnTo>
                    <a:pt x="159" y="127"/>
                  </a:lnTo>
                  <a:lnTo>
                    <a:pt x="156" y="124"/>
                  </a:lnTo>
                  <a:lnTo>
                    <a:pt x="154" y="122"/>
                  </a:lnTo>
                  <a:lnTo>
                    <a:pt x="149" y="117"/>
                  </a:lnTo>
                  <a:lnTo>
                    <a:pt x="144" y="114"/>
                  </a:lnTo>
                  <a:lnTo>
                    <a:pt x="142" y="112"/>
                  </a:lnTo>
                  <a:lnTo>
                    <a:pt x="137" y="114"/>
                  </a:lnTo>
                  <a:lnTo>
                    <a:pt x="132" y="114"/>
                  </a:lnTo>
                  <a:lnTo>
                    <a:pt x="129" y="114"/>
                  </a:lnTo>
                  <a:lnTo>
                    <a:pt x="124" y="117"/>
                  </a:lnTo>
                  <a:lnTo>
                    <a:pt x="122" y="119"/>
                  </a:lnTo>
                  <a:lnTo>
                    <a:pt x="120" y="122"/>
                  </a:lnTo>
                  <a:lnTo>
                    <a:pt x="120" y="127"/>
                  </a:lnTo>
                  <a:lnTo>
                    <a:pt x="117" y="141"/>
                  </a:lnTo>
                  <a:lnTo>
                    <a:pt x="117" y="173"/>
                  </a:lnTo>
                  <a:lnTo>
                    <a:pt x="120" y="202"/>
                  </a:lnTo>
                  <a:lnTo>
                    <a:pt x="122" y="234"/>
                  </a:lnTo>
                  <a:lnTo>
                    <a:pt x="129" y="263"/>
                  </a:lnTo>
                  <a:lnTo>
                    <a:pt x="137" y="293"/>
                  </a:lnTo>
                  <a:lnTo>
                    <a:pt x="142" y="324"/>
                  </a:lnTo>
                  <a:lnTo>
                    <a:pt x="149" y="354"/>
                  </a:lnTo>
                  <a:lnTo>
                    <a:pt x="151" y="383"/>
                  </a:lnTo>
                  <a:lnTo>
                    <a:pt x="154" y="405"/>
                  </a:lnTo>
                  <a:lnTo>
                    <a:pt x="154" y="425"/>
                  </a:lnTo>
                  <a:lnTo>
                    <a:pt x="154" y="447"/>
                  </a:lnTo>
                  <a:lnTo>
                    <a:pt x="156" y="466"/>
                  </a:lnTo>
                  <a:lnTo>
                    <a:pt x="154" y="486"/>
                  </a:lnTo>
                  <a:lnTo>
                    <a:pt x="154" y="508"/>
                  </a:lnTo>
                  <a:lnTo>
                    <a:pt x="151" y="527"/>
                  </a:lnTo>
                  <a:lnTo>
                    <a:pt x="146" y="547"/>
                  </a:lnTo>
                  <a:lnTo>
                    <a:pt x="144" y="559"/>
                  </a:lnTo>
                  <a:lnTo>
                    <a:pt x="181" y="554"/>
                  </a:lnTo>
                  <a:lnTo>
                    <a:pt x="176" y="547"/>
                  </a:lnTo>
                  <a:lnTo>
                    <a:pt x="173" y="544"/>
                  </a:lnTo>
                  <a:lnTo>
                    <a:pt x="173" y="539"/>
                  </a:lnTo>
                  <a:lnTo>
                    <a:pt x="171" y="537"/>
                  </a:lnTo>
                  <a:lnTo>
                    <a:pt x="171" y="532"/>
                  </a:lnTo>
                  <a:lnTo>
                    <a:pt x="171" y="527"/>
                  </a:lnTo>
                  <a:lnTo>
                    <a:pt x="171" y="525"/>
                  </a:lnTo>
                  <a:lnTo>
                    <a:pt x="171" y="520"/>
                  </a:lnTo>
                  <a:lnTo>
                    <a:pt x="171" y="515"/>
                  </a:lnTo>
                  <a:lnTo>
                    <a:pt x="171" y="498"/>
                  </a:lnTo>
                  <a:lnTo>
                    <a:pt x="173" y="481"/>
                  </a:lnTo>
                  <a:lnTo>
                    <a:pt x="173" y="461"/>
                  </a:lnTo>
                  <a:lnTo>
                    <a:pt x="171" y="444"/>
                  </a:lnTo>
                  <a:lnTo>
                    <a:pt x="168" y="427"/>
                  </a:lnTo>
                  <a:lnTo>
                    <a:pt x="166" y="410"/>
                  </a:lnTo>
                  <a:lnTo>
                    <a:pt x="163" y="390"/>
                  </a:lnTo>
                  <a:lnTo>
                    <a:pt x="163" y="373"/>
                  </a:lnTo>
                  <a:lnTo>
                    <a:pt x="159" y="346"/>
                  </a:lnTo>
                  <a:lnTo>
                    <a:pt x="156" y="320"/>
                  </a:lnTo>
                  <a:lnTo>
                    <a:pt x="154" y="293"/>
                  </a:lnTo>
                  <a:lnTo>
                    <a:pt x="154" y="266"/>
                  </a:lnTo>
                  <a:lnTo>
                    <a:pt x="154" y="239"/>
                  </a:lnTo>
                  <a:lnTo>
                    <a:pt x="154" y="212"/>
                  </a:lnTo>
                  <a:lnTo>
                    <a:pt x="151" y="185"/>
                  </a:lnTo>
                  <a:lnTo>
                    <a:pt x="149" y="161"/>
                  </a:lnTo>
                  <a:lnTo>
                    <a:pt x="149" y="144"/>
                  </a:lnTo>
                  <a:lnTo>
                    <a:pt x="149" y="141"/>
                  </a:lnTo>
                  <a:lnTo>
                    <a:pt x="146" y="136"/>
                  </a:lnTo>
                  <a:lnTo>
                    <a:pt x="144" y="134"/>
                  </a:lnTo>
                  <a:lnTo>
                    <a:pt x="142" y="132"/>
                  </a:lnTo>
                  <a:lnTo>
                    <a:pt x="129" y="124"/>
                  </a:lnTo>
                  <a:lnTo>
                    <a:pt x="124" y="124"/>
                  </a:lnTo>
                  <a:lnTo>
                    <a:pt x="122" y="122"/>
                  </a:lnTo>
                  <a:lnTo>
                    <a:pt x="120" y="122"/>
                  </a:lnTo>
                  <a:lnTo>
                    <a:pt x="117" y="119"/>
                  </a:lnTo>
                  <a:lnTo>
                    <a:pt x="110" y="114"/>
                  </a:lnTo>
                  <a:lnTo>
                    <a:pt x="105" y="112"/>
                  </a:lnTo>
                  <a:lnTo>
                    <a:pt x="102" y="112"/>
                  </a:lnTo>
                  <a:lnTo>
                    <a:pt x="100" y="112"/>
                  </a:lnTo>
                  <a:lnTo>
                    <a:pt x="98" y="114"/>
                  </a:lnTo>
                  <a:lnTo>
                    <a:pt x="90" y="114"/>
                  </a:lnTo>
                  <a:lnTo>
                    <a:pt x="85" y="117"/>
                  </a:lnTo>
                  <a:lnTo>
                    <a:pt x="81" y="119"/>
                  </a:lnTo>
                  <a:lnTo>
                    <a:pt x="78" y="122"/>
                  </a:lnTo>
                  <a:lnTo>
                    <a:pt x="78" y="127"/>
                  </a:lnTo>
                  <a:lnTo>
                    <a:pt x="71" y="134"/>
                  </a:lnTo>
                  <a:lnTo>
                    <a:pt x="71" y="139"/>
                  </a:lnTo>
                  <a:lnTo>
                    <a:pt x="71" y="144"/>
                  </a:lnTo>
                  <a:lnTo>
                    <a:pt x="68" y="149"/>
                  </a:lnTo>
                  <a:lnTo>
                    <a:pt x="68" y="154"/>
                  </a:lnTo>
                  <a:lnTo>
                    <a:pt x="71" y="171"/>
                  </a:lnTo>
                  <a:lnTo>
                    <a:pt x="73" y="173"/>
                  </a:lnTo>
                  <a:lnTo>
                    <a:pt x="76" y="175"/>
                  </a:lnTo>
                  <a:lnTo>
                    <a:pt x="78" y="178"/>
                  </a:lnTo>
                  <a:lnTo>
                    <a:pt x="78" y="180"/>
                  </a:lnTo>
                  <a:lnTo>
                    <a:pt x="88" y="185"/>
                  </a:lnTo>
                  <a:lnTo>
                    <a:pt x="90" y="185"/>
                  </a:lnTo>
                  <a:lnTo>
                    <a:pt x="95" y="188"/>
                  </a:lnTo>
                  <a:lnTo>
                    <a:pt x="107" y="193"/>
                  </a:lnTo>
                  <a:lnTo>
                    <a:pt x="95" y="185"/>
                  </a:lnTo>
                  <a:lnTo>
                    <a:pt x="98" y="183"/>
                  </a:lnTo>
                  <a:lnTo>
                    <a:pt x="93" y="207"/>
                  </a:lnTo>
                  <a:lnTo>
                    <a:pt x="88" y="234"/>
                  </a:lnTo>
                  <a:lnTo>
                    <a:pt x="85" y="263"/>
                  </a:lnTo>
                  <a:lnTo>
                    <a:pt x="83" y="290"/>
                  </a:lnTo>
                  <a:lnTo>
                    <a:pt x="83" y="317"/>
                  </a:lnTo>
                  <a:lnTo>
                    <a:pt x="81" y="342"/>
                  </a:lnTo>
                  <a:lnTo>
                    <a:pt x="81" y="368"/>
                  </a:lnTo>
                  <a:lnTo>
                    <a:pt x="78" y="398"/>
                  </a:lnTo>
                  <a:lnTo>
                    <a:pt x="83" y="410"/>
                  </a:lnTo>
                  <a:lnTo>
                    <a:pt x="88" y="425"/>
                  </a:lnTo>
                  <a:lnTo>
                    <a:pt x="90" y="439"/>
                  </a:lnTo>
                  <a:lnTo>
                    <a:pt x="95" y="454"/>
                  </a:lnTo>
                  <a:lnTo>
                    <a:pt x="98" y="466"/>
                  </a:lnTo>
                  <a:lnTo>
                    <a:pt x="100" y="483"/>
                  </a:lnTo>
                  <a:lnTo>
                    <a:pt x="102" y="498"/>
                  </a:lnTo>
                  <a:lnTo>
                    <a:pt x="107" y="512"/>
                  </a:lnTo>
                  <a:lnTo>
                    <a:pt x="110" y="520"/>
                  </a:lnTo>
                  <a:lnTo>
                    <a:pt x="110" y="525"/>
                  </a:lnTo>
                  <a:lnTo>
                    <a:pt x="112" y="527"/>
                  </a:lnTo>
                  <a:lnTo>
                    <a:pt x="115" y="532"/>
                  </a:lnTo>
                  <a:lnTo>
                    <a:pt x="120" y="534"/>
                  </a:lnTo>
                  <a:lnTo>
                    <a:pt x="122" y="537"/>
                  </a:lnTo>
                  <a:lnTo>
                    <a:pt x="127" y="537"/>
                  </a:lnTo>
                  <a:lnTo>
                    <a:pt x="132" y="537"/>
                  </a:lnTo>
                  <a:lnTo>
                    <a:pt x="134" y="537"/>
                  </a:lnTo>
                  <a:lnTo>
                    <a:pt x="139" y="534"/>
                  </a:lnTo>
                  <a:lnTo>
                    <a:pt x="142" y="532"/>
                  </a:lnTo>
                  <a:lnTo>
                    <a:pt x="144" y="527"/>
                  </a:lnTo>
                  <a:lnTo>
                    <a:pt x="146" y="525"/>
                  </a:lnTo>
                  <a:lnTo>
                    <a:pt x="151" y="510"/>
                  </a:lnTo>
                  <a:lnTo>
                    <a:pt x="154" y="493"/>
                  </a:lnTo>
                  <a:lnTo>
                    <a:pt x="154" y="473"/>
                  </a:lnTo>
                  <a:lnTo>
                    <a:pt x="154" y="456"/>
                  </a:lnTo>
                  <a:lnTo>
                    <a:pt x="154" y="439"/>
                  </a:lnTo>
                  <a:lnTo>
                    <a:pt x="151" y="422"/>
                  </a:lnTo>
                  <a:lnTo>
                    <a:pt x="149" y="403"/>
                  </a:lnTo>
                  <a:lnTo>
                    <a:pt x="146" y="385"/>
                  </a:lnTo>
                  <a:lnTo>
                    <a:pt x="144" y="368"/>
                  </a:lnTo>
                  <a:lnTo>
                    <a:pt x="144" y="354"/>
                  </a:lnTo>
                  <a:lnTo>
                    <a:pt x="105" y="363"/>
                  </a:lnTo>
                  <a:lnTo>
                    <a:pt x="112" y="378"/>
                  </a:lnTo>
                  <a:lnTo>
                    <a:pt x="122" y="393"/>
                  </a:lnTo>
                  <a:lnTo>
                    <a:pt x="132" y="410"/>
                  </a:lnTo>
                  <a:lnTo>
                    <a:pt x="142" y="425"/>
                  </a:lnTo>
                  <a:lnTo>
                    <a:pt x="151" y="439"/>
                  </a:lnTo>
                  <a:lnTo>
                    <a:pt x="161" y="454"/>
                  </a:lnTo>
                  <a:lnTo>
                    <a:pt x="171" y="468"/>
                  </a:lnTo>
                  <a:lnTo>
                    <a:pt x="181" y="483"/>
                  </a:lnTo>
                  <a:lnTo>
                    <a:pt x="190" y="500"/>
                  </a:lnTo>
                  <a:lnTo>
                    <a:pt x="195" y="508"/>
                  </a:lnTo>
                  <a:lnTo>
                    <a:pt x="198" y="512"/>
                  </a:lnTo>
                  <a:lnTo>
                    <a:pt x="198" y="520"/>
                  </a:lnTo>
                  <a:lnTo>
                    <a:pt x="198" y="525"/>
                  </a:lnTo>
                  <a:lnTo>
                    <a:pt x="193" y="530"/>
                  </a:lnTo>
                  <a:lnTo>
                    <a:pt x="190" y="534"/>
                  </a:lnTo>
                  <a:lnTo>
                    <a:pt x="183" y="539"/>
                  </a:lnTo>
                  <a:lnTo>
                    <a:pt x="178" y="544"/>
                  </a:lnTo>
                  <a:lnTo>
                    <a:pt x="171" y="554"/>
                  </a:lnTo>
                  <a:lnTo>
                    <a:pt x="166" y="554"/>
                  </a:lnTo>
                  <a:lnTo>
                    <a:pt x="163" y="559"/>
                  </a:lnTo>
                  <a:lnTo>
                    <a:pt x="161" y="561"/>
                  </a:lnTo>
                  <a:lnTo>
                    <a:pt x="161" y="569"/>
                  </a:lnTo>
                  <a:lnTo>
                    <a:pt x="161" y="573"/>
                  </a:lnTo>
                  <a:lnTo>
                    <a:pt x="159" y="576"/>
                  </a:lnTo>
                  <a:lnTo>
                    <a:pt x="159" y="578"/>
                  </a:lnTo>
                  <a:lnTo>
                    <a:pt x="161" y="583"/>
                  </a:lnTo>
                  <a:lnTo>
                    <a:pt x="163" y="586"/>
                  </a:lnTo>
                  <a:lnTo>
                    <a:pt x="163" y="588"/>
                  </a:lnTo>
                  <a:lnTo>
                    <a:pt x="168" y="591"/>
                  </a:lnTo>
                  <a:lnTo>
                    <a:pt x="171" y="591"/>
                  </a:lnTo>
                  <a:lnTo>
                    <a:pt x="176" y="593"/>
                  </a:lnTo>
                  <a:lnTo>
                    <a:pt x="178" y="593"/>
                  </a:lnTo>
                  <a:lnTo>
                    <a:pt x="183" y="593"/>
                  </a:lnTo>
                  <a:lnTo>
                    <a:pt x="185" y="593"/>
                  </a:lnTo>
                  <a:lnTo>
                    <a:pt x="190" y="591"/>
                  </a:lnTo>
                  <a:lnTo>
                    <a:pt x="193" y="588"/>
                  </a:lnTo>
                  <a:lnTo>
                    <a:pt x="195" y="586"/>
                  </a:lnTo>
                  <a:lnTo>
                    <a:pt x="198" y="581"/>
                  </a:lnTo>
                  <a:lnTo>
                    <a:pt x="200" y="578"/>
                  </a:lnTo>
                  <a:lnTo>
                    <a:pt x="198" y="578"/>
                  </a:lnTo>
                  <a:lnTo>
                    <a:pt x="203" y="571"/>
                  </a:lnTo>
                  <a:lnTo>
                    <a:pt x="207" y="564"/>
                  </a:lnTo>
                  <a:lnTo>
                    <a:pt x="212" y="556"/>
                  </a:lnTo>
                  <a:lnTo>
                    <a:pt x="217" y="549"/>
                  </a:lnTo>
                  <a:lnTo>
                    <a:pt x="222" y="542"/>
                  </a:lnTo>
                  <a:lnTo>
                    <a:pt x="227" y="534"/>
                  </a:lnTo>
                  <a:lnTo>
                    <a:pt x="229" y="525"/>
                  </a:lnTo>
                  <a:lnTo>
                    <a:pt x="234" y="517"/>
                  </a:lnTo>
                  <a:lnTo>
                    <a:pt x="237" y="505"/>
                  </a:lnTo>
                  <a:lnTo>
                    <a:pt x="234" y="500"/>
                  </a:lnTo>
                  <a:lnTo>
                    <a:pt x="234" y="495"/>
                  </a:lnTo>
                  <a:lnTo>
                    <a:pt x="234" y="490"/>
                  </a:lnTo>
                  <a:lnTo>
                    <a:pt x="232" y="488"/>
                  </a:lnTo>
                  <a:lnTo>
                    <a:pt x="227" y="483"/>
                  </a:lnTo>
                  <a:lnTo>
                    <a:pt x="225" y="478"/>
                  </a:lnTo>
                  <a:lnTo>
                    <a:pt x="220" y="476"/>
                  </a:lnTo>
                  <a:lnTo>
                    <a:pt x="212" y="476"/>
                  </a:lnTo>
                  <a:lnTo>
                    <a:pt x="207" y="476"/>
                  </a:lnTo>
                  <a:lnTo>
                    <a:pt x="205" y="476"/>
                  </a:lnTo>
                  <a:lnTo>
                    <a:pt x="200" y="478"/>
                  </a:lnTo>
                  <a:lnTo>
                    <a:pt x="198" y="481"/>
                  </a:lnTo>
                  <a:lnTo>
                    <a:pt x="195" y="483"/>
                  </a:lnTo>
                  <a:lnTo>
                    <a:pt x="193" y="486"/>
                  </a:lnTo>
                  <a:lnTo>
                    <a:pt x="190" y="490"/>
                  </a:lnTo>
                  <a:lnTo>
                    <a:pt x="190" y="493"/>
                  </a:lnTo>
                  <a:lnTo>
                    <a:pt x="190" y="498"/>
                  </a:lnTo>
                  <a:lnTo>
                    <a:pt x="193" y="508"/>
                  </a:lnTo>
                  <a:lnTo>
                    <a:pt x="198" y="520"/>
                  </a:lnTo>
                  <a:lnTo>
                    <a:pt x="203" y="534"/>
                  </a:lnTo>
                  <a:lnTo>
                    <a:pt x="210" y="547"/>
                  </a:lnTo>
                  <a:lnTo>
                    <a:pt x="217" y="559"/>
                  </a:lnTo>
                  <a:lnTo>
                    <a:pt x="225" y="573"/>
                  </a:lnTo>
                  <a:lnTo>
                    <a:pt x="232" y="586"/>
                  </a:lnTo>
                  <a:lnTo>
                    <a:pt x="239" y="598"/>
                  </a:lnTo>
                  <a:lnTo>
                    <a:pt x="246" y="613"/>
                  </a:lnTo>
                  <a:lnTo>
                    <a:pt x="259" y="622"/>
                  </a:lnTo>
                  <a:lnTo>
                    <a:pt x="271" y="632"/>
                  </a:lnTo>
                  <a:lnTo>
                    <a:pt x="286" y="642"/>
                  </a:lnTo>
                  <a:lnTo>
                    <a:pt x="298" y="654"/>
                  </a:lnTo>
                  <a:lnTo>
                    <a:pt x="310" y="664"/>
                  </a:lnTo>
                  <a:lnTo>
                    <a:pt x="320" y="676"/>
                  </a:lnTo>
                  <a:lnTo>
                    <a:pt x="332" y="688"/>
                  </a:lnTo>
                  <a:lnTo>
                    <a:pt x="344" y="700"/>
                  </a:lnTo>
                  <a:lnTo>
                    <a:pt x="347" y="703"/>
                  </a:lnTo>
                  <a:lnTo>
                    <a:pt x="349" y="703"/>
                  </a:lnTo>
                  <a:lnTo>
                    <a:pt x="354" y="703"/>
                  </a:lnTo>
                  <a:lnTo>
                    <a:pt x="359" y="703"/>
                  </a:lnTo>
                  <a:lnTo>
                    <a:pt x="361" y="703"/>
                  </a:lnTo>
                  <a:lnTo>
                    <a:pt x="364" y="700"/>
                  </a:lnTo>
                  <a:lnTo>
                    <a:pt x="368" y="698"/>
                  </a:lnTo>
                  <a:lnTo>
                    <a:pt x="371" y="698"/>
                  </a:lnTo>
                  <a:lnTo>
                    <a:pt x="373" y="693"/>
                  </a:lnTo>
                  <a:lnTo>
                    <a:pt x="373" y="688"/>
                  </a:lnTo>
                  <a:lnTo>
                    <a:pt x="373" y="686"/>
                  </a:lnTo>
                  <a:lnTo>
                    <a:pt x="373" y="681"/>
                  </a:lnTo>
                  <a:lnTo>
                    <a:pt x="373" y="676"/>
                  </a:lnTo>
                  <a:lnTo>
                    <a:pt x="371" y="674"/>
                  </a:lnTo>
                  <a:lnTo>
                    <a:pt x="368" y="671"/>
                  </a:lnTo>
                  <a:lnTo>
                    <a:pt x="366" y="669"/>
                  </a:lnTo>
                  <a:lnTo>
                    <a:pt x="356" y="656"/>
                  </a:lnTo>
                  <a:lnTo>
                    <a:pt x="347" y="647"/>
                  </a:lnTo>
                  <a:lnTo>
                    <a:pt x="337" y="637"/>
                  </a:lnTo>
                  <a:lnTo>
                    <a:pt x="327" y="627"/>
                  </a:lnTo>
                  <a:lnTo>
                    <a:pt x="317" y="617"/>
                  </a:lnTo>
                  <a:lnTo>
                    <a:pt x="307" y="608"/>
                  </a:lnTo>
                  <a:lnTo>
                    <a:pt x="295" y="600"/>
                  </a:lnTo>
                  <a:lnTo>
                    <a:pt x="286" y="591"/>
                  </a:lnTo>
                  <a:lnTo>
                    <a:pt x="276" y="581"/>
                  </a:lnTo>
                  <a:lnTo>
                    <a:pt x="268" y="571"/>
                  </a:lnTo>
                  <a:lnTo>
                    <a:pt x="261" y="559"/>
                  </a:lnTo>
                  <a:lnTo>
                    <a:pt x="256" y="549"/>
                  </a:lnTo>
                  <a:lnTo>
                    <a:pt x="249" y="537"/>
                  </a:lnTo>
                  <a:lnTo>
                    <a:pt x="244" y="527"/>
                  </a:lnTo>
                  <a:lnTo>
                    <a:pt x="239" y="515"/>
                  </a:lnTo>
                  <a:lnTo>
                    <a:pt x="234" y="505"/>
                  </a:lnTo>
                  <a:lnTo>
                    <a:pt x="232" y="493"/>
                  </a:lnTo>
                  <a:lnTo>
                    <a:pt x="195" y="508"/>
                  </a:lnTo>
                  <a:lnTo>
                    <a:pt x="198" y="512"/>
                  </a:lnTo>
                  <a:lnTo>
                    <a:pt x="195" y="500"/>
                  </a:lnTo>
                  <a:lnTo>
                    <a:pt x="193" y="510"/>
                  </a:lnTo>
                  <a:lnTo>
                    <a:pt x="190" y="515"/>
                  </a:lnTo>
                  <a:lnTo>
                    <a:pt x="188" y="517"/>
                  </a:lnTo>
                  <a:lnTo>
                    <a:pt x="185" y="522"/>
                  </a:lnTo>
                  <a:lnTo>
                    <a:pt x="183" y="527"/>
                  </a:lnTo>
                  <a:lnTo>
                    <a:pt x="178" y="530"/>
                  </a:lnTo>
                  <a:lnTo>
                    <a:pt x="176" y="534"/>
                  </a:lnTo>
                  <a:lnTo>
                    <a:pt x="173" y="539"/>
                  </a:lnTo>
                  <a:lnTo>
                    <a:pt x="173" y="544"/>
                  </a:lnTo>
                  <a:lnTo>
                    <a:pt x="161" y="571"/>
                  </a:lnTo>
                  <a:lnTo>
                    <a:pt x="200" y="576"/>
                  </a:lnTo>
                  <a:lnTo>
                    <a:pt x="200" y="571"/>
                  </a:lnTo>
                  <a:lnTo>
                    <a:pt x="195" y="581"/>
                  </a:lnTo>
                  <a:lnTo>
                    <a:pt x="205" y="573"/>
                  </a:lnTo>
                  <a:lnTo>
                    <a:pt x="227" y="549"/>
                  </a:lnTo>
                  <a:lnTo>
                    <a:pt x="234" y="525"/>
                  </a:lnTo>
                  <a:lnTo>
                    <a:pt x="232" y="498"/>
                  </a:lnTo>
                  <a:lnTo>
                    <a:pt x="222" y="473"/>
                  </a:lnTo>
                  <a:lnTo>
                    <a:pt x="205" y="447"/>
                  </a:lnTo>
                  <a:lnTo>
                    <a:pt x="185" y="422"/>
                  </a:lnTo>
                  <a:lnTo>
                    <a:pt x="168" y="398"/>
                  </a:lnTo>
                  <a:lnTo>
                    <a:pt x="154" y="373"/>
                  </a:lnTo>
                  <a:lnTo>
                    <a:pt x="142" y="349"/>
                  </a:lnTo>
                  <a:lnTo>
                    <a:pt x="139" y="342"/>
                  </a:lnTo>
                  <a:lnTo>
                    <a:pt x="134" y="339"/>
                  </a:lnTo>
                  <a:lnTo>
                    <a:pt x="129" y="337"/>
                  </a:lnTo>
                  <a:lnTo>
                    <a:pt x="124" y="337"/>
                  </a:lnTo>
                  <a:lnTo>
                    <a:pt x="120" y="337"/>
                  </a:lnTo>
                  <a:lnTo>
                    <a:pt x="115" y="337"/>
                  </a:lnTo>
                  <a:lnTo>
                    <a:pt x="112" y="339"/>
                  </a:lnTo>
                  <a:lnTo>
                    <a:pt x="110" y="342"/>
                  </a:lnTo>
                  <a:lnTo>
                    <a:pt x="107" y="344"/>
                  </a:lnTo>
                  <a:lnTo>
                    <a:pt x="105" y="349"/>
                  </a:lnTo>
                  <a:lnTo>
                    <a:pt x="105" y="351"/>
                  </a:lnTo>
                  <a:lnTo>
                    <a:pt x="105" y="356"/>
                  </a:lnTo>
                  <a:lnTo>
                    <a:pt x="105" y="368"/>
                  </a:lnTo>
                  <a:lnTo>
                    <a:pt x="107" y="383"/>
                  </a:lnTo>
                  <a:lnTo>
                    <a:pt x="107" y="398"/>
                  </a:lnTo>
                  <a:lnTo>
                    <a:pt x="110" y="412"/>
                  </a:lnTo>
                  <a:lnTo>
                    <a:pt x="112" y="429"/>
                  </a:lnTo>
                  <a:lnTo>
                    <a:pt x="112" y="444"/>
                  </a:lnTo>
                  <a:lnTo>
                    <a:pt x="115" y="459"/>
                  </a:lnTo>
                  <a:lnTo>
                    <a:pt x="115" y="473"/>
                  </a:lnTo>
                  <a:lnTo>
                    <a:pt x="115" y="490"/>
                  </a:lnTo>
                  <a:lnTo>
                    <a:pt x="110" y="508"/>
                  </a:lnTo>
                  <a:lnTo>
                    <a:pt x="146" y="512"/>
                  </a:lnTo>
                  <a:lnTo>
                    <a:pt x="144" y="498"/>
                  </a:lnTo>
                  <a:lnTo>
                    <a:pt x="142" y="486"/>
                  </a:lnTo>
                  <a:lnTo>
                    <a:pt x="139" y="473"/>
                  </a:lnTo>
                  <a:lnTo>
                    <a:pt x="137" y="461"/>
                  </a:lnTo>
                  <a:lnTo>
                    <a:pt x="134" y="449"/>
                  </a:lnTo>
                  <a:lnTo>
                    <a:pt x="132" y="434"/>
                  </a:lnTo>
                  <a:lnTo>
                    <a:pt x="129" y="422"/>
                  </a:lnTo>
                  <a:lnTo>
                    <a:pt x="127" y="410"/>
                  </a:lnTo>
                  <a:lnTo>
                    <a:pt x="124" y="398"/>
                  </a:lnTo>
                  <a:lnTo>
                    <a:pt x="120" y="368"/>
                  </a:lnTo>
                  <a:lnTo>
                    <a:pt x="120" y="342"/>
                  </a:lnTo>
                  <a:lnTo>
                    <a:pt x="120" y="315"/>
                  </a:lnTo>
                  <a:lnTo>
                    <a:pt x="122" y="288"/>
                  </a:lnTo>
                  <a:lnTo>
                    <a:pt x="124" y="261"/>
                  </a:lnTo>
                  <a:lnTo>
                    <a:pt x="129" y="234"/>
                  </a:lnTo>
                  <a:lnTo>
                    <a:pt x="134" y="207"/>
                  </a:lnTo>
                  <a:lnTo>
                    <a:pt x="137" y="180"/>
                  </a:lnTo>
                  <a:lnTo>
                    <a:pt x="127" y="161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7" y="151"/>
                  </a:lnTo>
                  <a:lnTo>
                    <a:pt x="115" y="151"/>
                  </a:lnTo>
                  <a:lnTo>
                    <a:pt x="100" y="146"/>
                  </a:lnTo>
                  <a:lnTo>
                    <a:pt x="107" y="149"/>
                  </a:lnTo>
                  <a:lnTo>
                    <a:pt x="102" y="146"/>
                  </a:lnTo>
                  <a:lnTo>
                    <a:pt x="110" y="156"/>
                  </a:lnTo>
                  <a:lnTo>
                    <a:pt x="112" y="134"/>
                  </a:lnTo>
                  <a:lnTo>
                    <a:pt x="110" y="149"/>
                  </a:lnTo>
                  <a:lnTo>
                    <a:pt x="115" y="141"/>
                  </a:lnTo>
                  <a:lnTo>
                    <a:pt x="100" y="154"/>
                  </a:lnTo>
                  <a:lnTo>
                    <a:pt x="105" y="151"/>
                  </a:lnTo>
                  <a:lnTo>
                    <a:pt x="93" y="151"/>
                  </a:lnTo>
                  <a:lnTo>
                    <a:pt x="105" y="161"/>
                  </a:lnTo>
                  <a:lnTo>
                    <a:pt x="117" y="166"/>
                  </a:lnTo>
                  <a:lnTo>
                    <a:pt x="110" y="149"/>
                  </a:lnTo>
                  <a:lnTo>
                    <a:pt x="110" y="166"/>
                  </a:lnTo>
                  <a:lnTo>
                    <a:pt x="112" y="200"/>
                  </a:lnTo>
                  <a:lnTo>
                    <a:pt x="112" y="237"/>
                  </a:lnTo>
                  <a:lnTo>
                    <a:pt x="115" y="271"/>
                  </a:lnTo>
                  <a:lnTo>
                    <a:pt x="117" y="307"/>
                  </a:lnTo>
                  <a:lnTo>
                    <a:pt x="120" y="342"/>
                  </a:lnTo>
                  <a:lnTo>
                    <a:pt x="122" y="378"/>
                  </a:lnTo>
                  <a:lnTo>
                    <a:pt x="124" y="415"/>
                  </a:lnTo>
                  <a:lnTo>
                    <a:pt x="132" y="451"/>
                  </a:lnTo>
                  <a:lnTo>
                    <a:pt x="132" y="461"/>
                  </a:lnTo>
                  <a:lnTo>
                    <a:pt x="134" y="473"/>
                  </a:lnTo>
                  <a:lnTo>
                    <a:pt x="132" y="483"/>
                  </a:lnTo>
                  <a:lnTo>
                    <a:pt x="132" y="495"/>
                  </a:lnTo>
                  <a:lnTo>
                    <a:pt x="132" y="505"/>
                  </a:lnTo>
                  <a:lnTo>
                    <a:pt x="129" y="515"/>
                  </a:lnTo>
                  <a:lnTo>
                    <a:pt x="129" y="527"/>
                  </a:lnTo>
                  <a:lnTo>
                    <a:pt x="132" y="537"/>
                  </a:lnTo>
                  <a:lnTo>
                    <a:pt x="146" y="576"/>
                  </a:lnTo>
                  <a:lnTo>
                    <a:pt x="149" y="578"/>
                  </a:lnTo>
                  <a:lnTo>
                    <a:pt x="151" y="581"/>
                  </a:lnTo>
                  <a:lnTo>
                    <a:pt x="156" y="583"/>
                  </a:lnTo>
                  <a:lnTo>
                    <a:pt x="161" y="583"/>
                  </a:lnTo>
                  <a:lnTo>
                    <a:pt x="163" y="583"/>
                  </a:lnTo>
                  <a:lnTo>
                    <a:pt x="168" y="583"/>
                  </a:lnTo>
                  <a:lnTo>
                    <a:pt x="171" y="583"/>
                  </a:lnTo>
                  <a:lnTo>
                    <a:pt x="176" y="581"/>
                  </a:lnTo>
                  <a:lnTo>
                    <a:pt x="178" y="578"/>
                  </a:lnTo>
                  <a:lnTo>
                    <a:pt x="181" y="576"/>
                  </a:lnTo>
                  <a:lnTo>
                    <a:pt x="188" y="561"/>
                  </a:lnTo>
                  <a:lnTo>
                    <a:pt x="193" y="522"/>
                  </a:lnTo>
                  <a:lnTo>
                    <a:pt x="195" y="486"/>
                  </a:lnTo>
                  <a:lnTo>
                    <a:pt x="195" y="447"/>
                  </a:lnTo>
                  <a:lnTo>
                    <a:pt x="193" y="410"/>
                  </a:lnTo>
                  <a:lnTo>
                    <a:pt x="190" y="371"/>
                  </a:lnTo>
                  <a:lnTo>
                    <a:pt x="183" y="332"/>
                  </a:lnTo>
                  <a:lnTo>
                    <a:pt x="176" y="293"/>
                  </a:lnTo>
                  <a:lnTo>
                    <a:pt x="168" y="256"/>
                  </a:lnTo>
                  <a:lnTo>
                    <a:pt x="163" y="244"/>
                  </a:lnTo>
                  <a:lnTo>
                    <a:pt x="163" y="232"/>
                  </a:lnTo>
                  <a:lnTo>
                    <a:pt x="161" y="222"/>
                  </a:lnTo>
                  <a:lnTo>
                    <a:pt x="159" y="210"/>
                  </a:lnTo>
                  <a:lnTo>
                    <a:pt x="156" y="197"/>
                  </a:lnTo>
                  <a:lnTo>
                    <a:pt x="156" y="188"/>
                  </a:lnTo>
                  <a:lnTo>
                    <a:pt x="156" y="175"/>
                  </a:lnTo>
                  <a:lnTo>
                    <a:pt x="154" y="166"/>
                  </a:lnTo>
                  <a:lnTo>
                    <a:pt x="161" y="139"/>
                  </a:lnTo>
                  <a:lnTo>
                    <a:pt x="120" y="134"/>
                  </a:lnTo>
                  <a:lnTo>
                    <a:pt x="120" y="149"/>
                  </a:lnTo>
                  <a:lnTo>
                    <a:pt x="122" y="158"/>
                  </a:lnTo>
                  <a:lnTo>
                    <a:pt x="124" y="168"/>
                  </a:lnTo>
                  <a:lnTo>
                    <a:pt x="129" y="178"/>
                  </a:lnTo>
                  <a:lnTo>
                    <a:pt x="134" y="190"/>
                  </a:lnTo>
                  <a:lnTo>
                    <a:pt x="139" y="197"/>
                  </a:lnTo>
                  <a:lnTo>
                    <a:pt x="144" y="207"/>
                  </a:lnTo>
                  <a:lnTo>
                    <a:pt x="146" y="219"/>
                  </a:lnTo>
                  <a:lnTo>
                    <a:pt x="149" y="232"/>
                  </a:lnTo>
                  <a:lnTo>
                    <a:pt x="154" y="256"/>
                  </a:lnTo>
                  <a:lnTo>
                    <a:pt x="161" y="283"/>
                  </a:lnTo>
                  <a:lnTo>
                    <a:pt x="166" y="307"/>
                  </a:lnTo>
                  <a:lnTo>
                    <a:pt x="173" y="334"/>
                  </a:lnTo>
                  <a:lnTo>
                    <a:pt x="178" y="359"/>
                  </a:lnTo>
                  <a:lnTo>
                    <a:pt x="183" y="383"/>
                  </a:lnTo>
                  <a:lnTo>
                    <a:pt x="188" y="410"/>
                  </a:lnTo>
                  <a:lnTo>
                    <a:pt x="193" y="437"/>
                  </a:lnTo>
                  <a:lnTo>
                    <a:pt x="193" y="454"/>
                  </a:lnTo>
                  <a:lnTo>
                    <a:pt x="195" y="473"/>
                  </a:lnTo>
                  <a:lnTo>
                    <a:pt x="198" y="490"/>
                  </a:lnTo>
                  <a:lnTo>
                    <a:pt x="198" y="510"/>
                  </a:lnTo>
                  <a:lnTo>
                    <a:pt x="198" y="527"/>
                  </a:lnTo>
                  <a:lnTo>
                    <a:pt x="200" y="544"/>
                  </a:lnTo>
                  <a:lnTo>
                    <a:pt x="200" y="564"/>
                  </a:lnTo>
                  <a:lnTo>
                    <a:pt x="200" y="581"/>
                  </a:lnTo>
                  <a:lnTo>
                    <a:pt x="205" y="608"/>
                  </a:lnTo>
                  <a:lnTo>
                    <a:pt x="205" y="613"/>
                  </a:lnTo>
                  <a:lnTo>
                    <a:pt x="207" y="617"/>
                  </a:lnTo>
                  <a:lnTo>
                    <a:pt x="212" y="620"/>
                  </a:lnTo>
                  <a:lnTo>
                    <a:pt x="217" y="625"/>
                  </a:lnTo>
                  <a:lnTo>
                    <a:pt x="222" y="625"/>
                  </a:lnTo>
                  <a:lnTo>
                    <a:pt x="225" y="625"/>
                  </a:lnTo>
                  <a:lnTo>
                    <a:pt x="229" y="625"/>
                  </a:lnTo>
                  <a:lnTo>
                    <a:pt x="234" y="625"/>
                  </a:lnTo>
                  <a:lnTo>
                    <a:pt x="237" y="622"/>
                  </a:lnTo>
                  <a:lnTo>
                    <a:pt x="239" y="620"/>
                  </a:lnTo>
                  <a:lnTo>
                    <a:pt x="242" y="617"/>
                  </a:lnTo>
                  <a:lnTo>
                    <a:pt x="244" y="613"/>
                  </a:lnTo>
                  <a:lnTo>
                    <a:pt x="251" y="595"/>
                  </a:lnTo>
                  <a:lnTo>
                    <a:pt x="251" y="598"/>
                  </a:lnTo>
                  <a:lnTo>
                    <a:pt x="254" y="586"/>
                  </a:lnTo>
                  <a:lnTo>
                    <a:pt x="256" y="573"/>
                  </a:lnTo>
                  <a:lnTo>
                    <a:pt x="259" y="561"/>
                  </a:lnTo>
                  <a:lnTo>
                    <a:pt x="264" y="551"/>
                  </a:lnTo>
                  <a:lnTo>
                    <a:pt x="264" y="539"/>
                  </a:lnTo>
                  <a:lnTo>
                    <a:pt x="266" y="527"/>
                  </a:lnTo>
                  <a:lnTo>
                    <a:pt x="268" y="515"/>
                  </a:lnTo>
                  <a:lnTo>
                    <a:pt x="268" y="505"/>
                  </a:lnTo>
                  <a:lnTo>
                    <a:pt x="261" y="461"/>
                  </a:lnTo>
                  <a:lnTo>
                    <a:pt x="251" y="422"/>
                  </a:lnTo>
                  <a:lnTo>
                    <a:pt x="239" y="381"/>
                  </a:lnTo>
                  <a:lnTo>
                    <a:pt x="227" y="342"/>
                  </a:lnTo>
                  <a:lnTo>
                    <a:pt x="215" y="300"/>
                  </a:lnTo>
                  <a:lnTo>
                    <a:pt x="205" y="259"/>
                  </a:lnTo>
                  <a:lnTo>
                    <a:pt x="198" y="219"/>
                  </a:lnTo>
                  <a:lnTo>
                    <a:pt x="195" y="178"/>
                  </a:lnTo>
                  <a:lnTo>
                    <a:pt x="195" y="154"/>
                  </a:lnTo>
                  <a:lnTo>
                    <a:pt x="156" y="163"/>
                  </a:lnTo>
                  <a:lnTo>
                    <a:pt x="171" y="180"/>
                  </a:lnTo>
                  <a:lnTo>
                    <a:pt x="168" y="178"/>
                  </a:lnTo>
                  <a:lnTo>
                    <a:pt x="178" y="212"/>
                  </a:lnTo>
                  <a:lnTo>
                    <a:pt x="185" y="246"/>
                  </a:lnTo>
                  <a:lnTo>
                    <a:pt x="193" y="280"/>
                  </a:lnTo>
                  <a:lnTo>
                    <a:pt x="203" y="317"/>
                  </a:lnTo>
                  <a:lnTo>
                    <a:pt x="210" y="351"/>
                  </a:lnTo>
                  <a:lnTo>
                    <a:pt x="222" y="385"/>
                  </a:lnTo>
                  <a:lnTo>
                    <a:pt x="239" y="417"/>
                  </a:lnTo>
                  <a:lnTo>
                    <a:pt x="261" y="447"/>
                  </a:lnTo>
                  <a:lnTo>
                    <a:pt x="261" y="461"/>
                  </a:lnTo>
                  <a:lnTo>
                    <a:pt x="261" y="473"/>
                  </a:lnTo>
                  <a:lnTo>
                    <a:pt x="261" y="488"/>
                  </a:lnTo>
                  <a:lnTo>
                    <a:pt x="261" y="503"/>
                  </a:lnTo>
                  <a:lnTo>
                    <a:pt x="259" y="515"/>
                  </a:lnTo>
                  <a:lnTo>
                    <a:pt x="259" y="530"/>
                  </a:lnTo>
                  <a:lnTo>
                    <a:pt x="259" y="542"/>
                  </a:lnTo>
                  <a:lnTo>
                    <a:pt x="259" y="556"/>
                  </a:lnTo>
                  <a:lnTo>
                    <a:pt x="259" y="576"/>
                  </a:lnTo>
                  <a:lnTo>
                    <a:pt x="259" y="581"/>
                  </a:lnTo>
                  <a:lnTo>
                    <a:pt x="261" y="586"/>
                  </a:lnTo>
                  <a:lnTo>
                    <a:pt x="264" y="588"/>
                  </a:lnTo>
                  <a:lnTo>
                    <a:pt x="268" y="591"/>
                  </a:lnTo>
                  <a:lnTo>
                    <a:pt x="271" y="593"/>
                  </a:lnTo>
                  <a:lnTo>
                    <a:pt x="276" y="593"/>
                  </a:lnTo>
                  <a:lnTo>
                    <a:pt x="278" y="593"/>
                  </a:lnTo>
                  <a:lnTo>
                    <a:pt x="283" y="593"/>
                  </a:lnTo>
                  <a:lnTo>
                    <a:pt x="290" y="588"/>
                  </a:lnTo>
                  <a:lnTo>
                    <a:pt x="295" y="583"/>
                  </a:lnTo>
                  <a:lnTo>
                    <a:pt x="300" y="569"/>
                  </a:lnTo>
                  <a:lnTo>
                    <a:pt x="303" y="551"/>
                  </a:lnTo>
                  <a:lnTo>
                    <a:pt x="305" y="534"/>
                  </a:lnTo>
                  <a:lnTo>
                    <a:pt x="305" y="517"/>
                  </a:lnTo>
                  <a:lnTo>
                    <a:pt x="307" y="500"/>
                  </a:lnTo>
                  <a:lnTo>
                    <a:pt x="307" y="483"/>
                  </a:lnTo>
                  <a:lnTo>
                    <a:pt x="305" y="466"/>
                  </a:lnTo>
                  <a:lnTo>
                    <a:pt x="303" y="449"/>
                  </a:lnTo>
                  <a:lnTo>
                    <a:pt x="298" y="434"/>
                  </a:lnTo>
                  <a:lnTo>
                    <a:pt x="288" y="407"/>
                  </a:lnTo>
                  <a:lnTo>
                    <a:pt x="281" y="383"/>
                  </a:lnTo>
                  <a:lnTo>
                    <a:pt x="273" y="359"/>
                  </a:lnTo>
                  <a:lnTo>
                    <a:pt x="266" y="332"/>
                  </a:lnTo>
                  <a:lnTo>
                    <a:pt x="261" y="307"/>
                  </a:lnTo>
                  <a:lnTo>
                    <a:pt x="256" y="280"/>
                  </a:lnTo>
                  <a:lnTo>
                    <a:pt x="249" y="254"/>
                  </a:lnTo>
                  <a:lnTo>
                    <a:pt x="246" y="227"/>
                  </a:lnTo>
                  <a:lnTo>
                    <a:pt x="244" y="217"/>
                  </a:lnTo>
                  <a:lnTo>
                    <a:pt x="239" y="207"/>
                  </a:lnTo>
                  <a:lnTo>
                    <a:pt x="237" y="197"/>
                  </a:lnTo>
                  <a:lnTo>
                    <a:pt x="232" y="190"/>
                  </a:lnTo>
                  <a:lnTo>
                    <a:pt x="227" y="180"/>
                  </a:lnTo>
                  <a:lnTo>
                    <a:pt x="225" y="171"/>
                  </a:lnTo>
                  <a:lnTo>
                    <a:pt x="220" y="163"/>
                  </a:lnTo>
                  <a:lnTo>
                    <a:pt x="217" y="154"/>
                  </a:lnTo>
                  <a:lnTo>
                    <a:pt x="215" y="136"/>
                  </a:lnTo>
                  <a:lnTo>
                    <a:pt x="185" y="154"/>
                  </a:lnTo>
                  <a:lnTo>
                    <a:pt x="190" y="161"/>
                  </a:lnTo>
                  <a:lnTo>
                    <a:pt x="210" y="188"/>
                  </a:lnTo>
                  <a:lnTo>
                    <a:pt x="227" y="217"/>
                  </a:lnTo>
                  <a:lnTo>
                    <a:pt x="239" y="246"/>
                  </a:lnTo>
                  <a:lnTo>
                    <a:pt x="251" y="280"/>
                  </a:lnTo>
                  <a:lnTo>
                    <a:pt x="259" y="312"/>
                  </a:lnTo>
                  <a:lnTo>
                    <a:pt x="266" y="346"/>
                  </a:lnTo>
                  <a:lnTo>
                    <a:pt x="271" y="381"/>
                  </a:lnTo>
                  <a:lnTo>
                    <a:pt x="278" y="415"/>
                  </a:lnTo>
                  <a:lnTo>
                    <a:pt x="286" y="432"/>
                  </a:lnTo>
                  <a:lnTo>
                    <a:pt x="288" y="434"/>
                  </a:lnTo>
                  <a:lnTo>
                    <a:pt x="290" y="437"/>
                  </a:lnTo>
                  <a:lnTo>
                    <a:pt x="293" y="439"/>
                  </a:lnTo>
                  <a:lnTo>
                    <a:pt x="295" y="442"/>
                  </a:lnTo>
                  <a:lnTo>
                    <a:pt x="300" y="444"/>
                  </a:lnTo>
                  <a:lnTo>
                    <a:pt x="305" y="444"/>
                  </a:lnTo>
                  <a:lnTo>
                    <a:pt x="307" y="444"/>
                  </a:lnTo>
                  <a:lnTo>
                    <a:pt x="312" y="444"/>
                  </a:lnTo>
                  <a:lnTo>
                    <a:pt x="317" y="442"/>
                  </a:lnTo>
                  <a:lnTo>
                    <a:pt x="322" y="437"/>
                  </a:lnTo>
                  <a:lnTo>
                    <a:pt x="325" y="432"/>
                  </a:lnTo>
                  <a:lnTo>
                    <a:pt x="327" y="429"/>
                  </a:lnTo>
                  <a:lnTo>
                    <a:pt x="329" y="425"/>
                  </a:lnTo>
                  <a:lnTo>
                    <a:pt x="332" y="420"/>
                  </a:lnTo>
                  <a:lnTo>
                    <a:pt x="332" y="405"/>
                  </a:lnTo>
                  <a:lnTo>
                    <a:pt x="329" y="398"/>
                  </a:lnTo>
                  <a:lnTo>
                    <a:pt x="329" y="388"/>
                  </a:lnTo>
                  <a:lnTo>
                    <a:pt x="329" y="381"/>
                  </a:lnTo>
                  <a:lnTo>
                    <a:pt x="329" y="376"/>
                  </a:lnTo>
                  <a:lnTo>
                    <a:pt x="329" y="368"/>
                  </a:lnTo>
                  <a:lnTo>
                    <a:pt x="329" y="361"/>
                  </a:lnTo>
                  <a:lnTo>
                    <a:pt x="327" y="354"/>
                  </a:lnTo>
                  <a:lnTo>
                    <a:pt x="327" y="346"/>
                  </a:lnTo>
                  <a:lnTo>
                    <a:pt x="322" y="329"/>
                  </a:lnTo>
                  <a:lnTo>
                    <a:pt x="317" y="312"/>
                  </a:lnTo>
                  <a:lnTo>
                    <a:pt x="310" y="295"/>
                  </a:lnTo>
                  <a:lnTo>
                    <a:pt x="305" y="278"/>
                  </a:lnTo>
                  <a:lnTo>
                    <a:pt x="300" y="261"/>
                  </a:lnTo>
                  <a:lnTo>
                    <a:pt x="295" y="244"/>
                  </a:lnTo>
                  <a:lnTo>
                    <a:pt x="290" y="227"/>
                  </a:lnTo>
                  <a:lnTo>
                    <a:pt x="286" y="210"/>
                  </a:lnTo>
                  <a:lnTo>
                    <a:pt x="281" y="202"/>
                  </a:lnTo>
                  <a:lnTo>
                    <a:pt x="278" y="193"/>
                  </a:lnTo>
                  <a:lnTo>
                    <a:pt x="271" y="185"/>
                  </a:lnTo>
                  <a:lnTo>
                    <a:pt x="268" y="180"/>
                  </a:lnTo>
                  <a:lnTo>
                    <a:pt x="261" y="173"/>
                  </a:lnTo>
                  <a:lnTo>
                    <a:pt x="259" y="166"/>
                  </a:lnTo>
                  <a:lnTo>
                    <a:pt x="254" y="156"/>
                  </a:lnTo>
                  <a:lnTo>
                    <a:pt x="254" y="149"/>
                  </a:lnTo>
                  <a:lnTo>
                    <a:pt x="251" y="129"/>
                  </a:lnTo>
                  <a:lnTo>
                    <a:pt x="244" y="141"/>
                  </a:lnTo>
                  <a:lnTo>
                    <a:pt x="249" y="136"/>
                  </a:lnTo>
                  <a:lnTo>
                    <a:pt x="217" y="132"/>
                  </a:lnTo>
                  <a:lnTo>
                    <a:pt x="225" y="141"/>
                  </a:lnTo>
                  <a:lnTo>
                    <a:pt x="237" y="168"/>
                  </a:lnTo>
                  <a:lnTo>
                    <a:pt x="246" y="195"/>
                  </a:lnTo>
                  <a:lnTo>
                    <a:pt x="259" y="222"/>
                  </a:lnTo>
                  <a:lnTo>
                    <a:pt x="273" y="246"/>
                  </a:lnTo>
                  <a:lnTo>
                    <a:pt x="286" y="273"/>
                  </a:lnTo>
                  <a:lnTo>
                    <a:pt x="298" y="300"/>
                  </a:lnTo>
                  <a:lnTo>
                    <a:pt x="310" y="327"/>
                  </a:lnTo>
                  <a:lnTo>
                    <a:pt x="322" y="354"/>
                  </a:lnTo>
                  <a:lnTo>
                    <a:pt x="325" y="366"/>
                  </a:lnTo>
                  <a:lnTo>
                    <a:pt x="325" y="378"/>
                  </a:lnTo>
                  <a:lnTo>
                    <a:pt x="322" y="393"/>
                  </a:lnTo>
                  <a:lnTo>
                    <a:pt x="320" y="405"/>
                  </a:lnTo>
                  <a:lnTo>
                    <a:pt x="312" y="417"/>
                  </a:lnTo>
                  <a:lnTo>
                    <a:pt x="307" y="429"/>
                  </a:lnTo>
                  <a:lnTo>
                    <a:pt x="300" y="442"/>
                  </a:lnTo>
                  <a:lnTo>
                    <a:pt x="295" y="454"/>
                  </a:lnTo>
                  <a:lnTo>
                    <a:pt x="283" y="473"/>
                  </a:lnTo>
                  <a:lnTo>
                    <a:pt x="281" y="476"/>
                  </a:lnTo>
                  <a:lnTo>
                    <a:pt x="281" y="478"/>
                  </a:lnTo>
                  <a:lnTo>
                    <a:pt x="281" y="481"/>
                  </a:lnTo>
                  <a:lnTo>
                    <a:pt x="281" y="486"/>
                  </a:lnTo>
                  <a:lnTo>
                    <a:pt x="281" y="503"/>
                  </a:lnTo>
                  <a:lnTo>
                    <a:pt x="283" y="510"/>
                  </a:lnTo>
                  <a:lnTo>
                    <a:pt x="286" y="517"/>
                  </a:lnTo>
                  <a:lnTo>
                    <a:pt x="290" y="525"/>
                  </a:lnTo>
                  <a:lnTo>
                    <a:pt x="295" y="532"/>
                  </a:lnTo>
                  <a:lnTo>
                    <a:pt x="300" y="539"/>
                  </a:lnTo>
                  <a:lnTo>
                    <a:pt x="305" y="547"/>
                  </a:lnTo>
                  <a:lnTo>
                    <a:pt x="310" y="554"/>
                  </a:lnTo>
                  <a:lnTo>
                    <a:pt x="317" y="561"/>
                  </a:lnTo>
                  <a:lnTo>
                    <a:pt x="322" y="573"/>
                  </a:lnTo>
                  <a:lnTo>
                    <a:pt x="359" y="561"/>
                  </a:lnTo>
                  <a:lnTo>
                    <a:pt x="354" y="554"/>
                  </a:lnTo>
                  <a:lnTo>
                    <a:pt x="351" y="551"/>
                  </a:lnTo>
                  <a:lnTo>
                    <a:pt x="349" y="547"/>
                  </a:lnTo>
                  <a:lnTo>
                    <a:pt x="344" y="544"/>
                  </a:lnTo>
                  <a:lnTo>
                    <a:pt x="342" y="542"/>
                  </a:lnTo>
                  <a:lnTo>
                    <a:pt x="337" y="520"/>
                  </a:lnTo>
                  <a:lnTo>
                    <a:pt x="305" y="532"/>
                  </a:lnTo>
                  <a:lnTo>
                    <a:pt x="327" y="551"/>
                  </a:lnTo>
                  <a:lnTo>
                    <a:pt x="325" y="551"/>
                  </a:lnTo>
                  <a:lnTo>
                    <a:pt x="329" y="551"/>
                  </a:lnTo>
                  <a:lnTo>
                    <a:pt x="337" y="554"/>
                  </a:lnTo>
                  <a:lnTo>
                    <a:pt x="342" y="556"/>
                  </a:lnTo>
                  <a:lnTo>
                    <a:pt x="349" y="559"/>
                  </a:lnTo>
                  <a:lnTo>
                    <a:pt x="354" y="564"/>
                  </a:lnTo>
                  <a:lnTo>
                    <a:pt x="351" y="554"/>
                  </a:lnTo>
                  <a:lnTo>
                    <a:pt x="351" y="566"/>
                  </a:lnTo>
                  <a:lnTo>
                    <a:pt x="351" y="571"/>
                  </a:lnTo>
                  <a:lnTo>
                    <a:pt x="351" y="578"/>
                  </a:lnTo>
                  <a:lnTo>
                    <a:pt x="349" y="586"/>
                  </a:lnTo>
                  <a:lnTo>
                    <a:pt x="347" y="593"/>
                  </a:lnTo>
                  <a:lnTo>
                    <a:pt x="344" y="598"/>
                  </a:lnTo>
                  <a:lnTo>
                    <a:pt x="342" y="605"/>
                  </a:lnTo>
                  <a:lnTo>
                    <a:pt x="342" y="610"/>
                  </a:lnTo>
                  <a:lnTo>
                    <a:pt x="339" y="617"/>
                  </a:lnTo>
                  <a:lnTo>
                    <a:pt x="337" y="632"/>
                  </a:lnTo>
                  <a:lnTo>
                    <a:pt x="371" y="647"/>
                  </a:lnTo>
                  <a:lnTo>
                    <a:pt x="371" y="637"/>
                  </a:lnTo>
                  <a:lnTo>
                    <a:pt x="368" y="632"/>
                  </a:lnTo>
                  <a:lnTo>
                    <a:pt x="364" y="630"/>
                  </a:lnTo>
                  <a:lnTo>
                    <a:pt x="359" y="625"/>
                  </a:lnTo>
                  <a:lnTo>
                    <a:pt x="356" y="622"/>
                  </a:lnTo>
                  <a:lnTo>
                    <a:pt x="351" y="620"/>
                  </a:lnTo>
                  <a:lnTo>
                    <a:pt x="347" y="617"/>
                  </a:lnTo>
                  <a:lnTo>
                    <a:pt x="339" y="617"/>
                  </a:lnTo>
                  <a:lnTo>
                    <a:pt x="334" y="617"/>
                  </a:lnTo>
                  <a:lnTo>
                    <a:pt x="322" y="627"/>
                  </a:lnTo>
                  <a:lnTo>
                    <a:pt x="339" y="627"/>
                  </a:lnTo>
                  <a:lnTo>
                    <a:pt x="329" y="625"/>
                  </a:lnTo>
                  <a:lnTo>
                    <a:pt x="337" y="632"/>
                  </a:lnTo>
                  <a:lnTo>
                    <a:pt x="334" y="610"/>
                  </a:lnTo>
                  <a:lnTo>
                    <a:pt x="334" y="632"/>
                  </a:lnTo>
                  <a:lnTo>
                    <a:pt x="337" y="627"/>
                  </a:lnTo>
                  <a:lnTo>
                    <a:pt x="322" y="635"/>
                  </a:lnTo>
                  <a:lnTo>
                    <a:pt x="327" y="635"/>
                  </a:lnTo>
                  <a:lnTo>
                    <a:pt x="307" y="605"/>
                  </a:lnTo>
                  <a:lnTo>
                    <a:pt x="305" y="613"/>
                  </a:lnTo>
                  <a:lnTo>
                    <a:pt x="303" y="615"/>
                  </a:lnTo>
                  <a:lnTo>
                    <a:pt x="300" y="617"/>
                  </a:lnTo>
                  <a:lnTo>
                    <a:pt x="288" y="632"/>
                  </a:lnTo>
                  <a:lnTo>
                    <a:pt x="327" y="644"/>
                  </a:lnTo>
                  <a:lnTo>
                    <a:pt x="327" y="639"/>
                  </a:lnTo>
                  <a:lnTo>
                    <a:pt x="327" y="642"/>
                  </a:lnTo>
                  <a:lnTo>
                    <a:pt x="329" y="637"/>
                  </a:lnTo>
                  <a:lnTo>
                    <a:pt x="320" y="647"/>
                  </a:lnTo>
                  <a:lnTo>
                    <a:pt x="334" y="637"/>
                  </a:lnTo>
                  <a:lnTo>
                    <a:pt x="337" y="632"/>
                  </a:lnTo>
                  <a:lnTo>
                    <a:pt x="339" y="627"/>
                  </a:lnTo>
                  <a:lnTo>
                    <a:pt x="342" y="625"/>
                  </a:lnTo>
                  <a:lnTo>
                    <a:pt x="347" y="620"/>
                  </a:lnTo>
                  <a:lnTo>
                    <a:pt x="361" y="605"/>
                  </a:lnTo>
                  <a:lnTo>
                    <a:pt x="349" y="610"/>
                  </a:lnTo>
                  <a:lnTo>
                    <a:pt x="364" y="608"/>
                  </a:lnTo>
                  <a:lnTo>
                    <a:pt x="366" y="605"/>
                  </a:lnTo>
                  <a:lnTo>
                    <a:pt x="368" y="603"/>
                  </a:lnTo>
                  <a:lnTo>
                    <a:pt x="381" y="588"/>
                  </a:lnTo>
                  <a:lnTo>
                    <a:pt x="383" y="586"/>
                  </a:lnTo>
                  <a:lnTo>
                    <a:pt x="383" y="581"/>
                  </a:lnTo>
                  <a:lnTo>
                    <a:pt x="383" y="578"/>
                  </a:lnTo>
                  <a:lnTo>
                    <a:pt x="383" y="573"/>
                  </a:lnTo>
                  <a:lnTo>
                    <a:pt x="381" y="569"/>
                  </a:lnTo>
                  <a:lnTo>
                    <a:pt x="373" y="564"/>
                  </a:lnTo>
                  <a:lnTo>
                    <a:pt x="371" y="561"/>
                  </a:lnTo>
                  <a:lnTo>
                    <a:pt x="368" y="559"/>
                  </a:lnTo>
                  <a:lnTo>
                    <a:pt x="364" y="559"/>
                  </a:lnTo>
                  <a:lnTo>
                    <a:pt x="361" y="559"/>
                  </a:lnTo>
                  <a:lnTo>
                    <a:pt x="356" y="559"/>
                  </a:lnTo>
                  <a:lnTo>
                    <a:pt x="351" y="561"/>
                  </a:lnTo>
                  <a:lnTo>
                    <a:pt x="349" y="564"/>
                  </a:lnTo>
                  <a:lnTo>
                    <a:pt x="347" y="569"/>
                  </a:lnTo>
                  <a:lnTo>
                    <a:pt x="342" y="576"/>
                  </a:lnTo>
                  <a:lnTo>
                    <a:pt x="339" y="578"/>
                  </a:lnTo>
                  <a:lnTo>
                    <a:pt x="337" y="583"/>
                  </a:lnTo>
                  <a:lnTo>
                    <a:pt x="337" y="586"/>
                  </a:lnTo>
                  <a:lnTo>
                    <a:pt x="320" y="608"/>
                  </a:lnTo>
                  <a:lnTo>
                    <a:pt x="334" y="600"/>
                  </a:lnTo>
                  <a:lnTo>
                    <a:pt x="325" y="600"/>
                  </a:lnTo>
                  <a:lnTo>
                    <a:pt x="347" y="620"/>
                  </a:lnTo>
                  <a:lnTo>
                    <a:pt x="347" y="605"/>
                  </a:lnTo>
                  <a:lnTo>
                    <a:pt x="347" y="603"/>
                  </a:lnTo>
                  <a:lnTo>
                    <a:pt x="347" y="598"/>
                  </a:lnTo>
                  <a:lnTo>
                    <a:pt x="347" y="595"/>
                  </a:lnTo>
                  <a:lnTo>
                    <a:pt x="344" y="576"/>
                  </a:lnTo>
                  <a:lnTo>
                    <a:pt x="342" y="571"/>
                  </a:lnTo>
                  <a:lnTo>
                    <a:pt x="342" y="566"/>
                  </a:lnTo>
                  <a:lnTo>
                    <a:pt x="337" y="564"/>
                  </a:lnTo>
                  <a:lnTo>
                    <a:pt x="334" y="561"/>
                  </a:lnTo>
                  <a:lnTo>
                    <a:pt x="329" y="559"/>
                  </a:lnTo>
                  <a:lnTo>
                    <a:pt x="325" y="559"/>
                  </a:lnTo>
                  <a:lnTo>
                    <a:pt x="322" y="559"/>
                  </a:lnTo>
                  <a:lnTo>
                    <a:pt x="317" y="559"/>
                  </a:lnTo>
                  <a:lnTo>
                    <a:pt x="315" y="561"/>
                  </a:lnTo>
                  <a:lnTo>
                    <a:pt x="310" y="564"/>
                  </a:lnTo>
                  <a:lnTo>
                    <a:pt x="307" y="566"/>
                  </a:lnTo>
                  <a:lnTo>
                    <a:pt x="307" y="571"/>
                  </a:lnTo>
                  <a:lnTo>
                    <a:pt x="300" y="586"/>
                  </a:lnTo>
                  <a:lnTo>
                    <a:pt x="300" y="588"/>
                  </a:lnTo>
                  <a:lnTo>
                    <a:pt x="298" y="588"/>
                  </a:lnTo>
                  <a:lnTo>
                    <a:pt x="295" y="593"/>
                  </a:lnTo>
                  <a:lnTo>
                    <a:pt x="293" y="595"/>
                  </a:lnTo>
                  <a:lnTo>
                    <a:pt x="288" y="600"/>
                  </a:lnTo>
                  <a:lnTo>
                    <a:pt x="290" y="603"/>
                  </a:lnTo>
                  <a:lnTo>
                    <a:pt x="295" y="605"/>
                  </a:lnTo>
                  <a:lnTo>
                    <a:pt x="300" y="608"/>
                  </a:lnTo>
                  <a:lnTo>
                    <a:pt x="307" y="615"/>
                  </a:lnTo>
                  <a:lnTo>
                    <a:pt x="320" y="620"/>
                  </a:lnTo>
                  <a:lnTo>
                    <a:pt x="320" y="617"/>
                  </a:lnTo>
                  <a:lnTo>
                    <a:pt x="320" y="615"/>
                  </a:lnTo>
                  <a:lnTo>
                    <a:pt x="320" y="613"/>
                  </a:lnTo>
                  <a:lnTo>
                    <a:pt x="320" y="608"/>
                  </a:lnTo>
                  <a:lnTo>
                    <a:pt x="322" y="603"/>
                  </a:lnTo>
                  <a:lnTo>
                    <a:pt x="322" y="600"/>
                  </a:lnTo>
                  <a:lnTo>
                    <a:pt x="322" y="595"/>
                  </a:lnTo>
                  <a:lnTo>
                    <a:pt x="325" y="593"/>
                  </a:lnTo>
                  <a:lnTo>
                    <a:pt x="325" y="588"/>
                  </a:lnTo>
                  <a:lnTo>
                    <a:pt x="325" y="586"/>
                  </a:lnTo>
                  <a:lnTo>
                    <a:pt x="325" y="581"/>
                  </a:lnTo>
                  <a:lnTo>
                    <a:pt x="327" y="573"/>
                  </a:lnTo>
                  <a:lnTo>
                    <a:pt x="327" y="566"/>
                  </a:lnTo>
                  <a:lnTo>
                    <a:pt x="329" y="556"/>
                  </a:lnTo>
                  <a:lnTo>
                    <a:pt x="329" y="554"/>
                  </a:lnTo>
                  <a:lnTo>
                    <a:pt x="329" y="551"/>
                  </a:lnTo>
                  <a:lnTo>
                    <a:pt x="327" y="544"/>
                  </a:lnTo>
                  <a:lnTo>
                    <a:pt x="325" y="542"/>
                  </a:lnTo>
                  <a:lnTo>
                    <a:pt x="317" y="537"/>
                  </a:lnTo>
                  <a:lnTo>
                    <a:pt x="310" y="537"/>
                  </a:lnTo>
                  <a:lnTo>
                    <a:pt x="307" y="534"/>
                  </a:lnTo>
                  <a:lnTo>
                    <a:pt x="303" y="534"/>
                  </a:lnTo>
                  <a:lnTo>
                    <a:pt x="300" y="534"/>
                  </a:lnTo>
                  <a:lnTo>
                    <a:pt x="295" y="534"/>
                  </a:lnTo>
                  <a:lnTo>
                    <a:pt x="295" y="539"/>
                  </a:lnTo>
                  <a:lnTo>
                    <a:pt x="293" y="542"/>
                  </a:lnTo>
                  <a:lnTo>
                    <a:pt x="290" y="544"/>
                  </a:lnTo>
                  <a:lnTo>
                    <a:pt x="290" y="547"/>
                  </a:lnTo>
                  <a:lnTo>
                    <a:pt x="288" y="551"/>
                  </a:lnTo>
                  <a:lnTo>
                    <a:pt x="288" y="554"/>
                  </a:lnTo>
                  <a:lnTo>
                    <a:pt x="286" y="556"/>
                  </a:lnTo>
                  <a:lnTo>
                    <a:pt x="283" y="564"/>
                  </a:lnTo>
                  <a:lnTo>
                    <a:pt x="281" y="569"/>
                  </a:lnTo>
                  <a:lnTo>
                    <a:pt x="278" y="569"/>
                  </a:lnTo>
                  <a:lnTo>
                    <a:pt x="278" y="573"/>
                  </a:lnTo>
                  <a:lnTo>
                    <a:pt x="276" y="576"/>
                  </a:lnTo>
                  <a:lnTo>
                    <a:pt x="276" y="581"/>
                  </a:lnTo>
                  <a:lnTo>
                    <a:pt x="271" y="586"/>
                  </a:lnTo>
                  <a:lnTo>
                    <a:pt x="268" y="593"/>
                  </a:lnTo>
                  <a:lnTo>
                    <a:pt x="266" y="595"/>
                  </a:lnTo>
                  <a:lnTo>
                    <a:pt x="264" y="600"/>
                  </a:lnTo>
                  <a:lnTo>
                    <a:pt x="259" y="605"/>
                  </a:lnTo>
                  <a:lnTo>
                    <a:pt x="254" y="613"/>
                  </a:lnTo>
                  <a:lnTo>
                    <a:pt x="256" y="615"/>
                  </a:lnTo>
                  <a:lnTo>
                    <a:pt x="261" y="617"/>
                  </a:lnTo>
                  <a:lnTo>
                    <a:pt x="268" y="620"/>
                  </a:lnTo>
                  <a:lnTo>
                    <a:pt x="276" y="622"/>
                  </a:lnTo>
                  <a:lnTo>
                    <a:pt x="288" y="630"/>
                  </a:lnTo>
                  <a:lnTo>
                    <a:pt x="288" y="627"/>
                  </a:lnTo>
                  <a:lnTo>
                    <a:pt x="288" y="625"/>
                  </a:lnTo>
                  <a:lnTo>
                    <a:pt x="290" y="622"/>
                  </a:lnTo>
                  <a:lnTo>
                    <a:pt x="290" y="617"/>
                  </a:lnTo>
                  <a:lnTo>
                    <a:pt x="293" y="613"/>
                  </a:lnTo>
                  <a:lnTo>
                    <a:pt x="293" y="608"/>
                  </a:lnTo>
                  <a:lnTo>
                    <a:pt x="295" y="605"/>
                  </a:lnTo>
                  <a:lnTo>
                    <a:pt x="295" y="603"/>
                  </a:lnTo>
                  <a:lnTo>
                    <a:pt x="295" y="598"/>
                  </a:lnTo>
                  <a:lnTo>
                    <a:pt x="298" y="595"/>
                  </a:lnTo>
                  <a:lnTo>
                    <a:pt x="298" y="593"/>
                  </a:lnTo>
                  <a:lnTo>
                    <a:pt x="298" y="588"/>
                  </a:lnTo>
                  <a:lnTo>
                    <a:pt x="300" y="586"/>
                  </a:lnTo>
                  <a:lnTo>
                    <a:pt x="300" y="581"/>
                  </a:lnTo>
                  <a:lnTo>
                    <a:pt x="303" y="576"/>
                  </a:lnTo>
                  <a:lnTo>
                    <a:pt x="303" y="569"/>
                  </a:lnTo>
                  <a:lnTo>
                    <a:pt x="307" y="561"/>
                  </a:lnTo>
                  <a:lnTo>
                    <a:pt x="307" y="559"/>
                  </a:lnTo>
                  <a:lnTo>
                    <a:pt x="307" y="556"/>
                  </a:lnTo>
                  <a:lnTo>
                    <a:pt x="307" y="549"/>
                  </a:lnTo>
                  <a:lnTo>
                    <a:pt x="307" y="544"/>
                  </a:lnTo>
                  <a:lnTo>
                    <a:pt x="303" y="539"/>
                  </a:lnTo>
                  <a:lnTo>
                    <a:pt x="298" y="534"/>
                  </a:lnTo>
                  <a:lnTo>
                    <a:pt x="293" y="532"/>
                  </a:lnTo>
                  <a:lnTo>
                    <a:pt x="288" y="532"/>
                  </a:lnTo>
                  <a:lnTo>
                    <a:pt x="286" y="532"/>
                  </a:lnTo>
                  <a:lnTo>
                    <a:pt x="281" y="532"/>
                  </a:lnTo>
                  <a:lnTo>
                    <a:pt x="276" y="537"/>
                  </a:lnTo>
                  <a:lnTo>
                    <a:pt x="273" y="542"/>
                  </a:lnTo>
                  <a:lnTo>
                    <a:pt x="271" y="544"/>
                  </a:lnTo>
                  <a:lnTo>
                    <a:pt x="268" y="547"/>
                  </a:lnTo>
                  <a:lnTo>
                    <a:pt x="266" y="549"/>
                  </a:lnTo>
                  <a:lnTo>
                    <a:pt x="264" y="556"/>
                  </a:lnTo>
                  <a:lnTo>
                    <a:pt x="261" y="556"/>
                  </a:lnTo>
                  <a:lnTo>
                    <a:pt x="261" y="559"/>
                  </a:lnTo>
                  <a:lnTo>
                    <a:pt x="256" y="561"/>
                  </a:lnTo>
                  <a:lnTo>
                    <a:pt x="254" y="566"/>
                  </a:lnTo>
                  <a:lnTo>
                    <a:pt x="249" y="573"/>
                  </a:lnTo>
                  <a:lnTo>
                    <a:pt x="244" y="578"/>
                  </a:lnTo>
                  <a:lnTo>
                    <a:pt x="239" y="586"/>
                  </a:lnTo>
                  <a:lnTo>
                    <a:pt x="237" y="593"/>
                  </a:lnTo>
                  <a:lnTo>
                    <a:pt x="232" y="600"/>
                  </a:lnTo>
                  <a:lnTo>
                    <a:pt x="229" y="605"/>
                  </a:lnTo>
                  <a:lnTo>
                    <a:pt x="227" y="610"/>
                  </a:lnTo>
                  <a:lnTo>
                    <a:pt x="225" y="615"/>
                  </a:lnTo>
                  <a:lnTo>
                    <a:pt x="222" y="620"/>
                  </a:lnTo>
                  <a:lnTo>
                    <a:pt x="217" y="625"/>
                  </a:lnTo>
                  <a:lnTo>
                    <a:pt x="212" y="630"/>
                  </a:lnTo>
                  <a:lnTo>
                    <a:pt x="207" y="639"/>
                  </a:lnTo>
                  <a:lnTo>
                    <a:pt x="212" y="639"/>
                  </a:lnTo>
                  <a:lnTo>
                    <a:pt x="215" y="642"/>
                  </a:lnTo>
                  <a:lnTo>
                    <a:pt x="222" y="644"/>
                  </a:lnTo>
                  <a:lnTo>
                    <a:pt x="229" y="649"/>
                  </a:lnTo>
                  <a:lnTo>
                    <a:pt x="239" y="654"/>
                  </a:lnTo>
                  <a:lnTo>
                    <a:pt x="239" y="652"/>
                  </a:lnTo>
                  <a:lnTo>
                    <a:pt x="239" y="649"/>
                  </a:lnTo>
                  <a:lnTo>
                    <a:pt x="239" y="647"/>
                  </a:lnTo>
                  <a:lnTo>
                    <a:pt x="239" y="642"/>
                  </a:lnTo>
                  <a:lnTo>
                    <a:pt x="239" y="637"/>
                  </a:lnTo>
                  <a:lnTo>
                    <a:pt x="239" y="635"/>
                  </a:lnTo>
                  <a:lnTo>
                    <a:pt x="239" y="632"/>
                  </a:lnTo>
                  <a:lnTo>
                    <a:pt x="239" y="627"/>
                  </a:lnTo>
                  <a:lnTo>
                    <a:pt x="239" y="622"/>
                  </a:lnTo>
                  <a:lnTo>
                    <a:pt x="239" y="615"/>
                  </a:lnTo>
                  <a:lnTo>
                    <a:pt x="239" y="608"/>
                  </a:lnTo>
                  <a:lnTo>
                    <a:pt x="239" y="598"/>
                  </a:lnTo>
                  <a:lnTo>
                    <a:pt x="239" y="591"/>
                  </a:lnTo>
                  <a:lnTo>
                    <a:pt x="239" y="583"/>
                  </a:lnTo>
                  <a:lnTo>
                    <a:pt x="239" y="576"/>
                  </a:lnTo>
                  <a:lnTo>
                    <a:pt x="239" y="571"/>
                  </a:lnTo>
                  <a:lnTo>
                    <a:pt x="239" y="566"/>
                  </a:lnTo>
                  <a:lnTo>
                    <a:pt x="239" y="559"/>
                  </a:lnTo>
                  <a:lnTo>
                    <a:pt x="237" y="551"/>
                  </a:lnTo>
                  <a:lnTo>
                    <a:pt x="237" y="542"/>
                  </a:lnTo>
                  <a:lnTo>
                    <a:pt x="237" y="530"/>
                  </a:lnTo>
                  <a:lnTo>
                    <a:pt x="234" y="530"/>
                  </a:lnTo>
                  <a:lnTo>
                    <a:pt x="234" y="525"/>
                  </a:lnTo>
                  <a:lnTo>
                    <a:pt x="234" y="522"/>
                  </a:lnTo>
                  <a:lnTo>
                    <a:pt x="232" y="517"/>
                  </a:lnTo>
                  <a:lnTo>
                    <a:pt x="225" y="515"/>
                  </a:lnTo>
                  <a:lnTo>
                    <a:pt x="217" y="515"/>
                  </a:lnTo>
                  <a:lnTo>
                    <a:pt x="215" y="515"/>
                  </a:lnTo>
                  <a:lnTo>
                    <a:pt x="210" y="515"/>
                  </a:lnTo>
                  <a:lnTo>
                    <a:pt x="205" y="515"/>
                  </a:lnTo>
                  <a:lnTo>
                    <a:pt x="203" y="517"/>
                  </a:lnTo>
                  <a:lnTo>
                    <a:pt x="200" y="522"/>
                  </a:lnTo>
                  <a:lnTo>
                    <a:pt x="198" y="527"/>
                  </a:lnTo>
                  <a:lnTo>
                    <a:pt x="195" y="530"/>
                  </a:lnTo>
                  <a:lnTo>
                    <a:pt x="195" y="534"/>
                  </a:lnTo>
                  <a:lnTo>
                    <a:pt x="193" y="537"/>
                  </a:lnTo>
                  <a:lnTo>
                    <a:pt x="193" y="544"/>
                  </a:lnTo>
                  <a:lnTo>
                    <a:pt x="190" y="544"/>
                  </a:lnTo>
                  <a:lnTo>
                    <a:pt x="190" y="547"/>
                  </a:lnTo>
                  <a:lnTo>
                    <a:pt x="188" y="551"/>
                  </a:lnTo>
                  <a:lnTo>
                    <a:pt x="185" y="556"/>
                  </a:lnTo>
                  <a:lnTo>
                    <a:pt x="185" y="564"/>
                  </a:lnTo>
                  <a:lnTo>
                    <a:pt x="183" y="569"/>
                  </a:lnTo>
                  <a:lnTo>
                    <a:pt x="183" y="576"/>
                  </a:lnTo>
                  <a:lnTo>
                    <a:pt x="183" y="581"/>
                  </a:lnTo>
                  <a:lnTo>
                    <a:pt x="183" y="586"/>
                  </a:lnTo>
                  <a:lnTo>
                    <a:pt x="183" y="588"/>
                  </a:lnTo>
                  <a:lnTo>
                    <a:pt x="183" y="593"/>
                  </a:lnTo>
                  <a:lnTo>
                    <a:pt x="181" y="595"/>
                  </a:lnTo>
                  <a:lnTo>
                    <a:pt x="181" y="598"/>
                  </a:lnTo>
                  <a:lnTo>
                    <a:pt x="178" y="600"/>
                  </a:lnTo>
                  <a:lnTo>
                    <a:pt x="178" y="603"/>
                  </a:lnTo>
                  <a:lnTo>
                    <a:pt x="183" y="605"/>
                  </a:lnTo>
                  <a:lnTo>
                    <a:pt x="185" y="605"/>
                  </a:lnTo>
                  <a:lnTo>
                    <a:pt x="193" y="608"/>
                  </a:lnTo>
                  <a:lnTo>
                    <a:pt x="203" y="610"/>
                  </a:lnTo>
                  <a:lnTo>
                    <a:pt x="215" y="615"/>
                  </a:lnTo>
                  <a:lnTo>
                    <a:pt x="215" y="613"/>
                  </a:lnTo>
                  <a:lnTo>
                    <a:pt x="215" y="610"/>
                  </a:lnTo>
                  <a:lnTo>
                    <a:pt x="215" y="608"/>
                  </a:lnTo>
                  <a:lnTo>
                    <a:pt x="215" y="603"/>
                  </a:lnTo>
                  <a:lnTo>
                    <a:pt x="215" y="598"/>
                  </a:lnTo>
                  <a:lnTo>
                    <a:pt x="215" y="591"/>
                  </a:lnTo>
                  <a:lnTo>
                    <a:pt x="217" y="586"/>
                  </a:lnTo>
                  <a:lnTo>
                    <a:pt x="217" y="583"/>
                  </a:lnTo>
                  <a:lnTo>
                    <a:pt x="217" y="578"/>
                  </a:lnTo>
                  <a:lnTo>
                    <a:pt x="217" y="576"/>
                  </a:lnTo>
                  <a:lnTo>
                    <a:pt x="217" y="573"/>
                  </a:lnTo>
                  <a:lnTo>
                    <a:pt x="217" y="569"/>
                  </a:lnTo>
                  <a:lnTo>
                    <a:pt x="220" y="564"/>
                  </a:lnTo>
                  <a:lnTo>
                    <a:pt x="222" y="559"/>
                  </a:lnTo>
                  <a:lnTo>
                    <a:pt x="222" y="551"/>
                  </a:lnTo>
                  <a:lnTo>
                    <a:pt x="222" y="549"/>
                  </a:lnTo>
                  <a:lnTo>
                    <a:pt x="220" y="549"/>
                  </a:lnTo>
                  <a:lnTo>
                    <a:pt x="217" y="549"/>
                  </a:lnTo>
                  <a:lnTo>
                    <a:pt x="212" y="547"/>
                  </a:lnTo>
                  <a:lnTo>
                    <a:pt x="205" y="547"/>
                  </a:lnTo>
                  <a:lnTo>
                    <a:pt x="195" y="544"/>
                  </a:lnTo>
                  <a:lnTo>
                    <a:pt x="183" y="542"/>
                  </a:lnTo>
                  <a:lnTo>
                    <a:pt x="181" y="544"/>
                  </a:lnTo>
                  <a:lnTo>
                    <a:pt x="181" y="547"/>
                  </a:lnTo>
                  <a:lnTo>
                    <a:pt x="181" y="549"/>
                  </a:lnTo>
                  <a:lnTo>
                    <a:pt x="181" y="556"/>
                  </a:lnTo>
                  <a:lnTo>
                    <a:pt x="178" y="559"/>
                  </a:lnTo>
                  <a:lnTo>
                    <a:pt x="178" y="564"/>
                  </a:lnTo>
                  <a:lnTo>
                    <a:pt x="176" y="569"/>
                  </a:lnTo>
                  <a:lnTo>
                    <a:pt x="176" y="573"/>
                  </a:lnTo>
                  <a:lnTo>
                    <a:pt x="176" y="578"/>
                  </a:lnTo>
                  <a:lnTo>
                    <a:pt x="176" y="583"/>
                  </a:lnTo>
                  <a:lnTo>
                    <a:pt x="173" y="586"/>
                  </a:lnTo>
                  <a:lnTo>
                    <a:pt x="171" y="591"/>
                  </a:lnTo>
                  <a:lnTo>
                    <a:pt x="168" y="593"/>
                  </a:lnTo>
                  <a:lnTo>
                    <a:pt x="168" y="595"/>
                  </a:lnTo>
                  <a:lnTo>
                    <a:pt x="166" y="598"/>
                  </a:lnTo>
                  <a:lnTo>
                    <a:pt x="161" y="603"/>
                  </a:lnTo>
                  <a:lnTo>
                    <a:pt x="156" y="608"/>
                  </a:lnTo>
                  <a:lnTo>
                    <a:pt x="151" y="615"/>
                  </a:lnTo>
                  <a:lnTo>
                    <a:pt x="156" y="617"/>
                  </a:lnTo>
                  <a:lnTo>
                    <a:pt x="159" y="620"/>
                  </a:lnTo>
                  <a:lnTo>
                    <a:pt x="166" y="622"/>
                  </a:lnTo>
                  <a:lnTo>
                    <a:pt x="173" y="627"/>
                  </a:lnTo>
                  <a:lnTo>
                    <a:pt x="185" y="635"/>
                  </a:lnTo>
                  <a:lnTo>
                    <a:pt x="185" y="632"/>
                  </a:lnTo>
                  <a:lnTo>
                    <a:pt x="185" y="630"/>
                  </a:lnTo>
                  <a:lnTo>
                    <a:pt x="185" y="627"/>
                  </a:lnTo>
                  <a:lnTo>
                    <a:pt x="185" y="625"/>
                  </a:lnTo>
                  <a:lnTo>
                    <a:pt x="185" y="620"/>
                  </a:lnTo>
                  <a:lnTo>
                    <a:pt x="185" y="615"/>
                  </a:lnTo>
                  <a:lnTo>
                    <a:pt x="185" y="610"/>
                  </a:lnTo>
                  <a:lnTo>
                    <a:pt x="185" y="603"/>
                  </a:lnTo>
                  <a:lnTo>
                    <a:pt x="185" y="595"/>
                  </a:lnTo>
                  <a:lnTo>
                    <a:pt x="185" y="586"/>
                  </a:lnTo>
                  <a:lnTo>
                    <a:pt x="185" y="576"/>
                  </a:lnTo>
                  <a:lnTo>
                    <a:pt x="185" y="566"/>
                  </a:lnTo>
                  <a:lnTo>
                    <a:pt x="185" y="556"/>
                  </a:lnTo>
                  <a:lnTo>
                    <a:pt x="185" y="551"/>
                  </a:lnTo>
                  <a:lnTo>
                    <a:pt x="185" y="544"/>
                  </a:lnTo>
                  <a:lnTo>
                    <a:pt x="185" y="542"/>
                  </a:lnTo>
                  <a:lnTo>
                    <a:pt x="185" y="534"/>
                  </a:lnTo>
                  <a:lnTo>
                    <a:pt x="185" y="532"/>
                  </a:lnTo>
                  <a:lnTo>
                    <a:pt x="185" y="525"/>
                  </a:lnTo>
                  <a:lnTo>
                    <a:pt x="185" y="517"/>
                  </a:lnTo>
                  <a:lnTo>
                    <a:pt x="185" y="515"/>
                  </a:lnTo>
                  <a:lnTo>
                    <a:pt x="183" y="512"/>
                  </a:lnTo>
                  <a:lnTo>
                    <a:pt x="181" y="505"/>
                  </a:lnTo>
                  <a:lnTo>
                    <a:pt x="178" y="500"/>
                  </a:lnTo>
                  <a:lnTo>
                    <a:pt x="173" y="498"/>
                  </a:lnTo>
                  <a:lnTo>
                    <a:pt x="171" y="498"/>
                  </a:lnTo>
                  <a:lnTo>
                    <a:pt x="166" y="498"/>
                  </a:lnTo>
                  <a:lnTo>
                    <a:pt x="161" y="498"/>
                  </a:lnTo>
                  <a:lnTo>
                    <a:pt x="159" y="498"/>
                  </a:lnTo>
                  <a:lnTo>
                    <a:pt x="154" y="500"/>
                  </a:lnTo>
                  <a:lnTo>
                    <a:pt x="151" y="500"/>
                  </a:lnTo>
                  <a:lnTo>
                    <a:pt x="146" y="503"/>
                  </a:lnTo>
                  <a:lnTo>
                    <a:pt x="146" y="505"/>
                  </a:lnTo>
                  <a:lnTo>
                    <a:pt x="144" y="510"/>
                  </a:lnTo>
                  <a:lnTo>
                    <a:pt x="144" y="512"/>
                  </a:lnTo>
                  <a:lnTo>
                    <a:pt x="144" y="515"/>
                  </a:lnTo>
                  <a:lnTo>
                    <a:pt x="144" y="517"/>
                  </a:lnTo>
                  <a:lnTo>
                    <a:pt x="144" y="522"/>
                  </a:lnTo>
                  <a:lnTo>
                    <a:pt x="142" y="525"/>
                  </a:lnTo>
                  <a:lnTo>
                    <a:pt x="142" y="527"/>
                  </a:lnTo>
                  <a:lnTo>
                    <a:pt x="139" y="532"/>
                  </a:lnTo>
                  <a:lnTo>
                    <a:pt x="139" y="537"/>
                  </a:lnTo>
                  <a:lnTo>
                    <a:pt x="137" y="544"/>
                  </a:lnTo>
                  <a:lnTo>
                    <a:pt x="134" y="551"/>
                  </a:lnTo>
                  <a:lnTo>
                    <a:pt x="134" y="559"/>
                  </a:lnTo>
                  <a:lnTo>
                    <a:pt x="132" y="566"/>
                  </a:lnTo>
                  <a:lnTo>
                    <a:pt x="129" y="571"/>
                  </a:lnTo>
                  <a:lnTo>
                    <a:pt x="127" y="578"/>
                  </a:lnTo>
                  <a:lnTo>
                    <a:pt x="124" y="581"/>
                  </a:lnTo>
                  <a:lnTo>
                    <a:pt x="122" y="586"/>
                  </a:lnTo>
                  <a:lnTo>
                    <a:pt x="120" y="591"/>
                  </a:lnTo>
                  <a:lnTo>
                    <a:pt x="117" y="595"/>
                  </a:lnTo>
                  <a:lnTo>
                    <a:pt x="112" y="603"/>
                  </a:lnTo>
                  <a:lnTo>
                    <a:pt x="110" y="610"/>
                  </a:lnTo>
                  <a:lnTo>
                    <a:pt x="112" y="613"/>
                  </a:lnTo>
                  <a:lnTo>
                    <a:pt x="117" y="615"/>
                  </a:lnTo>
                  <a:lnTo>
                    <a:pt x="124" y="617"/>
                  </a:lnTo>
                  <a:lnTo>
                    <a:pt x="132" y="622"/>
                  </a:lnTo>
                  <a:lnTo>
                    <a:pt x="144" y="630"/>
                  </a:lnTo>
                  <a:lnTo>
                    <a:pt x="144" y="627"/>
                  </a:lnTo>
                  <a:lnTo>
                    <a:pt x="144" y="625"/>
                  </a:lnTo>
                  <a:lnTo>
                    <a:pt x="146" y="622"/>
                  </a:lnTo>
                  <a:lnTo>
                    <a:pt x="149" y="620"/>
                  </a:lnTo>
                  <a:lnTo>
                    <a:pt x="149" y="615"/>
                  </a:lnTo>
                  <a:lnTo>
                    <a:pt x="151" y="610"/>
                  </a:lnTo>
                  <a:lnTo>
                    <a:pt x="151" y="605"/>
                  </a:lnTo>
                  <a:lnTo>
                    <a:pt x="151" y="600"/>
                  </a:lnTo>
                  <a:lnTo>
                    <a:pt x="154" y="598"/>
                  </a:lnTo>
                  <a:lnTo>
                    <a:pt x="154" y="595"/>
                  </a:lnTo>
                  <a:lnTo>
                    <a:pt x="154" y="591"/>
                  </a:lnTo>
                  <a:lnTo>
                    <a:pt x="156" y="588"/>
                  </a:lnTo>
                  <a:lnTo>
                    <a:pt x="156" y="583"/>
                  </a:lnTo>
                  <a:lnTo>
                    <a:pt x="159" y="578"/>
                  </a:lnTo>
                  <a:lnTo>
                    <a:pt x="159" y="571"/>
                  </a:lnTo>
                  <a:lnTo>
                    <a:pt x="163" y="564"/>
                  </a:lnTo>
                  <a:lnTo>
                    <a:pt x="161" y="561"/>
                  </a:lnTo>
                  <a:lnTo>
                    <a:pt x="161" y="559"/>
                  </a:lnTo>
                  <a:lnTo>
                    <a:pt x="161" y="556"/>
                  </a:lnTo>
                  <a:lnTo>
                    <a:pt x="161" y="551"/>
                  </a:lnTo>
                  <a:lnTo>
                    <a:pt x="154" y="547"/>
                  </a:lnTo>
                  <a:lnTo>
                    <a:pt x="149" y="542"/>
                  </a:lnTo>
                  <a:lnTo>
                    <a:pt x="144" y="542"/>
                  </a:lnTo>
                  <a:lnTo>
                    <a:pt x="142" y="539"/>
                  </a:lnTo>
                  <a:lnTo>
                    <a:pt x="137" y="539"/>
                  </a:lnTo>
                  <a:lnTo>
                    <a:pt x="132" y="542"/>
                  </a:lnTo>
                  <a:lnTo>
                    <a:pt x="127" y="547"/>
                  </a:lnTo>
                  <a:lnTo>
                    <a:pt x="124" y="549"/>
                  </a:lnTo>
                  <a:lnTo>
                    <a:pt x="122" y="551"/>
                  </a:lnTo>
                  <a:lnTo>
                    <a:pt x="122" y="556"/>
                  </a:lnTo>
                  <a:lnTo>
                    <a:pt x="120" y="556"/>
                  </a:lnTo>
                  <a:lnTo>
                    <a:pt x="117" y="561"/>
                  </a:lnTo>
                  <a:lnTo>
                    <a:pt x="112" y="566"/>
                  </a:lnTo>
                  <a:lnTo>
                    <a:pt x="110" y="569"/>
                  </a:lnTo>
                  <a:lnTo>
                    <a:pt x="105" y="576"/>
                  </a:lnTo>
                  <a:lnTo>
                    <a:pt x="100" y="581"/>
                  </a:lnTo>
                  <a:lnTo>
                    <a:pt x="98" y="588"/>
                  </a:lnTo>
                  <a:lnTo>
                    <a:pt x="93" y="593"/>
                  </a:lnTo>
                  <a:lnTo>
                    <a:pt x="90" y="598"/>
                  </a:lnTo>
                  <a:lnTo>
                    <a:pt x="85" y="603"/>
                  </a:lnTo>
                  <a:lnTo>
                    <a:pt x="83" y="605"/>
                  </a:lnTo>
                  <a:lnTo>
                    <a:pt x="81" y="608"/>
                  </a:lnTo>
                  <a:lnTo>
                    <a:pt x="76" y="613"/>
                  </a:lnTo>
                  <a:lnTo>
                    <a:pt x="78" y="617"/>
                  </a:lnTo>
                  <a:lnTo>
                    <a:pt x="81" y="620"/>
                  </a:lnTo>
                  <a:lnTo>
                    <a:pt x="85" y="625"/>
                  </a:lnTo>
                  <a:lnTo>
                    <a:pt x="93" y="632"/>
                  </a:lnTo>
                  <a:lnTo>
                    <a:pt x="102" y="642"/>
                  </a:lnTo>
                  <a:lnTo>
                    <a:pt x="102" y="639"/>
                  </a:lnTo>
                  <a:lnTo>
                    <a:pt x="102" y="637"/>
                  </a:lnTo>
                  <a:lnTo>
                    <a:pt x="105" y="635"/>
                  </a:lnTo>
                  <a:lnTo>
                    <a:pt x="107" y="630"/>
                  </a:lnTo>
                  <a:lnTo>
                    <a:pt x="110" y="625"/>
                  </a:lnTo>
                  <a:lnTo>
                    <a:pt x="110" y="622"/>
                  </a:lnTo>
                  <a:lnTo>
                    <a:pt x="110" y="620"/>
                  </a:lnTo>
                  <a:lnTo>
                    <a:pt x="112" y="617"/>
                  </a:lnTo>
                  <a:lnTo>
                    <a:pt x="115" y="613"/>
                  </a:lnTo>
                  <a:lnTo>
                    <a:pt x="115" y="608"/>
                  </a:lnTo>
                  <a:lnTo>
                    <a:pt x="117" y="600"/>
                  </a:lnTo>
                  <a:lnTo>
                    <a:pt x="117" y="595"/>
                  </a:lnTo>
                  <a:lnTo>
                    <a:pt x="117" y="588"/>
                  </a:lnTo>
                  <a:lnTo>
                    <a:pt x="120" y="581"/>
                  </a:lnTo>
                  <a:lnTo>
                    <a:pt x="120" y="573"/>
                  </a:lnTo>
                  <a:lnTo>
                    <a:pt x="122" y="566"/>
                  </a:lnTo>
                  <a:lnTo>
                    <a:pt x="124" y="561"/>
                  </a:lnTo>
                  <a:lnTo>
                    <a:pt x="124" y="556"/>
                  </a:lnTo>
                  <a:lnTo>
                    <a:pt x="129" y="551"/>
                  </a:lnTo>
                  <a:lnTo>
                    <a:pt x="132" y="547"/>
                  </a:lnTo>
                  <a:lnTo>
                    <a:pt x="134" y="544"/>
                  </a:lnTo>
                  <a:lnTo>
                    <a:pt x="137" y="537"/>
                  </a:lnTo>
                  <a:lnTo>
                    <a:pt x="137" y="532"/>
                  </a:lnTo>
                  <a:lnTo>
                    <a:pt x="139" y="527"/>
                  </a:lnTo>
                  <a:lnTo>
                    <a:pt x="139" y="522"/>
                  </a:lnTo>
                  <a:lnTo>
                    <a:pt x="139" y="517"/>
                  </a:lnTo>
                  <a:lnTo>
                    <a:pt x="142" y="512"/>
                  </a:lnTo>
                  <a:lnTo>
                    <a:pt x="142" y="510"/>
                  </a:lnTo>
                  <a:lnTo>
                    <a:pt x="142" y="505"/>
                  </a:lnTo>
                  <a:lnTo>
                    <a:pt x="139" y="498"/>
                  </a:lnTo>
                  <a:lnTo>
                    <a:pt x="134" y="490"/>
                  </a:lnTo>
                  <a:lnTo>
                    <a:pt x="129" y="476"/>
                  </a:lnTo>
                  <a:lnTo>
                    <a:pt x="124" y="461"/>
                  </a:lnTo>
                  <a:lnTo>
                    <a:pt x="120" y="442"/>
                  </a:lnTo>
                  <a:lnTo>
                    <a:pt x="115" y="422"/>
                  </a:lnTo>
                  <a:lnTo>
                    <a:pt x="110" y="403"/>
                  </a:lnTo>
                  <a:lnTo>
                    <a:pt x="110" y="381"/>
                  </a:lnTo>
                  <a:lnTo>
                    <a:pt x="112" y="359"/>
                  </a:lnTo>
                  <a:lnTo>
                    <a:pt x="117" y="339"/>
                  </a:lnTo>
                  <a:lnTo>
                    <a:pt x="117" y="320"/>
                  </a:lnTo>
                  <a:lnTo>
                    <a:pt x="120" y="302"/>
                  </a:lnTo>
                  <a:lnTo>
                    <a:pt x="120" y="283"/>
                  </a:lnTo>
                  <a:lnTo>
                    <a:pt x="120" y="266"/>
                  </a:lnTo>
                  <a:lnTo>
                    <a:pt x="120" y="249"/>
                  </a:lnTo>
                  <a:lnTo>
                    <a:pt x="122" y="232"/>
                  </a:lnTo>
                  <a:lnTo>
                    <a:pt x="112" y="219"/>
                  </a:lnTo>
                  <a:lnTo>
                    <a:pt x="105" y="210"/>
                  </a:lnTo>
                  <a:lnTo>
                    <a:pt x="100" y="202"/>
                  </a:lnTo>
                  <a:lnTo>
                    <a:pt x="98" y="197"/>
                  </a:lnTo>
                  <a:lnTo>
                    <a:pt x="95" y="195"/>
                  </a:lnTo>
                  <a:lnTo>
                    <a:pt x="93" y="193"/>
                  </a:lnTo>
                  <a:lnTo>
                    <a:pt x="90" y="190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85" y="190"/>
                  </a:lnTo>
                  <a:lnTo>
                    <a:pt x="81" y="190"/>
                  </a:lnTo>
                  <a:lnTo>
                    <a:pt x="76" y="193"/>
                  </a:lnTo>
                  <a:lnTo>
                    <a:pt x="66" y="197"/>
                  </a:lnTo>
                  <a:lnTo>
                    <a:pt x="54" y="202"/>
                  </a:lnTo>
                  <a:lnTo>
                    <a:pt x="56" y="202"/>
                  </a:lnTo>
                  <a:lnTo>
                    <a:pt x="56" y="205"/>
                  </a:lnTo>
                  <a:lnTo>
                    <a:pt x="61" y="210"/>
                  </a:lnTo>
                  <a:lnTo>
                    <a:pt x="61" y="212"/>
                  </a:lnTo>
                  <a:lnTo>
                    <a:pt x="66" y="215"/>
                  </a:lnTo>
                  <a:lnTo>
                    <a:pt x="68" y="219"/>
                  </a:lnTo>
                  <a:lnTo>
                    <a:pt x="71" y="224"/>
                  </a:lnTo>
                  <a:lnTo>
                    <a:pt x="73" y="229"/>
                  </a:lnTo>
                  <a:lnTo>
                    <a:pt x="76" y="232"/>
                  </a:lnTo>
                  <a:lnTo>
                    <a:pt x="78" y="234"/>
                  </a:lnTo>
                  <a:lnTo>
                    <a:pt x="81" y="237"/>
                  </a:lnTo>
                  <a:lnTo>
                    <a:pt x="85" y="241"/>
                  </a:lnTo>
                  <a:lnTo>
                    <a:pt x="93" y="249"/>
                  </a:lnTo>
                  <a:lnTo>
                    <a:pt x="95" y="251"/>
                  </a:lnTo>
                  <a:lnTo>
                    <a:pt x="98" y="254"/>
                  </a:lnTo>
                  <a:lnTo>
                    <a:pt x="102" y="259"/>
                  </a:lnTo>
                  <a:lnTo>
                    <a:pt x="107" y="256"/>
                  </a:lnTo>
                  <a:lnTo>
                    <a:pt x="115" y="256"/>
                  </a:lnTo>
                  <a:lnTo>
                    <a:pt x="117" y="254"/>
                  </a:lnTo>
                  <a:lnTo>
                    <a:pt x="122" y="254"/>
                  </a:lnTo>
                  <a:lnTo>
                    <a:pt x="124" y="251"/>
                  </a:lnTo>
                  <a:lnTo>
                    <a:pt x="129" y="249"/>
                  </a:lnTo>
                  <a:lnTo>
                    <a:pt x="129" y="244"/>
                  </a:lnTo>
                  <a:lnTo>
                    <a:pt x="129" y="241"/>
                  </a:lnTo>
                  <a:lnTo>
                    <a:pt x="129" y="239"/>
                  </a:lnTo>
                  <a:lnTo>
                    <a:pt x="129" y="237"/>
                  </a:lnTo>
                  <a:lnTo>
                    <a:pt x="129" y="234"/>
                  </a:lnTo>
                  <a:lnTo>
                    <a:pt x="129" y="232"/>
                  </a:lnTo>
                  <a:lnTo>
                    <a:pt x="129" y="227"/>
                  </a:lnTo>
                  <a:lnTo>
                    <a:pt x="129" y="222"/>
                  </a:lnTo>
                  <a:lnTo>
                    <a:pt x="129" y="217"/>
                  </a:lnTo>
                  <a:lnTo>
                    <a:pt x="129" y="212"/>
                  </a:lnTo>
                  <a:lnTo>
                    <a:pt x="127" y="205"/>
                  </a:lnTo>
                  <a:lnTo>
                    <a:pt x="124" y="195"/>
                  </a:lnTo>
                  <a:lnTo>
                    <a:pt x="122" y="188"/>
                  </a:lnTo>
                  <a:lnTo>
                    <a:pt x="117" y="178"/>
                  </a:lnTo>
                  <a:lnTo>
                    <a:pt x="112" y="171"/>
                  </a:lnTo>
                  <a:lnTo>
                    <a:pt x="102" y="163"/>
                  </a:lnTo>
                  <a:lnTo>
                    <a:pt x="98" y="161"/>
                  </a:lnTo>
                  <a:lnTo>
                    <a:pt x="90" y="156"/>
                  </a:lnTo>
                  <a:lnTo>
                    <a:pt x="88" y="156"/>
                  </a:lnTo>
                  <a:lnTo>
                    <a:pt x="83" y="154"/>
                  </a:lnTo>
                  <a:lnTo>
                    <a:pt x="81" y="151"/>
                  </a:lnTo>
                  <a:lnTo>
                    <a:pt x="78" y="149"/>
                  </a:lnTo>
                  <a:lnTo>
                    <a:pt x="76" y="146"/>
                  </a:lnTo>
                  <a:lnTo>
                    <a:pt x="76" y="149"/>
                  </a:lnTo>
                  <a:lnTo>
                    <a:pt x="78" y="151"/>
                  </a:lnTo>
                  <a:lnTo>
                    <a:pt x="78" y="156"/>
                  </a:lnTo>
                  <a:lnTo>
                    <a:pt x="81" y="161"/>
                  </a:lnTo>
                  <a:lnTo>
                    <a:pt x="81" y="158"/>
                  </a:lnTo>
                  <a:lnTo>
                    <a:pt x="81" y="156"/>
                  </a:lnTo>
                  <a:lnTo>
                    <a:pt x="81" y="154"/>
                  </a:lnTo>
                  <a:lnTo>
                    <a:pt x="81" y="149"/>
                  </a:lnTo>
                  <a:lnTo>
                    <a:pt x="78" y="144"/>
                  </a:lnTo>
                  <a:lnTo>
                    <a:pt x="78" y="141"/>
                  </a:lnTo>
                  <a:lnTo>
                    <a:pt x="76" y="141"/>
                  </a:lnTo>
                  <a:lnTo>
                    <a:pt x="76" y="139"/>
                  </a:lnTo>
                  <a:lnTo>
                    <a:pt x="76" y="136"/>
                  </a:lnTo>
                  <a:lnTo>
                    <a:pt x="76" y="134"/>
                  </a:lnTo>
                  <a:lnTo>
                    <a:pt x="73" y="129"/>
                  </a:lnTo>
                  <a:lnTo>
                    <a:pt x="71" y="124"/>
                  </a:lnTo>
                  <a:lnTo>
                    <a:pt x="71" y="127"/>
                  </a:lnTo>
                  <a:lnTo>
                    <a:pt x="71" y="129"/>
                  </a:lnTo>
                  <a:lnTo>
                    <a:pt x="71" y="132"/>
                  </a:lnTo>
                  <a:lnTo>
                    <a:pt x="71" y="136"/>
                  </a:lnTo>
                  <a:lnTo>
                    <a:pt x="71" y="144"/>
                  </a:lnTo>
                  <a:lnTo>
                    <a:pt x="73" y="144"/>
                  </a:lnTo>
                  <a:lnTo>
                    <a:pt x="73" y="139"/>
                  </a:lnTo>
                  <a:lnTo>
                    <a:pt x="78" y="134"/>
                  </a:lnTo>
                  <a:lnTo>
                    <a:pt x="83" y="129"/>
                  </a:lnTo>
                  <a:lnTo>
                    <a:pt x="88" y="124"/>
                  </a:lnTo>
                  <a:lnTo>
                    <a:pt x="90" y="119"/>
                  </a:lnTo>
                  <a:lnTo>
                    <a:pt x="93" y="119"/>
                  </a:lnTo>
                  <a:lnTo>
                    <a:pt x="95" y="114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0" y="107"/>
                  </a:lnTo>
                  <a:lnTo>
                    <a:pt x="100" y="105"/>
                  </a:lnTo>
                  <a:lnTo>
                    <a:pt x="102" y="105"/>
                  </a:lnTo>
                  <a:lnTo>
                    <a:pt x="100" y="100"/>
                  </a:lnTo>
                  <a:lnTo>
                    <a:pt x="100" y="97"/>
                  </a:lnTo>
                  <a:lnTo>
                    <a:pt x="100" y="95"/>
                  </a:lnTo>
                  <a:lnTo>
                    <a:pt x="100" y="92"/>
                  </a:lnTo>
                  <a:lnTo>
                    <a:pt x="98" y="88"/>
                  </a:lnTo>
                  <a:lnTo>
                    <a:pt x="93" y="83"/>
                  </a:lnTo>
                  <a:lnTo>
                    <a:pt x="93" y="80"/>
                  </a:lnTo>
                  <a:lnTo>
                    <a:pt x="90" y="78"/>
                  </a:lnTo>
                  <a:lnTo>
                    <a:pt x="88" y="75"/>
                  </a:lnTo>
                  <a:lnTo>
                    <a:pt x="88" y="73"/>
                  </a:lnTo>
                  <a:lnTo>
                    <a:pt x="85" y="73"/>
                  </a:lnTo>
                  <a:lnTo>
                    <a:pt x="83" y="73"/>
                  </a:lnTo>
                  <a:lnTo>
                    <a:pt x="78" y="68"/>
                  </a:lnTo>
                  <a:lnTo>
                    <a:pt x="71" y="66"/>
                  </a:lnTo>
                  <a:lnTo>
                    <a:pt x="68" y="61"/>
                  </a:lnTo>
                  <a:lnTo>
                    <a:pt x="66" y="61"/>
                  </a:lnTo>
                  <a:lnTo>
                    <a:pt x="61" y="58"/>
                  </a:lnTo>
                  <a:lnTo>
                    <a:pt x="59" y="56"/>
                  </a:lnTo>
                  <a:lnTo>
                    <a:pt x="56" y="56"/>
                  </a:lnTo>
                  <a:lnTo>
                    <a:pt x="51" y="56"/>
                  </a:lnTo>
                  <a:lnTo>
                    <a:pt x="49" y="56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7" y="63"/>
                  </a:lnTo>
                  <a:lnTo>
                    <a:pt x="34" y="66"/>
                  </a:lnTo>
                  <a:lnTo>
                    <a:pt x="29" y="66"/>
                  </a:lnTo>
                  <a:lnTo>
                    <a:pt x="27" y="68"/>
                  </a:lnTo>
                  <a:lnTo>
                    <a:pt x="24" y="71"/>
                  </a:lnTo>
                  <a:lnTo>
                    <a:pt x="22" y="75"/>
                  </a:lnTo>
                  <a:lnTo>
                    <a:pt x="22" y="80"/>
                  </a:lnTo>
                  <a:lnTo>
                    <a:pt x="22" y="85"/>
                  </a:lnTo>
                  <a:lnTo>
                    <a:pt x="22" y="88"/>
                  </a:lnTo>
                  <a:lnTo>
                    <a:pt x="22" y="90"/>
                  </a:lnTo>
                  <a:lnTo>
                    <a:pt x="22" y="92"/>
                  </a:lnTo>
                  <a:lnTo>
                    <a:pt x="24" y="97"/>
                  </a:lnTo>
                  <a:lnTo>
                    <a:pt x="29" y="102"/>
                  </a:lnTo>
                  <a:lnTo>
                    <a:pt x="32" y="105"/>
                  </a:lnTo>
                  <a:lnTo>
                    <a:pt x="37" y="107"/>
                  </a:lnTo>
                  <a:lnTo>
                    <a:pt x="41" y="110"/>
                  </a:lnTo>
                  <a:lnTo>
                    <a:pt x="46" y="112"/>
                  </a:lnTo>
                  <a:lnTo>
                    <a:pt x="51" y="114"/>
                  </a:lnTo>
                  <a:lnTo>
                    <a:pt x="59" y="117"/>
                  </a:lnTo>
                  <a:lnTo>
                    <a:pt x="71" y="122"/>
                  </a:lnTo>
                  <a:lnTo>
                    <a:pt x="85" y="127"/>
                  </a:lnTo>
                  <a:lnTo>
                    <a:pt x="107" y="134"/>
                  </a:lnTo>
                  <a:lnTo>
                    <a:pt x="132" y="144"/>
                  </a:lnTo>
                  <a:lnTo>
                    <a:pt x="156" y="149"/>
                  </a:lnTo>
                  <a:lnTo>
                    <a:pt x="178" y="149"/>
                  </a:lnTo>
                  <a:lnTo>
                    <a:pt x="198" y="146"/>
                  </a:lnTo>
                  <a:lnTo>
                    <a:pt x="215" y="144"/>
                  </a:lnTo>
                  <a:lnTo>
                    <a:pt x="227" y="141"/>
                  </a:lnTo>
                  <a:lnTo>
                    <a:pt x="234" y="139"/>
                  </a:lnTo>
                  <a:lnTo>
                    <a:pt x="239" y="136"/>
                  </a:lnTo>
                  <a:lnTo>
                    <a:pt x="244" y="134"/>
                  </a:lnTo>
                  <a:lnTo>
                    <a:pt x="246" y="134"/>
                  </a:lnTo>
                  <a:lnTo>
                    <a:pt x="249" y="134"/>
                  </a:lnTo>
                  <a:lnTo>
                    <a:pt x="244" y="134"/>
                  </a:lnTo>
                  <a:lnTo>
                    <a:pt x="242" y="132"/>
                  </a:lnTo>
                  <a:lnTo>
                    <a:pt x="239" y="132"/>
                  </a:lnTo>
                  <a:lnTo>
                    <a:pt x="242" y="136"/>
                  </a:lnTo>
                  <a:lnTo>
                    <a:pt x="244" y="139"/>
                  </a:lnTo>
                  <a:lnTo>
                    <a:pt x="246" y="139"/>
                  </a:lnTo>
                  <a:lnTo>
                    <a:pt x="246" y="141"/>
                  </a:lnTo>
                  <a:lnTo>
                    <a:pt x="246" y="144"/>
                  </a:lnTo>
                  <a:lnTo>
                    <a:pt x="249" y="149"/>
                  </a:lnTo>
                  <a:lnTo>
                    <a:pt x="251" y="156"/>
                  </a:lnTo>
                  <a:lnTo>
                    <a:pt x="256" y="166"/>
                  </a:lnTo>
                  <a:lnTo>
                    <a:pt x="259" y="175"/>
                  </a:lnTo>
                  <a:lnTo>
                    <a:pt x="264" y="185"/>
                  </a:lnTo>
                  <a:lnTo>
                    <a:pt x="271" y="195"/>
                  </a:lnTo>
                  <a:lnTo>
                    <a:pt x="278" y="207"/>
                  </a:lnTo>
                  <a:lnTo>
                    <a:pt x="286" y="222"/>
                  </a:lnTo>
                  <a:lnTo>
                    <a:pt x="298" y="237"/>
                  </a:lnTo>
                  <a:lnTo>
                    <a:pt x="310" y="256"/>
                  </a:lnTo>
                  <a:lnTo>
                    <a:pt x="325" y="276"/>
                  </a:lnTo>
                  <a:lnTo>
                    <a:pt x="332" y="298"/>
                  </a:lnTo>
                  <a:lnTo>
                    <a:pt x="339" y="322"/>
                  </a:lnTo>
                  <a:lnTo>
                    <a:pt x="344" y="344"/>
                  </a:lnTo>
                  <a:lnTo>
                    <a:pt x="347" y="366"/>
                  </a:lnTo>
                  <a:lnTo>
                    <a:pt x="344" y="383"/>
                  </a:lnTo>
                  <a:lnTo>
                    <a:pt x="342" y="400"/>
                  </a:lnTo>
                  <a:lnTo>
                    <a:pt x="339" y="415"/>
                  </a:lnTo>
                  <a:lnTo>
                    <a:pt x="334" y="425"/>
                  </a:lnTo>
                  <a:lnTo>
                    <a:pt x="325" y="432"/>
                  </a:lnTo>
                  <a:lnTo>
                    <a:pt x="320" y="439"/>
                  </a:lnTo>
                  <a:lnTo>
                    <a:pt x="315" y="449"/>
                  </a:lnTo>
                  <a:lnTo>
                    <a:pt x="310" y="459"/>
                  </a:lnTo>
                  <a:lnTo>
                    <a:pt x="307" y="471"/>
                  </a:lnTo>
                  <a:lnTo>
                    <a:pt x="305" y="483"/>
                  </a:lnTo>
                  <a:lnTo>
                    <a:pt x="303" y="495"/>
                  </a:lnTo>
                  <a:lnTo>
                    <a:pt x="300" y="512"/>
                  </a:lnTo>
                  <a:lnTo>
                    <a:pt x="315" y="522"/>
                  </a:lnTo>
                  <a:lnTo>
                    <a:pt x="327" y="532"/>
                  </a:lnTo>
                  <a:lnTo>
                    <a:pt x="337" y="542"/>
                  </a:lnTo>
                  <a:lnTo>
                    <a:pt x="347" y="551"/>
                  </a:lnTo>
                  <a:lnTo>
                    <a:pt x="351" y="559"/>
                  </a:lnTo>
                  <a:lnTo>
                    <a:pt x="359" y="564"/>
                  </a:lnTo>
                  <a:lnTo>
                    <a:pt x="361" y="569"/>
                  </a:lnTo>
                  <a:lnTo>
                    <a:pt x="361" y="571"/>
                  </a:lnTo>
                  <a:lnTo>
                    <a:pt x="364" y="576"/>
                  </a:lnTo>
                  <a:lnTo>
                    <a:pt x="364" y="581"/>
                  </a:lnTo>
                  <a:lnTo>
                    <a:pt x="364" y="583"/>
                  </a:lnTo>
                  <a:lnTo>
                    <a:pt x="366" y="586"/>
                  </a:lnTo>
                  <a:lnTo>
                    <a:pt x="366" y="588"/>
                  </a:lnTo>
                  <a:lnTo>
                    <a:pt x="371" y="583"/>
                  </a:lnTo>
                  <a:lnTo>
                    <a:pt x="373" y="578"/>
                  </a:lnTo>
                  <a:lnTo>
                    <a:pt x="373" y="576"/>
                  </a:lnTo>
                  <a:lnTo>
                    <a:pt x="376" y="576"/>
                  </a:lnTo>
                  <a:lnTo>
                    <a:pt x="376" y="573"/>
                  </a:lnTo>
                  <a:lnTo>
                    <a:pt x="378" y="573"/>
                  </a:lnTo>
                  <a:lnTo>
                    <a:pt x="371" y="576"/>
                  </a:lnTo>
                  <a:lnTo>
                    <a:pt x="368" y="578"/>
                  </a:lnTo>
                  <a:lnTo>
                    <a:pt x="364" y="581"/>
                  </a:lnTo>
                  <a:lnTo>
                    <a:pt x="364" y="583"/>
                  </a:lnTo>
                  <a:lnTo>
                    <a:pt x="361" y="583"/>
                  </a:lnTo>
                  <a:lnTo>
                    <a:pt x="359" y="583"/>
                  </a:lnTo>
                  <a:lnTo>
                    <a:pt x="359" y="586"/>
                  </a:lnTo>
                  <a:lnTo>
                    <a:pt x="354" y="588"/>
                  </a:lnTo>
                  <a:lnTo>
                    <a:pt x="351" y="591"/>
                  </a:lnTo>
                  <a:lnTo>
                    <a:pt x="351" y="593"/>
                  </a:lnTo>
                  <a:lnTo>
                    <a:pt x="349" y="595"/>
                  </a:lnTo>
                  <a:lnTo>
                    <a:pt x="349" y="598"/>
                  </a:lnTo>
                  <a:lnTo>
                    <a:pt x="347" y="600"/>
                  </a:lnTo>
                  <a:lnTo>
                    <a:pt x="347" y="603"/>
                  </a:lnTo>
                  <a:lnTo>
                    <a:pt x="347" y="605"/>
                  </a:lnTo>
                  <a:lnTo>
                    <a:pt x="347" y="608"/>
                  </a:lnTo>
                  <a:lnTo>
                    <a:pt x="347" y="615"/>
                  </a:lnTo>
                  <a:lnTo>
                    <a:pt x="347" y="617"/>
                  </a:lnTo>
                  <a:lnTo>
                    <a:pt x="347" y="622"/>
                  </a:lnTo>
                  <a:lnTo>
                    <a:pt x="349" y="627"/>
                  </a:lnTo>
                  <a:lnTo>
                    <a:pt x="349" y="630"/>
                  </a:lnTo>
                  <a:lnTo>
                    <a:pt x="351" y="635"/>
                  </a:lnTo>
                  <a:lnTo>
                    <a:pt x="354" y="639"/>
                  </a:lnTo>
                  <a:lnTo>
                    <a:pt x="359" y="647"/>
                  </a:lnTo>
                  <a:lnTo>
                    <a:pt x="364" y="652"/>
                  </a:lnTo>
                  <a:lnTo>
                    <a:pt x="371" y="659"/>
                  </a:lnTo>
                  <a:lnTo>
                    <a:pt x="373" y="664"/>
                  </a:lnTo>
                  <a:lnTo>
                    <a:pt x="381" y="671"/>
                  </a:lnTo>
                  <a:lnTo>
                    <a:pt x="383" y="674"/>
                  </a:lnTo>
                  <a:lnTo>
                    <a:pt x="386" y="678"/>
                  </a:lnTo>
                  <a:lnTo>
                    <a:pt x="388" y="681"/>
                  </a:lnTo>
                  <a:lnTo>
                    <a:pt x="390" y="681"/>
                  </a:lnTo>
                  <a:lnTo>
                    <a:pt x="393" y="683"/>
                  </a:lnTo>
                  <a:lnTo>
                    <a:pt x="395" y="686"/>
                  </a:lnTo>
                  <a:lnTo>
                    <a:pt x="398" y="686"/>
                  </a:lnTo>
                  <a:lnTo>
                    <a:pt x="400" y="688"/>
                  </a:lnTo>
                  <a:lnTo>
                    <a:pt x="403" y="688"/>
                  </a:lnTo>
                  <a:lnTo>
                    <a:pt x="398" y="681"/>
                  </a:lnTo>
                  <a:lnTo>
                    <a:pt x="395" y="676"/>
                  </a:lnTo>
                  <a:lnTo>
                    <a:pt x="393" y="674"/>
                  </a:lnTo>
                  <a:lnTo>
                    <a:pt x="393" y="671"/>
                  </a:lnTo>
                  <a:lnTo>
                    <a:pt x="393" y="669"/>
                  </a:lnTo>
                  <a:lnTo>
                    <a:pt x="393" y="671"/>
                  </a:lnTo>
                  <a:lnTo>
                    <a:pt x="393" y="674"/>
                  </a:lnTo>
                  <a:lnTo>
                    <a:pt x="398" y="669"/>
                  </a:lnTo>
                  <a:lnTo>
                    <a:pt x="403" y="664"/>
                  </a:lnTo>
                  <a:lnTo>
                    <a:pt x="408" y="659"/>
                  </a:lnTo>
                  <a:lnTo>
                    <a:pt x="410" y="659"/>
                  </a:lnTo>
                  <a:lnTo>
                    <a:pt x="412" y="656"/>
                  </a:lnTo>
                  <a:lnTo>
                    <a:pt x="408" y="656"/>
                  </a:lnTo>
                  <a:lnTo>
                    <a:pt x="405" y="656"/>
                  </a:lnTo>
                  <a:lnTo>
                    <a:pt x="400" y="654"/>
                  </a:lnTo>
                  <a:lnTo>
                    <a:pt x="393" y="654"/>
                  </a:lnTo>
                  <a:lnTo>
                    <a:pt x="383" y="652"/>
                  </a:lnTo>
                  <a:lnTo>
                    <a:pt x="371" y="649"/>
                  </a:lnTo>
                  <a:lnTo>
                    <a:pt x="354" y="644"/>
                  </a:lnTo>
                  <a:lnTo>
                    <a:pt x="329" y="639"/>
                  </a:lnTo>
                  <a:lnTo>
                    <a:pt x="300" y="637"/>
                  </a:lnTo>
                  <a:lnTo>
                    <a:pt x="273" y="635"/>
                  </a:lnTo>
                  <a:lnTo>
                    <a:pt x="246" y="632"/>
                  </a:lnTo>
                  <a:lnTo>
                    <a:pt x="222" y="632"/>
                  </a:lnTo>
                  <a:lnTo>
                    <a:pt x="198" y="630"/>
                  </a:lnTo>
                  <a:lnTo>
                    <a:pt x="178" y="627"/>
                  </a:lnTo>
                  <a:lnTo>
                    <a:pt x="159" y="627"/>
                  </a:lnTo>
                  <a:lnTo>
                    <a:pt x="144" y="627"/>
                  </a:lnTo>
                  <a:lnTo>
                    <a:pt x="132" y="625"/>
                  </a:lnTo>
                  <a:lnTo>
                    <a:pt x="120" y="622"/>
                  </a:lnTo>
                  <a:lnTo>
                    <a:pt x="107" y="622"/>
                  </a:lnTo>
                  <a:lnTo>
                    <a:pt x="98" y="622"/>
                  </a:lnTo>
                  <a:lnTo>
                    <a:pt x="90" y="620"/>
                  </a:lnTo>
                  <a:lnTo>
                    <a:pt x="83" y="620"/>
                  </a:lnTo>
                  <a:lnTo>
                    <a:pt x="78" y="620"/>
                  </a:lnTo>
                  <a:lnTo>
                    <a:pt x="68" y="620"/>
                  </a:lnTo>
                  <a:lnTo>
                    <a:pt x="63" y="617"/>
                  </a:lnTo>
                  <a:lnTo>
                    <a:pt x="59" y="617"/>
                  </a:lnTo>
                  <a:lnTo>
                    <a:pt x="56" y="617"/>
                  </a:lnTo>
                  <a:lnTo>
                    <a:pt x="54" y="615"/>
                  </a:lnTo>
                  <a:lnTo>
                    <a:pt x="61" y="625"/>
                  </a:lnTo>
                  <a:lnTo>
                    <a:pt x="66" y="630"/>
                  </a:lnTo>
                  <a:lnTo>
                    <a:pt x="68" y="635"/>
                  </a:lnTo>
                  <a:lnTo>
                    <a:pt x="71" y="637"/>
                  </a:lnTo>
                  <a:lnTo>
                    <a:pt x="73" y="639"/>
                  </a:lnTo>
                  <a:lnTo>
                    <a:pt x="76" y="642"/>
                  </a:lnTo>
                  <a:lnTo>
                    <a:pt x="76" y="637"/>
                  </a:lnTo>
                  <a:lnTo>
                    <a:pt x="76" y="635"/>
                  </a:lnTo>
                  <a:lnTo>
                    <a:pt x="76" y="630"/>
                  </a:lnTo>
                  <a:lnTo>
                    <a:pt x="78" y="627"/>
                  </a:lnTo>
                  <a:lnTo>
                    <a:pt x="78" y="625"/>
                  </a:lnTo>
                  <a:lnTo>
                    <a:pt x="81" y="620"/>
                  </a:lnTo>
                  <a:lnTo>
                    <a:pt x="81" y="617"/>
                  </a:lnTo>
                  <a:lnTo>
                    <a:pt x="81" y="615"/>
                  </a:lnTo>
                  <a:lnTo>
                    <a:pt x="85" y="613"/>
                  </a:lnTo>
                  <a:lnTo>
                    <a:pt x="88" y="610"/>
                  </a:lnTo>
                  <a:lnTo>
                    <a:pt x="90" y="608"/>
                  </a:lnTo>
                  <a:lnTo>
                    <a:pt x="93" y="608"/>
                  </a:lnTo>
                  <a:lnTo>
                    <a:pt x="95" y="605"/>
                  </a:lnTo>
                  <a:lnTo>
                    <a:pt x="95" y="603"/>
                  </a:lnTo>
                  <a:lnTo>
                    <a:pt x="98" y="600"/>
                  </a:lnTo>
                  <a:lnTo>
                    <a:pt x="100" y="598"/>
                  </a:lnTo>
                  <a:lnTo>
                    <a:pt x="100" y="593"/>
                  </a:lnTo>
                  <a:lnTo>
                    <a:pt x="102" y="588"/>
                  </a:lnTo>
                  <a:lnTo>
                    <a:pt x="102" y="586"/>
                  </a:lnTo>
                  <a:lnTo>
                    <a:pt x="102" y="583"/>
                  </a:lnTo>
                  <a:lnTo>
                    <a:pt x="102" y="578"/>
                  </a:lnTo>
                  <a:lnTo>
                    <a:pt x="102" y="576"/>
                  </a:lnTo>
                  <a:lnTo>
                    <a:pt x="102" y="573"/>
                  </a:lnTo>
                  <a:lnTo>
                    <a:pt x="102" y="569"/>
                  </a:lnTo>
                  <a:lnTo>
                    <a:pt x="98" y="564"/>
                  </a:lnTo>
                  <a:lnTo>
                    <a:pt x="95" y="559"/>
                  </a:lnTo>
                  <a:lnTo>
                    <a:pt x="93" y="554"/>
                  </a:lnTo>
                  <a:lnTo>
                    <a:pt x="90" y="554"/>
                  </a:lnTo>
                  <a:lnTo>
                    <a:pt x="85" y="549"/>
                  </a:lnTo>
                  <a:lnTo>
                    <a:pt x="83" y="547"/>
                  </a:lnTo>
                  <a:lnTo>
                    <a:pt x="78" y="544"/>
                  </a:lnTo>
                  <a:lnTo>
                    <a:pt x="73" y="542"/>
                  </a:lnTo>
                  <a:lnTo>
                    <a:pt x="71" y="539"/>
                  </a:lnTo>
                  <a:lnTo>
                    <a:pt x="68" y="539"/>
                  </a:lnTo>
                  <a:lnTo>
                    <a:pt x="66" y="537"/>
                  </a:lnTo>
                  <a:lnTo>
                    <a:pt x="68" y="542"/>
                  </a:lnTo>
                  <a:lnTo>
                    <a:pt x="71" y="547"/>
                  </a:lnTo>
                  <a:lnTo>
                    <a:pt x="71" y="549"/>
                  </a:lnTo>
                  <a:lnTo>
                    <a:pt x="73" y="551"/>
                  </a:lnTo>
                  <a:lnTo>
                    <a:pt x="76" y="554"/>
                  </a:lnTo>
                  <a:lnTo>
                    <a:pt x="76" y="549"/>
                  </a:lnTo>
                  <a:lnTo>
                    <a:pt x="76" y="547"/>
                  </a:lnTo>
                  <a:lnTo>
                    <a:pt x="76" y="549"/>
                  </a:lnTo>
                  <a:lnTo>
                    <a:pt x="76" y="551"/>
                  </a:lnTo>
                  <a:lnTo>
                    <a:pt x="76" y="547"/>
                  </a:lnTo>
                  <a:lnTo>
                    <a:pt x="76" y="544"/>
                  </a:lnTo>
                  <a:lnTo>
                    <a:pt x="73" y="547"/>
                  </a:lnTo>
                  <a:lnTo>
                    <a:pt x="71" y="549"/>
                  </a:lnTo>
                  <a:lnTo>
                    <a:pt x="71" y="551"/>
                  </a:lnTo>
                  <a:lnTo>
                    <a:pt x="71" y="554"/>
                  </a:lnTo>
                  <a:lnTo>
                    <a:pt x="68" y="554"/>
                  </a:lnTo>
                  <a:lnTo>
                    <a:pt x="68" y="556"/>
                  </a:lnTo>
                  <a:lnTo>
                    <a:pt x="71" y="551"/>
                  </a:lnTo>
                  <a:lnTo>
                    <a:pt x="73" y="549"/>
                  </a:lnTo>
                  <a:lnTo>
                    <a:pt x="76" y="547"/>
                  </a:lnTo>
                  <a:lnTo>
                    <a:pt x="76" y="544"/>
                  </a:lnTo>
                  <a:lnTo>
                    <a:pt x="78" y="544"/>
                  </a:lnTo>
                  <a:lnTo>
                    <a:pt x="81" y="542"/>
                  </a:lnTo>
                  <a:lnTo>
                    <a:pt x="83" y="539"/>
                  </a:lnTo>
                  <a:lnTo>
                    <a:pt x="83" y="537"/>
                  </a:lnTo>
                  <a:lnTo>
                    <a:pt x="81" y="539"/>
                  </a:lnTo>
                  <a:lnTo>
                    <a:pt x="76" y="542"/>
                  </a:lnTo>
                  <a:lnTo>
                    <a:pt x="73" y="542"/>
                  </a:lnTo>
                  <a:lnTo>
                    <a:pt x="73" y="544"/>
                  </a:lnTo>
                  <a:lnTo>
                    <a:pt x="71" y="544"/>
                  </a:lnTo>
                  <a:lnTo>
                    <a:pt x="76" y="544"/>
                  </a:lnTo>
                  <a:lnTo>
                    <a:pt x="81" y="542"/>
                  </a:lnTo>
                  <a:lnTo>
                    <a:pt x="83" y="542"/>
                  </a:lnTo>
                  <a:lnTo>
                    <a:pt x="85" y="542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5" y="539"/>
                  </a:lnTo>
                  <a:lnTo>
                    <a:pt x="100" y="537"/>
                  </a:lnTo>
                  <a:lnTo>
                    <a:pt x="102" y="537"/>
                  </a:lnTo>
                  <a:lnTo>
                    <a:pt x="105" y="534"/>
                  </a:lnTo>
                  <a:lnTo>
                    <a:pt x="107" y="534"/>
                  </a:lnTo>
                  <a:lnTo>
                    <a:pt x="110" y="534"/>
                  </a:lnTo>
                  <a:lnTo>
                    <a:pt x="112" y="534"/>
                  </a:lnTo>
                  <a:lnTo>
                    <a:pt x="117" y="532"/>
                  </a:lnTo>
                  <a:lnTo>
                    <a:pt x="120" y="527"/>
                  </a:lnTo>
                  <a:lnTo>
                    <a:pt x="120" y="525"/>
                  </a:lnTo>
                  <a:lnTo>
                    <a:pt x="120" y="520"/>
                  </a:lnTo>
                  <a:lnTo>
                    <a:pt x="120" y="517"/>
                  </a:lnTo>
                  <a:lnTo>
                    <a:pt x="117" y="512"/>
                  </a:lnTo>
                  <a:lnTo>
                    <a:pt x="117" y="510"/>
                  </a:lnTo>
                  <a:lnTo>
                    <a:pt x="112" y="503"/>
                  </a:lnTo>
                  <a:lnTo>
                    <a:pt x="110" y="500"/>
                  </a:lnTo>
                  <a:lnTo>
                    <a:pt x="110" y="495"/>
                  </a:lnTo>
                  <a:lnTo>
                    <a:pt x="107" y="495"/>
                  </a:lnTo>
                  <a:lnTo>
                    <a:pt x="107" y="493"/>
                  </a:lnTo>
                  <a:lnTo>
                    <a:pt x="107" y="495"/>
                  </a:lnTo>
                  <a:lnTo>
                    <a:pt x="107" y="493"/>
                  </a:lnTo>
                  <a:lnTo>
                    <a:pt x="105" y="488"/>
                  </a:lnTo>
                  <a:lnTo>
                    <a:pt x="102" y="486"/>
                  </a:lnTo>
                  <a:lnTo>
                    <a:pt x="98" y="481"/>
                  </a:lnTo>
                  <a:lnTo>
                    <a:pt x="95" y="473"/>
                  </a:lnTo>
                  <a:lnTo>
                    <a:pt x="90" y="464"/>
                  </a:lnTo>
                  <a:lnTo>
                    <a:pt x="88" y="454"/>
                  </a:lnTo>
                  <a:lnTo>
                    <a:pt x="85" y="442"/>
                  </a:lnTo>
                  <a:lnTo>
                    <a:pt x="85" y="432"/>
                  </a:lnTo>
                  <a:lnTo>
                    <a:pt x="83" y="420"/>
                  </a:lnTo>
                  <a:lnTo>
                    <a:pt x="85" y="407"/>
                  </a:lnTo>
                  <a:lnTo>
                    <a:pt x="85" y="390"/>
                  </a:lnTo>
                  <a:lnTo>
                    <a:pt x="88" y="373"/>
                  </a:lnTo>
                  <a:lnTo>
                    <a:pt x="90" y="356"/>
                  </a:lnTo>
                  <a:lnTo>
                    <a:pt x="95" y="339"/>
                  </a:lnTo>
                  <a:lnTo>
                    <a:pt x="98" y="320"/>
                  </a:lnTo>
                  <a:lnTo>
                    <a:pt x="98" y="302"/>
                  </a:lnTo>
                  <a:lnTo>
                    <a:pt x="98" y="285"/>
                  </a:lnTo>
                  <a:lnTo>
                    <a:pt x="98" y="266"/>
                  </a:lnTo>
                  <a:lnTo>
                    <a:pt x="95" y="249"/>
                  </a:lnTo>
                  <a:lnTo>
                    <a:pt x="95" y="232"/>
                  </a:lnTo>
                  <a:lnTo>
                    <a:pt x="83" y="219"/>
                  </a:lnTo>
                  <a:lnTo>
                    <a:pt x="73" y="205"/>
                  </a:lnTo>
                  <a:lnTo>
                    <a:pt x="66" y="193"/>
                  </a:lnTo>
                  <a:lnTo>
                    <a:pt x="59" y="178"/>
                  </a:lnTo>
                  <a:lnTo>
                    <a:pt x="51" y="163"/>
                  </a:lnTo>
                  <a:lnTo>
                    <a:pt x="44" y="151"/>
                  </a:lnTo>
                  <a:lnTo>
                    <a:pt x="39" y="136"/>
                  </a:lnTo>
                  <a:lnTo>
                    <a:pt x="34" y="124"/>
                  </a:lnTo>
                  <a:lnTo>
                    <a:pt x="37" y="110"/>
                  </a:lnTo>
                  <a:lnTo>
                    <a:pt x="41" y="97"/>
                  </a:lnTo>
                  <a:lnTo>
                    <a:pt x="46" y="83"/>
                  </a:lnTo>
                  <a:lnTo>
                    <a:pt x="49" y="73"/>
                  </a:lnTo>
                  <a:lnTo>
                    <a:pt x="51" y="63"/>
                  </a:lnTo>
                  <a:lnTo>
                    <a:pt x="51" y="58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6" y="41"/>
                  </a:lnTo>
                  <a:lnTo>
                    <a:pt x="56" y="34"/>
                  </a:lnTo>
                  <a:lnTo>
                    <a:pt x="56" y="27"/>
                  </a:lnTo>
                  <a:lnTo>
                    <a:pt x="59" y="24"/>
                  </a:lnTo>
                  <a:lnTo>
                    <a:pt x="59" y="22"/>
                  </a:lnTo>
                  <a:lnTo>
                    <a:pt x="44" y="22"/>
                  </a:lnTo>
                  <a:lnTo>
                    <a:pt x="34" y="22"/>
                  </a:lnTo>
                  <a:lnTo>
                    <a:pt x="27" y="22"/>
                  </a:lnTo>
                  <a:lnTo>
                    <a:pt x="24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7"/>
                  </a:lnTo>
                  <a:lnTo>
                    <a:pt x="20" y="29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4" y="41"/>
                  </a:lnTo>
                  <a:lnTo>
                    <a:pt x="27" y="44"/>
                  </a:lnTo>
                  <a:lnTo>
                    <a:pt x="29" y="46"/>
                  </a:lnTo>
                  <a:lnTo>
                    <a:pt x="37" y="51"/>
                  </a:lnTo>
                  <a:lnTo>
                    <a:pt x="44" y="58"/>
                  </a:lnTo>
                  <a:lnTo>
                    <a:pt x="56" y="68"/>
                  </a:lnTo>
                  <a:lnTo>
                    <a:pt x="71" y="80"/>
                  </a:lnTo>
                  <a:lnTo>
                    <a:pt x="93" y="100"/>
                  </a:lnTo>
                  <a:lnTo>
                    <a:pt x="122" y="110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7" y="122"/>
                  </a:lnTo>
                  <a:lnTo>
                    <a:pt x="232" y="122"/>
                  </a:lnTo>
                  <a:lnTo>
                    <a:pt x="249" y="119"/>
                  </a:lnTo>
                  <a:lnTo>
                    <a:pt x="264" y="119"/>
                  </a:lnTo>
                  <a:lnTo>
                    <a:pt x="271" y="117"/>
                  </a:lnTo>
                  <a:lnTo>
                    <a:pt x="273" y="112"/>
                  </a:lnTo>
                  <a:lnTo>
                    <a:pt x="276" y="107"/>
                  </a:lnTo>
                  <a:lnTo>
                    <a:pt x="276" y="102"/>
                  </a:lnTo>
                  <a:lnTo>
                    <a:pt x="276" y="100"/>
                  </a:lnTo>
                  <a:lnTo>
                    <a:pt x="276" y="95"/>
                  </a:lnTo>
                  <a:lnTo>
                    <a:pt x="276" y="90"/>
                  </a:lnTo>
                  <a:lnTo>
                    <a:pt x="273" y="88"/>
                  </a:lnTo>
                  <a:lnTo>
                    <a:pt x="273" y="83"/>
                  </a:lnTo>
                  <a:lnTo>
                    <a:pt x="268" y="80"/>
                  </a:lnTo>
                  <a:lnTo>
                    <a:pt x="264" y="80"/>
                  </a:lnTo>
                  <a:lnTo>
                    <a:pt x="259" y="78"/>
                  </a:lnTo>
                  <a:lnTo>
                    <a:pt x="256" y="78"/>
                  </a:lnTo>
                  <a:lnTo>
                    <a:pt x="251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5" name="Freeform 19"/>
            <p:cNvSpPr>
              <a:spLocks/>
            </p:cNvSpPr>
            <p:nvPr/>
          </p:nvSpPr>
          <p:spPr bwMode="auto">
            <a:xfrm>
              <a:off x="3195" y="3854"/>
              <a:ext cx="484" cy="208"/>
            </a:xfrm>
            <a:custGeom>
              <a:avLst/>
              <a:gdLst>
                <a:gd name="T0" fmla="*/ 0 w 484"/>
                <a:gd name="T1" fmla="*/ 139 h 208"/>
                <a:gd name="T2" fmla="*/ 54 w 484"/>
                <a:gd name="T3" fmla="*/ 171 h 208"/>
                <a:gd name="T4" fmla="*/ 118 w 484"/>
                <a:gd name="T5" fmla="*/ 139 h 208"/>
                <a:gd name="T6" fmla="*/ 230 w 484"/>
                <a:gd name="T7" fmla="*/ 205 h 208"/>
                <a:gd name="T8" fmla="*/ 464 w 484"/>
                <a:gd name="T9" fmla="*/ 208 h 208"/>
                <a:gd name="T10" fmla="*/ 481 w 484"/>
                <a:gd name="T11" fmla="*/ 176 h 208"/>
                <a:gd name="T12" fmla="*/ 459 w 484"/>
                <a:gd name="T13" fmla="*/ 105 h 208"/>
                <a:gd name="T14" fmla="*/ 381 w 484"/>
                <a:gd name="T15" fmla="*/ 44 h 208"/>
                <a:gd name="T16" fmla="*/ 352 w 484"/>
                <a:gd name="T17" fmla="*/ 30 h 208"/>
                <a:gd name="T18" fmla="*/ 335 w 484"/>
                <a:gd name="T19" fmla="*/ 59 h 208"/>
                <a:gd name="T20" fmla="*/ 376 w 484"/>
                <a:gd name="T21" fmla="*/ 49 h 208"/>
                <a:gd name="T22" fmla="*/ 313 w 484"/>
                <a:gd name="T23" fmla="*/ 42 h 208"/>
                <a:gd name="T24" fmla="*/ 227 w 484"/>
                <a:gd name="T25" fmla="*/ 20 h 208"/>
                <a:gd name="T26" fmla="*/ 81 w 484"/>
                <a:gd name="T27" fmla="*/ 0 h 208"/>
                <a:gd name="T28" fmla="*/ 35 w 484"/>
                <a:gd name="T29" fmla="*/ 17 h 208"/>
                <a:gd name="T30" fmla="*/ 32 w 484"/>
                <a:gd name="T31" fmla="*/ 120 h 208"/>
                <a:gd name="T32" fmla="*/ 57 w 484"/>
                <a:gd name="T33" fmla="*/ 142 h 208"/>
                <a:gd name="T34" fmla="*/ 83 w 484"/>
                <a:gd name="T35" fmla="*/ 86 h 208"/>
                <a:gd name="T36" fmla="*/ 52 w 484"/>
                <a:gd name="T37" fmla="*/ 110 h 208"/>
                <a:gd name="T38" fmla="*/ 71 w 484"/>
                <a:gd name="T39" fmla="*/ 164 h 208"/>
                <a:gd name="T40" fmla="*/ 105 w 484"/>
                <a:gd name="T41" fmla="*/ 117 h 208"/>
                <a:gd name="T42" fmla="*/ 169 w 484"/>
                <a:gd name="T43" fmla="*/ 78 h 208"/>
                <a:gd name="T44" fmla="*/ 391 w 484"/>
                <a:gd name="T45" fmla="*/ 120 h 208"/>
                <a:gd name="T46" fmla="*/ 318 w 484"/>
                <a:gd name="T47" fmla="*/ 88 h 208"/>
                <a:gd name="T48" fmla="*/ 71 w 484"/>
                <a:gd name="T49" fmla="*/ 76 h 208"/>
                <a:gd name="T50" fmla="*/ 83 w 484"/>
                <a:gd name="T51" fmla="*/ 108 h 208"/>
                <a:gd name="T52" fmla="*/ 308 w 484"/>
                <a:gd name="T53" fmla="*/ 154 h 208"/>
                <a:gd name="T54" fmla="*/ 386 w 484"/>
                <a:gd name="T55" fmla="*/ 142 h 208"/>
                <a:gd name="T56" fmla="*/ 247 w 484"/>
                <a:gd name="T57" fmla="*/ 127 h 208"/>
                <a:gd name="T58" fmla="*/ 74 w 484"/>
                <a:gd name="T59" fmla="*/ 103 h 208"/>
                <a:gd name="T60" fmla="*/ 74 w 484"/>
                <a:gd name="T61" fmla="*/ 137 h 208"/>
                <a:gd name="T62" fmla="*/ 288 w 484"/>
                <a:gd name="T63" fmla="*/ 178 h 208"/>
                <a:gd name="T64" fmla="*/ 401 w 484"/>
                <a:gd name="T65" fmla="*/ 181 h 208"/>
                <a:gd name="T66" fmla="*/ 403 w 484"/>
                <a:gd name="T67" fmla="*/ 144 h 208"/>
                <a:gd name="T68" fmla="*/ 318 w 484"/>
                <a:gd name="T69" fmla="*/ 115 h 208"/>
                <a:gd name="T70" fmla="*/ 86 w 484"/>
                <a:gd name="T71" fmla="*/ 105 h 208"/>
                <a:gd name="T72" fmla="*/ 437 w 484"/>
                <a:gd name="T73" fmla="*/ 176 h 208"/>
                <a:gd name="T74" fmla="*/ 462 w 484"/>
                <a:gd name="T75" fmla="*/ 154 h 208"/>
                <a:gd name="T76" fmla="*/ 415 w 484"/>
                <a:gd name="T77" fmla="*/ 88 h 208"/>
                <a:gd name="T78" fmla="*/ 120 w 484"/>
                <a:gd name="T79" fmla="*/ 30 h 208"/>
                <a:gd name="T80" fmla="*/ 83 w 484"/>
                <a:gd name="T81" fmla="*/ 52 h 208"/>
                <a:gd name="T82" fmla="*/ 91 w 484"/>
                <a:gd name="T83" fmla="*/ 144 h 208"/>
                <a:gd name="T84" fmla="*/ 96 w 484"/>
                <a:gd name="T85" fmla="*/ 49 h 208"/>
                <a:gd name="T86" fmla="*/ 59 w 484"/>
                <a:gd name="T87" fmla="*/ 37 h 208"/>
                <a:gd name="T88" fmla="*/ 44 w 484"/>
                <a:gd name="T89" fmla="*/ 88 h 208"/>
                <a:gd name="T90" fmla="*/ 71 w 484"/>
                <a:gd name="T91" fmla="*/ 61 h 208"/>
                <a:gd name="T92" fmla="*/ 169 w 484"/>
                <a:gd name="T93" fmla="*/ 52 h 208"/>
                <a:gd name="T94" fmla="*/ 347 w 484"/>
                <a:gd name="T95" fmla="*/ 83 h 208"/>
                <a:gd name="T96" fmla="*/ 408 w 484"/>
                <a:gd name="T97" fmla="*/ 71 h 208"/>
                <a:gd name="T98" fmla="*/ 381 w 484"/>
                <a:gd name="T99" fmla="*/ 47 h 208"/>
                <a:gd name="T100" fmla="*/ 376 w 484"/>
                <a:gd name="T101" fmla="*/ 95 h 208"/>
                <a:gd name="T102" fmla="*/ 449 w 484"/>
                <a:gd name="T103" fmla="*/ 166 h 208"/>
                <a:gd name="T104" fmla="*/ 240 w 484"/>
                <a:gd name="T105" fmla="*/ 164 h 208"/>
                <a:gd name="T106" fmla="*/ 100 w 484"/>
                <a:gd name="T107" fmla="*/ 120 h 208"/>
                <a:gd name="T108" fmla="*/ 76 w 484"/>
                <a:gd name="T109" fmla="*/ 149 h 208"/>
                <a:gd name="T110" fmla="*/ 57 w 484"/>
                <a:gd name="T111" fmla="*/ 127 h 208"/>
                <a:gd name="T112" fmla="*/ 44 w 484"/>
                <a:gd name="T113" fmla="*/ 69 h 208"/>
                <a:gd name="T114" fmla="*/ 47 w 484"/>
                <a:gd name="T115" fmla="*/ 10 h 2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4"/>
                <a:gd name="T175" fmla="*/ 0 h 208"/>
                <a:gd name="T176" fmla="*/ 484 w 484"/>
                <a:gd name="T177" fmla="*/ 208 h 20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4" h="208">
                  <a:moveTo>
                    <a:pt x="15" y="17"/>
                  </a:moveTo>
                  <a:lnTo>
                    <a:pt x="13" y="32"/>
                  </a:lnTo>
                  <a:lnTo>
                    <a:pt x="8" y="44"/>
                  </a:lnTo>
                  <a:lnTo>
                    <a:pt x="5" y="59"/>
                  </a:lnTo>
                  <a:lnTo>
                    <a:pt x="3" y="74"/>
                  </a:lnTo>
                  <a:lnTo>
                    <a:pt x="3" y="86"/>
                  </a:lnTo>
                  <a:lnTo>
                    <a:pt x="0" y="100"/>
                  </a:lnTo>
                  <a:lnTo>
                    <a:pt x="0" y="115"/>
                  </a:lnTo>
                  <a:lnTo>
                    <a:pt x="0" y="130"/>
                  </a:lnTo>
                  <a:lnTo>
                    <a:pt x="0" y="139"/>
                  </a:lnTo>
                  <a:lnTo>
                    <a:pt x="0" y="144"/>
                  </a:lnTo>
                  <a:lnTo>
                    <a:pt x="3" y="149"/>
                  </a:lnTo>
                  <a:lnTo>
                    <a:pt x="5" y="154"/>
                  </a:lnTo>
                  <a:lnTo>
                    <a:pt x="10" y="157"/>
                  </a:lnTo>
                  <a:lnTo>
                    <a:pt x="22" y="161"/>
                  </a:lnTo>
                  <a:lnTo>
                    <a:pt x="27" y="164"/>
                  </a:lnTo>
                  <a:lnTo>
                    <a:pt x="35" y="166"/>
                  </a:lnTo>
                  <a:lnTo>
                    <a:pt x="42" y="169"/>
                  </a:lnTo>
                  <a:lnTo>
                    <a:pt x="49" y="169"/>
                  </a:lnTo>
                  <a:lnTo>
                    <a:pt x="54" y="171"/>
                  </a:lnTo>
                  <a:lnTo>
                    <a:pt x="61" y="174"/>
                  </a:lnTo>
                  <a:lnTo>
                    <a:pt x="69" y="176"/>
                  </a:lnTo>
                  <a:lnTo>
                    <a:pt x="76" y="176"/>
                  </a:lnTo>
                  <a:lnTo>
                    <a:pt x="91" y="176"/>
                  </a:lnTo>
                  <a:lnTo>
                    <a:pt x="98" y="176"/>
                  </a:lnTo>
                  <a:lnTo>
                    <a:pt x="103" y="174"/>
                  </a:lnTo>
                  <a:lnTo>
                    <a:pt x="108" y="169"/>
                  </a:lnTo>
                  <a:lnTo>
                    <a:pt x="113" y="164"/>
                  </a:lnTo>
                  <a:lnTo>
                    <a:pt x="118" y="149"/>
                  </a:lnTo>
                  <a:lnTo>
                    <a:pt x="118" y="139"/>
                  </a:lnTo>
                  <a:lnTo>
                    <a:pt x="86" y="157"/>
                  </a:lnTo>
                  <a:lnTo>
                    <a:pt x="100" y="161"/>
                  </a:lnTo>
                  <a:lnTo>
                    <a:pt x="118" y="166"/>
                  </a:lnTo>
                  <a:lnTo>
                    <a:pt x="132" y="171"/>
                  </a:lnTo>
                  <a:lnTo>
                    <a:pt x="149" y="176"/>
                  </a:lnTo>
                  <a:lnTo>
                    <a:pt x="164" y="183"/>
                  </a:lnTo>
                  <a:lnTo>
                    <a:pt x="181" y="188"/>
                  </a:lnTo>
                  <a:lnTo>
                    <a:pt x="196" y="196"/>
                  </a:lnTo>
                  <a:lnTo>
                    <a:pt x="213" y="200"/>
                  </a:lnTo>
                  <a:lnTo>
                    <a:pt x="230" y="205"/>
                  </a:lnTo>
                  <a:lnTo>
                    <a:pt x="257" y="208"/>
                  </a:lnTo>
                  <a:lnTo>
                    <a:pt x="286" y="208"/>
                  </a:lnTo>
                  <a:lnTo>
                    <a:pt x="313" y="205"/>
                  </a:lnTo>
                  <a:lnTo>
                    <a:pt x="340" y="205"/>
                  </a:lnTo>
                  <a:lnTo>
                    <a:pt x="366" y="203"/>
                  </a:lnTo>
                  <a:lnTo>
                    <a:pt x="393" y="200"/>
                  </a:lnTo>
                  <a:lnTo>
                    <a:pt x="420" y="203"/>
                  </a:lnTo>
                  <a:lnTo>
                    <a:pt x="447" y="208"/>
                  </a:lnTo>
                  <a:lnTo>
                    <a:pt x="459" y="208"/>
                  </a:lnTo>
                  <a:lnTo>
                    <a:pt x="464" y="208"/>
                  </a:lnTo>
                  <a:lnTo>
                    <a:pt x="467" y="205"/>
                  </a:lnTo>
                  <a:lnTo>
                    <a:pt x="471" y="203"/>
                  </a:lnTo>
                  <a:lnTo>
                    <a:pt x="474" y="200"/>
                  </a:lnTo>
                  <a:lnTo>
                    <a:pt x="479" y="198"/>
                  </a:lnTo>
                  <a:lnTo>
                    <a:pt x="481" y="196"/>
                  </a:lnTo>
                  <a:lnTo>
                    <a:pt x="481" y="191"/>
                  </a:lnTo>
                  <a:lnTo>
                    <a:pt x="484" y="188"/>
                  </a:lnTo>
                  <a:lnTo>
                    <a:pt x="484" y="186"/>
                  </a:lnTo>
                  <a:lnTo>
                    <a:pt x="484" y="181"/>
                  </a:lnTo>
                  <a:lnTo>
                    <a:pt x="481" y="176"/>
                  </a:lnTo>
                  <a:lnTo>
                    <a:pt x="479" y="171"/>
                  </a:lnTo>
                  <a:lnTo>
                    <a:pt x="479" y="164"/>
                  </a:lnTo>
                  <a:lnTo>
                    <a:pt x="479" y="159"/>
                  </a:lnTo>
                  <a:lnTo>
                    <a:pt x="479" y="154"/>
                  </a:lnTo>
                  <a:lnTo>
                    <a:pt x="476" y="147"/>
                  </a:lnTo>
                  <a:lnTo>
                    <a:pt x="476" y="139"/>
                  </a:lnTo>
                  <a:lnTo>
                    <a:pt x="476" y="135"/>
                  </a:lnTo>
                  <a:lnTo>
                    <a:pt x="474" y="130"/>
                  </a:lnTo>
                  <a:lnTo>
                    <a:pt x="467" y="115"/>
                  </a:lnTo>
                  <a:lnTo>
                    <a:pt x="459" y="105"/>
                  </a:lnTo>
                  <a:lnTo>
                    <a:pt x="449" y="95"/>
                  </a:lnTo>
                  <a:lnTo>
                    <a:pt x="440" y="88"/>
                  </a:lnTo>
                  <a:lnTo>
                    <a:pt x="427" y="81"/>
                  </a:lnTo>
                  <a:lnTo>
                    <a:pt x="415" y="74"/>
                  </a:lnTo>
                  <a:lnTo>
                    <a:pt x="406" y="66"/>
                  </a:lnTo>
                  <a:lnTo>
                    <a:pt x="396" y="56"/>
                  </a:lnTo>
                  <a:lnTo>
                    <a:pt x="388" y="49"/>
                  </a:lnTo>
                  <a:lnTo>
                    <a:pt x="386" y="47"/>
                  </a:lnTo>
                  <a:lnTo>
                    <a:pt x="386" y="44"/>
                  </a:lnTo>
                  <a:lnTo>
                    <a:pt x="381" y="44"/>
                  </a:lnTo>
                  <a:lnTo>
                    <a:pt x="379" y="44"/>
                  </a:lnTo>
                  <a:lnTo>
                    <a:pt x="381" y="44"/>
                  </a:lnTo>
                  <a:lnTo>
                    <a:pt x="379" y="42"/>
                  </a:lnTo>
                  <a:lnTo>
                    <a:pt x="374" y="42"/>
                  </a:lnTo>
                  <a:lnTo>
                    <a:pt x="369" y="39"/>
                  </a:lnTo>
                  <a:lnTo>
                    <a:pt x="366" y="37"/>
                  </a:lnTo>
                  <a:lnTo>
                    <a:pt x="366" y="34"/>
                  </a:lnTo>
                  <a:lnTo>
                    <a:pt x="362" y="32"/>
                  </a:lnTo>
                  <a:lnTo>
                    <a:pt x="354" y="32"/>
                  </a:lnTo>
                  <a:lnTo>
                    <a:pt x="352" y="30"/>
                  </a:lnTo>
                  <a:lnTo>
                    <a:pt x="347" y="32"/>
                  </a:lnTo>
                  <a:lnTo>
                    <a:pt x="345" y="32"/>
                  </a:lnTo>
                  <a:lnTo>
                    <a:pt x="342" y="34"/>
                  </a:lnTo>
                  <a:lnTo>
                    <a:pt x="337" y="37"/>
                  </a:lnTo>
                  <a:lnTo>
                    <a:pt x="335" y="42"/>
                  </a:lnTo>
                  <a:lnTo>
                    <a:pt x="332" y="44"/>
                  </a:lnTo>
                  <a:lnTo>
                    <a:pt x="332" y="49"/>
                  </a:lnTo>
                  <a:lnTo>
                    <a:pt x="332" y="52"/>
                  </a:lnTo>
                  <a:lnTo>
                    <a:pt x="335" y="56"/>
                  </a:lnTo>
                  <a:lnTo>
                    <a:pt x="335" y="59"/>
                  </a:lnTo>
                  <a:lnTo>
                    <a:pt x="340" y="64"/>
                  </a:lnTo>
                  <a:lnTo>
                    <a:pt x="352" y="76"/>
                  </a:lnTo>
                  <a:lnTo>
                    <a:pt x="352" y="78"/>
                  </a:lnTo>
                  <a:lnTo>
                    <a:pt x="357" y="78"/>
                  </a:lnTo>
                  <a:lnTo>
                    <a:pt x="359" y="81"/>
                  </a:lnTo>
                  <a:lnTo>
                    <a:pt x="362" y="83"/>
                  </a:lnTo>
                  <a:lnTo>
                    <a:pt x="379" y="91"/>
                  </a:lnTo>
                  <a:lnTo>
                    <a:pt x="386" y="52"/>
                  </a:lnTo>
                  <a:lnTo>
                    <a:pt x="384" y="52"/>
                  </a:lnTo>
                  <a:lnTo>
                    <a:pt x="376" y="49"/>
                  </a:lnTo>
                  <a:lnTo>
                    <a:pt x="371" y="49"/>
                  </a:lnTo>
                  <a:lnTo>
                    <a:pt x="364" y="47"/>
                  </a:lnTo>
                  <a:lnTo>
                    <a:pt x="359" y="44"/>
                  </a:lnTo>
                  <a:lnTo>
                    <a:pt x="352" y="44"/>
                  </a:lnTo>
                  <a:lnTo>
                    <a:pt x="347" y="42"/>
                  </a:lnTo>
                  <a:lnTo>
                    <a:pt x="342" y="42"/>
                  </a:lnTo>
                  <a:lnTo>
                    <a:pt x="337" y="44"/>
                  </a:lnTo>
                  <a:lnTo>
                    <a:pt x="327" y="44"/>
                  </a:lnTo>
                  <a:lnTo>
                    <a:pt x="320" y="44"/>
                  </a:lnTo>
                  <a:lnTo>
                    <a:pt x="313" y="42"/>
                  </a:lnTo>
                  <a:lnTo>
                    <a:pt x="305" y="42"/>
                  </a:lnTo>
                  <a:lnTo>
                    <a:pt x="298" y="39"/>
                  </a:lnTo>
                  <a:lnTo>
                    <a:pt x="291" y="37"/>
                  </a:lnTo>
                  <a:lnTo>
                    <a:pt x="284" y="34"/>
                  </a:lnTo>
                  <a:lnTo>
                    <a:pt x="276" y="34"/>
                  </a:lnTo>
                  <a:lnTo>
                    <a:pt x="264" y="32"/>
                  </a:lnTo>
                  <a:lnTo>
                    <a:pt x="254" y="30"/>
                  </a:lnTo>
                  <a:lnTo>
                    <a:pt x="244" y="27"/>
                  </a:lnTo>
                  <a:lnTo>
                    <a:pt x="237" y="25"/>
                  </a:lnTo>
                  <a:lnTo>
                    <a:pt x="227" y="20"/>
                  </a:lnTo>
                  <a:lnTo>
                    <a:pt x="218" y="17"/>
                  </a:lnTo>
                  <a:lnTo>
                    <a:pt x="208" y="15"/>
                  </a:lnTo>
                  <a:lnTo>
                    <a:pt x="198" y="12"/>
                  </a:lnTo>
                  <a:lnTo>
                    <a:pt x="181" y="10"/>
                  </a:lnTo>
                  <a:lnTo>
                    <a:pt x="164" y="8"/>
                  </a:lnTo>
                  <a:lnTo>
                    <a:pt x="147" y="5"/>
                  </a:lnTo>
                  <a:lnTo>
                    <a:pt x="130" y="5"/>
                  </a:lnTo>
                  <a:lnTo>
                    <a:pt x="113" y="3"/>
                  </a:lnTo>
                  <a:lnTo>
                    <a:pt x="98" y="3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52" y="3"/>
                  </a:lnTo>
                  <a:lnTo>
                    <a:pt x="49" y="3"/>
                  </a:lnTo>
                  <a:lnTo>
                    <a:pt x="42" y="8"/>
                  </a:lnTo>
                  <a:lnTo>
                    <a:pt x="37" y="10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20"/>
                  </a:lnTo>
                  <a:lnTo>
                    <a:pt x="32" y="30"/>
                  </a:lnTo>
                  <a:lnTo>
                    <a:pt x="32" y="39"/>
                  </a:lnTo>
                  <a:lnTo>
                    <a:pt x="32" y="52"/>
                  </a:lnTo>
                  <a:lnTo>
                    <a:pt x="32" y="61"/>
                  </a:lnTo>
                  <a:lnTo>
                    <a:pt x="32" y="74"/>
                  </a:lnTo>
                  <a:lnTo>
                    <a:pt x="32" y="83"/>
                  </a:lnTo>
                  <a:lnTo>
                    <a:pt x="32" y="95"/>
                  </a:lnTo>
                  <a:lnTo>
                    <a:pt x="32" y="108"/>
                  </a:lnTo>
                  <a:lnTo>
                    <a:pt x="32" y="120"/>
                  </a:lnTo>
                  <a:lnTo>
                    <a:pt x="32" y="125"/>
                  </a:lnTo>
                  <a:lnTo>
                    <a:pt x="32" y="130"/>
                  </a:lnTo>
                  <a:lnTo>
                    <a:pt x="32" y="135"/>
                  </a:lnTo>
                  <a:lnTo>
                    <a:pt x="35" y="137"/>
                  </a:lnTo>
                  <a:lnTo>
                    <a:pt x="39" y="142"/>
                  </a:lnTo>
                  <a:lnTo>
                    <a:pt x="42" y="142"/>
                  </a:lnTo>
                  <a:lnTo>
                    <a:pt x="47" y="144"/>
                  </a:lnTo>
                  <a:lnTo>
                    <a:pt x="49" y="144"/>
                  </a:lnTo>
                  <a:lnTo>
                    <a:pt x="54" y="144"/>
                  </a:lnTo>
                  <a:lnTo>
                    <a:pt x="57" y="142"/>
                  </a:lnTo>
                  <a:lnTo>
                    <a:pt x="61" y="142"/>
                  </a:lnTo>
                  <a:lnTo>
                    <a:pt x="64" y="139"/>
                  </a:lnTo>
                  <a:lnTo>
                    <a:pt x="66" y="137"/>
                  </a:lnTo>
                  <a:lnTo>
                    <a:pt x="74" y="127"/>
                  </a:lnTo>
                  <a:lnTo>
                    <a:pt x="76" y="120"/>
                  </a:lnTo>
                  <a:lnTo>
                    <a:pt x="79" y="113"/>
                  </a:lnTo>
                  <a:lnTo>
                    <a:pt x="81" y="105"/>
                  </a:lnTo>
                  <a:lnTo>
                    <a:pt x="81" y="100"/>
                  </a:lnTo>
                  <a:lnTo>
                    <a:pt x="83" y="93"/>
                  </a:lnTo>
                  <a:lnTo>
                    <a:pt x="83" y="86"/>
                  </a:lnTo>
                  <a:lnTo>
                    <a:pt x="86" y="78"/>
                  </a:lnTo>
                  <a:lnTo>
                    <a:pt x="86" y="71"/>
                  </a:lnTo>
                  <a:lnTo>
                    <a:pt x="96" y="56"/>
                  </a:lnTo>
                  <a:lnTo>
                    <a:pt x="54" y="54"/>
                  </a:lnTo>
                  <a:lnTo>
                    <a:pt x="57" y="64"/>
                  </a:lnTo>
                  <a:lnTo>
                    <a:pt x="54" y="74"/>
                  </a:lnTo>
                  <a:lnTo>
                    <a:pt x="54" y="83"/>
                  </a:lnTo>
                  <a:lnTo>
                    <a:pt x="52" y="91"/>
                  </a:lnTo>
                  <a:lnTo>
                    <a:pt x="52" y="100"/>
                  </a:lnTo>
                  <a:lnTo>
                    <a:pt x="52" y="110"/>
                  </a:lnTo>
                  <a:lnTo>
                    <a:pt x="52" y="120"/>
                  </a:lnTo>
                  <a:lnTo>
                    <a:pt x="52" y="130"/>
                  </a:lnTo>
                  <a:lnTo>
                    <a:pt x="52" y="139"/>
                  </a:lnTo>
                  <a:lnTo>
                    <a:pt x="52" y="144"/>
                  </a:lnTo>
                  <a:lnTo>
                    <a:pt x="52" y="149"/>
                  </a:lnTo>
                  <a:lnTo>
                    <a:pt x="54" y="154"/>
                  </a:lnTo>
                  <a:lnTo>
                    <a:pt x="59" y="159"/>
                  </a:lnTo>
                  <a:lnTo>
                    <a:pt x="64" y="161"/>
                  </a:lnTo>
                  <a:lnTo>
                    <a:pt x="66" y="164"/>
                  </a:lnTo>
                  <a:lnTo>
                    <a:pt x="71" y="164"/>
                  </a:lnTo>
                  <a:lnTo>
                    <a:pt x="76" y="164"/>
                  </a:lnTo>
                  <a:lnTo>
                    <a:pt x="79" y="164"/>
                  </a:lnTo>
                  <a:lnTo>
                    <a:pt x="81" y="159"/>
                  </a:lnTo>
                  <a:lnTo>
                    <a:pt x="86" y="159"/>
                  </a:lnTo>
                  <a:lnTo>
                    <a:pt x="88" y="154"/>
                  </a:lnTo>
                  <a:lnTo>
                    <a:pt x="88" y="152"/>
                  </a:lnTo>
                  <a:lnTo>
                    <a:pt x="91" y="147"/>
                  </a:lnTo>
                  <a:lnTo>
                    <a:pt x="96" y="137"/>
                  </a:lnTo>
                  <a:lnTo>
                    <a:pt x="100" y="127"/>
                  </a:lnTo>
                  <a:lnTo>
                    <a:pt x="105" y="117"/>
                  </a:lnTo>
                  <a:lnTo>
                    <a:pt x="110" y="108"/>
                  </a:lnTo>
                  <a:lnTo>
                    <a:pt x="113" y="98"/>
                  </a:lnTo>
                  <a:lnTo>
                    <a:pt x="118" y="88"/>
                  </a:lnTo>
                  <a:lnTo>
                    <a:pt x="120" y="76"/>
                  </a:lnTo>
                  <a:lnTo>
                    <a:pt x="122" y="66"/>
                  </a:lnTo>
                  <a:lnTo>
                    <a:pt x="127" y="54"/>
                  </a:lnTo>
                  <a:lnTo>
                    <a:pt x="98" y="64"/>
                  </a:lnTo>
                  <a:lnTo>
                    <a:pt x="113" y="71"/>
                  </a:lnTo>
                  <a:lnTo>
                    <a:pt x="140" y="76"/>
                  </a:lnTo>
                  <a:lnTo>
                    <a:pt x="169" y="78"/>
                  </a:lnTo>
                  <a:lnTo>
                    <a:pt x="198" y="83"/>
                  </a:lnTo>
                  <a:lnTo>
                    <a:pt x="227" y="86"/>
                  </a:lnTo>
                  <a:lnTo>
                    <a:pt x="257" y="88"/>
                  </a:lnTo>
                  <a:lnTo>
                    <a:pt x="286" y="93"/>
                  </a:lnTo>
                  <a:lnTo>
                    <a:pt x="315" y="98"/>
                  </a:lnTo>
                  <a:lnTo>
                    <a:pt x="345" y="105"/>
                  </a:lnTo>
                  <a:lnTo>
                    <a:pt x="354" y="108"/>
                  </a:lnTo>
                  <a:lnTo>
                    <a:pt x="369" y="113"/>
                  </a:lnTo>
                  <a:lnTo>
                    <a:pt x="379" y="115"/>
                  </a:lnTo>
                  <a:lnTo>
                    <a:pt x="391" y="120"/>
                  </a:lnTo>
                  <a:lnTo>
                    <a:pt x="401" y="127"/>
                  </a:lnTo>
                  <a:lnTo>
                    <a:pt x="410" y="135"/>
                  </a:lnTo>
                  <a:lnTo>
                    <a:pt x="415" y="144"/>
                  </a:lnTo>
                  <a:lnTo>
                    <a:pt x="420" y="159"/>
                  </a:lnTo>
                  <a:lnTo>
                    <a:pt x="427" y="169"/>
                  </a:lnTo>
                  <a:lnTo>
                    <a:pt x="449" y="139"/>
                  </a:lnTo>
                  <a:lnTo>
                    <a:pt x="445" y="139"/>
                  </a:lnTo>
                  <a:lnTo>
                    <a:pt x="403" y="115"/>
                  </a:lnTo>
                  <a:lnTo>
                    <a:pt x="362" y="98"/>
                  </a:lnTo>
                  <a:lnTo>
                    <a:pt x="318" y="88"/>
                  </a:lnTo>
                  <a:lnTo>
                    <a:pt x="274" y="81"/>
                  </a:lnTo>
                  <a:lnTo>
                    <a:pt x="230" y="76"/>
                  </a:lnTo>
                  <a:lnTo>
                    <a:pt x="183" y="71"/>
                  </a:lnTo>
                  <a:lnTo>
                    <a:pt x="140" y="69"/>
                  </a:lnTo>
                  <a:lnTo>
                    <a:pt x="96" y="66"/>
                  </a:lnTo>
                  <a:lnTo>
                    <a:pt x="86" y="66"/>
                  </a:lnTo>
                  <a:lnTo>
                    <a:pt x="81" y="66"/>
                  </a:lnTo>
                  <a:lnTo>
                    <a:pt x="79" y="69"/>
                  </a:lnTo>
                  <a:lnTo>
                    <a:pt x="74" y="71"/>
                  </a:lnTo>
                  <a:lnTo>
                    <a:pt x="71" y="76"/>
                  </a:lnTo>
                  <a:lnTo>
                    <a:pt x="69" y="78"/>
                  </a:lnTo>
                  <a:lnTo>
                    <a:pt x="66" y="83"/>
                  </a:lnTo>
                  <a:lnTo>
                    <a:pt x="66" y="86"/>
                  </a:lnTo>
                  <a:lnTo>
                    <a:pt x="66" y="91"/>
                  </a:lnTo>
                  <a:lnTo>
                    <a:pt x="69" y="93"/>
                  </a:lnTo>
                  <a:lnTo>
                    <a:pt x="69" y="95"/>
                  </a:lnTo>
                  <a:lnTo>
                    <a:pt x="74" y="100"/>
                  </a:lnTo>
                  <a:lnTo>
                    <a:pt x="76" y="103"/>
                  </a:lnTo>
                  <a:lnTo>
                    <a:pt x="81" y="105"/>
                  </a:lnTo>
                  <a:lnTo>
                    <a:pt x="83" y="108"/>
                  </a:lnTo>
                  <a:lnTo>
                    <a:pt x="86" y="110"/>
                  </a:lnTo>
                  <a:lnTo>
                    <a:pt x="88" y="110"/>
                  </a:lnTo>
                  <a:lnTo>
                    <a:pt x="91" y="113"/>
                  </a:lnTo>
                  <a:lnTo>
                    <a:pt x="96" y="108"/>
                  </a:lnTo>
                  <a:lnTo>
                    <a:pt x="130" y="117"/>
                  </a:lnTo>
                  <a:lnTo>
                    <a:pt x="164" y="127"/>
                  </a:lnTo>
                  <a:lnTo>
                    <a:pt x="201" y="132"/>
                  </a:lnTo>
                  <a:lnTo>
                    <a:pt x="237" y="139"/>
                  </a:lnTo>
                  <a:lnTo>
                    <a:pt x="271" y="147"/>
                  </a:lnTo>
                  <a:lnTo>
                    <a:pt x="308" y="154"/>
                  </a:lnTo>
                  <a:lnTo>
                    <a:pt x="342" y="164"/>
                  </a:lnTo>
                  <a:lnTo>
                    <a:pt x="376" y="176"/>
                  </a:lnTo>
                  <a:lnTo>
                    <a:pt x="376" y="178"/>
                  </a:lnTo>
                  <a:lnTo>
                    <a:pt x="379" y="178"/>
                  </a:lnTo>
                  <a:lnTo>
                    <a:pt x="381" y="181"/>
                  </a:lnTo>
                  <a:lnTo>
                    <a:pt x="384" y="181"/>
                  </a:lnTo>
                  <a:lnTo>
                    <a:pt x="386" y="181"/>
                  </a:lnTo>
                  <a:lnTo>
                    <a:pt x="391" y="181"/>
                  </a:lnTo>
                  <a:lnTo>
                    <a:pt x="391" y="142"/>
                  </a:lnTo>
                  <a:lnTo>
                    <a:pt x="386" y="142"/>
                  </a:lnTo>
                  <a:lnTo>
                    <a:pt x="376" y="142"/>
                  </a:lnTo>
                  <a:lnTo>
                    <a:pt x="364" y="142"/>
                  </a:lnTo>
                  <a:lnTo>
                    <a:pt x="354" y="142"/>
                  </a:lnTo>
                  <a:lnTo>
                    <a:pt x="345" y="144"/>
                  </a:lnTo>
                  <a:lnTo>
                    <a:pt x="332" y="142"/>
                  </a:lnTo>
                  <a:lnTo>
                    <a:pt x="323" y="142"/>
                  </a:lnTo>
                  <a:lnTo>
                    <a:pt x="310" y="139"/>
                  </a:lnTo>
                  <a:lnTo>
                    <a:pt x="301" y="139"/>
                  </a:lnTo>
                  <a:lnTo>
                    <a:pt x="274" y="132"/>
                  </a:lnTo>
                  <a:lnTo>
                    <a:pt x="247" y="127"/>
                  </a:lnTo>
                  <a:lnTo>
                    <a:pt x="220" y="120"/>
                  </a:lnTo>
                  <a:lnTo>
                    <a:pt x="196" y="115"/>
                  </a:lnTo>
                  <a:lnTo>
                    <a:pt x="169" y="110"/>
                  </a:lnTo>
                  <a:lnTo>
                    <a:pt x="140" y="105"/>
                  </a:lnTo>
                  <a:lnTo>
                    <a:pt x="113" y="103"/>
                  </a:lnTo>
                  <a:lnTo>
                    <a:pt x="86" y="98"/>
                  </a:lnTo>
                  <a:lnTo>
                    <a:pt x="83" y="98"/>
                  </a:lnTo>
                  <a:lnTo>
                    <a:pt x="79" y="100"/>
                  </a:lnTo>
                  <a:lnTo>
                    <a:pt x="76" y="100"/>
                  </a:lnTo>
                  <a:lnTo>
                    <a:pt x="74" y="103"/>
                  </a:lnTo>
                  <a:lnTo>
                    <a:pt x="69" y="105"/>
                  </a:lnTo>
                  <a:lnTo>
                    <a:pt x="66" y="108"/>
                  </a:lnTo>
                  <a:lnTo>
                    <a:pt x="64" y="113"/>
                  </a:lnTo>
                  <a:lnTo>
                    <a:pt x="64" y="117"/>
                  </a:lnTo>
                  <a:lnTo>
                    <a:pt x="64" y="120"/>
                  </a:lnTo>
                  <a:lnTo>
                    <a:pt x="64" y="125"/>
                  </a:lnTo>
                  <a:lnTo>
                    <a:pt x="66" y="127"/>
                  </a:lnTo>
                  <a:lnTo>
                    <a:pt x="69" y="132"/>
                  </a:lnTo>
                  <a:lnTo>
                    <a:pt x="69" y="135"/>
                  </a:lnTo>
                  <a:lnTo>
                    <a:pt x="74" y="137"/>
                  </a:lnTo>
                  <a:lnTo>
                    <a:pt x="79" y="139"/>
                  </a:lnTo>
                  <a:lnTo>
                    <a:pt x="81" y="139"/>
                  </a:lnTo>
                  <a:lnTo>
                    <a:pt x="108" y="142"/>
                  </a:lnTo>
                  <a:lnTo>
                    <a:pt x="132" y="144"/>
                  </a:lnTo>
                  <a:lnTo>
                    <a:pt x="159" y="149"/>
                  </a:lnTo>
                  <a:lnTo>
                    <a:pt x="183" y="154"/>
                  </a:lnTo>
                  <a:lnTo>
                    <a:pt x="210" y="159"/>
                  </a:lnTo>
                  <a:lnTo>
                    <a:pt x="235" y="166"/>
                  </a:lnTo>
                  <a:lnTo>
                    <a:pt x="262" y="171"/>
                  </a:lnTo>
                  <a:lnTo>
                    <a:pt x="288" y="178"/>
                  </a:lnTo>
                  <a:lnTo>
                    <a:pt x="298" y="181"/>
                  </a:lnTo>
                  <a:lnTo>
                    <a:pt x="308" y="183"/>
                  </a:lnTo>
                  <a:lnTo>
                    <a:pt x="320" y="183"/>
                  </a:lnTo>
                  <a:lnTo>
                    <a:pt x="330" y="183"/>
                  </a:lnTo>
                  <a:lnTo>
                    <a:pt x="342" y="183"/>
                  </a:lnTo>
                  <a:lnTo>
                    <a:pt x="354" y="183"/>
                  </a:lnTo>
                  <a:lnTo>
                    <a:pt x="364" y="181"/>
                  </a:lnTo>
                  <a:lnTo>
                    <a:pt x="376" y="181"/>
                  </a:lnTo>
                  <a:lnTo>
                    <a:pt x="393" y="181"/>
                  </a:lnTo>
                  <a:lnTo>
                    <a:pt x="401" y="181"/>
                  </a:lnTo>
                  <a:lnTo>
                    <a:pt x="408" y="176"/>
                  </a:lnTo>
                  <a:lnTo>
                    <a:pt x="408" y="174"/>
                  </a:lnTo>
                  <a:lnTo>
                    <a:pt x="410" y="169"/>
                  </a:lnTo>
                  <a:lnTo>
                    <a:pt x="410" y="166"/>
                  </a:lnTo>
                  <a:lnTo>
                    <a:pt x="413" y="161"/>
                  </a:lnTo>
                  <a:lnTo>
                    <a:pt x="413" y="159"/>
                  </a:lnTo>
                  <a:lnTo>
                    <a:pt x="410" y="154"/>
                  </a:lnTo>
                  <a:lnTo>
                    <a:pt x="410" y="149"/>
                  </a:lnTo>
                  <a:lnTo>
                    <a:pt x="408" y="147"/>
                  </a:lnTo>
                  <a:lnTo>
                    <a:pt x="403" y="144"/>
                  </a:lnTo>
                  <a:lnTo>
                    <a:pt x="401" y="144"/>
                  </a:lnTo>
                  <a:lnTo>
                    <a:pt x="398" y="142"/>
                  </a:lnTo>
                  <a:lnTo>
                    <a:pt x="393" y="142"/>
                  </a:lnTo>
                  <a:lnTo>
                    <a:pt x="388" y="142"/>
                  </a:lnTo>
                  <a:lnTo>
                    <a:pt x="398" y="144"/>
                  </a:lnTo>
                  <a:lnTo>
                    <a:pt x="381" y="137"/>
                  </a:lnTo>
                  <a:lnTo>
                    <a:pt x="384" y="137"/>
                  </a:lnTo>
                  <a:lnTo>
                    <a:pt x="352" y="125"/>
                  </a:lnTo>
                  <a:lnTo>
                    <a:pt x="318" y="115"/>
                  </a:lnTo>
                  <a:lnTo>
                    <a:pt x="286" y="108"/>
                  </a:lnTo>
                  <a:lnTo>
                    <a:pt x="252" y="103"/>
                  </a:lnTo>
                  <a:lnTo>
                    <a:pt x="220" y="95"/>
                  </a:lnTo>
                  <a:lnTo>
                    <a:pt x="186" y="91"/>
                  </a:lnTo>
                  <a:lnTo>
                    <a:pt x="152" y="83"/>
                  </a:lnTo>
                  <a:lnTo>
                    <a:pt x="120" y="76"/>
                  </a:lnTo>
                  <a:lnTo>
                    <a:pt x="96" y="71"/>
                  </a:lnTo>
                  <a:lnTo>
                    <a:pt x="105" y="74"/>
                  </a:lnTo>
                  <a:lnTo>
                    <a:pt x="98" y="69"/>
                  </a:lnTo>
                  <a:lnTo>
                    <a:pt x="86" y="105"/>
                  </a:lnTo>
                  <a:lnTo>
                    <a:pt x="98" y="105"/>
                  </a:lnTo>
                  <a:lnTo>
                    <a:pt x="140" y="110"/>
                  </a:lnTo>
                  <a:lnTo>
                    <a:pt x="181" y="113"/>
                  </a:lnTo>
                  <a:lnTo>
                    <a:pt x="220" y="115"/>
                  </a:lnTo>
                  <a:lnTo>
                    <a:pt x="264" y="120"/>
                  </a:lnTo>
                  <a:lnTo>
                    <a:pt x="303" y="125"/>
                  </a:lnTo>
                  <a:lnTo>
                    <a:pt x="342" y="135"/>
                  </a:lnTo>
                  <a:lnTo>
                    <a:pt x="381" y="149"/>
                  </a:lnTo>
                  <a:lnTo>
                    <a:pt x="418" y="169"/>
                  </a:lnTo>
                  <a:lnTo>
                    <a:pt x="437" y="176"/>
                  </a:lnTo>
                  <a:lnTo>
                    <a:pt x="440" y="178"/>
                  </a:lnTo>
                  <a:lnTo>
                    <a:pt x="445" y="178"/>
                  </a:lnTo>
                  <a:lnTo>
                    <a:pt x="449" y="178"/>
                  </a:lnTo>
                  <a:lnTo>
                    <a:pt x="454" y="176"/>
                  </a:lnTo>
                  <a:lnTo>
                    <a:pt x="457" y="174"/>
                  </a:lnTo>
                  <a:lnTo>
                    <a:pt x="459" y="169"/>
                  </a:lnTo>
                  <a:lnTo>
                    <a:pt x="462" y="166"/>
                  </a:lnTo>
                  <a:lnTo>
                    <a:pt x="462" y="164"/>
                  </a:lnTo>
                  <a:lnTo>
                    <a:pt x="462" y="159"/>
                  </a:lnTo>
                  <a:lnTo>
                    <a:pt x="462" y="154"/>
                  </a:lnTo>
                  <a:lnTo>
                    <a:pt x="462" y="152"/>
                  </a:lnTo>
                  <a:lnTo>
                    <a:pt x="459" y="149"/>
                  </a:lnTo>
                  <a:lnTo>
                    <a:pt x="457" y="139"/>
                  </a:lnTo>
                  <a:lnTo>
                    <a:pt x="452" y="130"/>
                  </a:lnTo>
                  <a:lnTo>
                    <a:pt x="449" y="122"/>
                  </a:lnTo>
                  <a:lnTo>
                    <a:pt x="442" y="113"/>
                  </a:lnTo>
                  <a:lnTo>
                    <a:pt x="437" y="105"/>
                  </a:lnTo>
                  <a:lnTo>
                    <a:pt x="430" y="98"/>
                  </a:lnTo>
                  <a:lnTo>
                    <a:pt x="423" y="93"/>
                  </a:lnTo>
                  <a:lnTo>
                    <a:pt x="415" y="88"/>
                  </a:lnTo>
                  <a:lnTo>
                    <a:pt x="408" y="83"/>
                  </a:lnTo>
                  <a:lnTo>
                    <a:pt x="374" y="71"/>
                  </a:lnTo>
                  <a:lnTo>
                    <a:pt x="340" y="64"/>
                  </a:lnTo>
                  <a:lnTo>
                    <a:pt x="305" y="56"/>
                  </a:lnTo>
                  <a:lnTo>
                    <a:pt x="271" y="52"/>
                  </a:lnTo>
                  <a:lnTo>
                    <a:pt x="237" y="47"/>
                  </a:lnTo>
                  <a:lnTo>
                    <a:pt x="203" y="44"/>
                  </a:lnTo>
                  <a:lnTo>
                    <a:pt x="169" y="39"/>
                  </a:lnTo>
                  <a:lnTo>
                    <a:pt x="135" y="34"/>
                  </a:lnTo>
                  <a:lnTo>
                    <a:pt x="120" y="30"/>
                  </a:lnTo>
                  <a:lnTo>
                    <a:pt x="118" y="30"/>
                  </a:lnTo>
                  <a:lnTo>
                    <a:pt x="113" y="27"/>
                  </a:lnTo>
                  <a:lnTo>
                    <a:pt x="108" y="25"/>
                  </a:lnTo>
                  <a:lnTo>
                    <a:pt x="105" y="25"/>
                  </a:lnTo>
                  <a:lnTo>
                    <a:pt x="100" y="27"/>
                  </a:lnTo>
                  <a:lnTo>
                    <a:pt x="98" y="30"/>
                  </a:lnTo>
                  <a:lnTo>
                    <a:pt x="93" y="32"/>
                  </a:lnTo>
                  <a:lnTo>
                    <a:pt x="91" y="34"/>
                  </a:lnTo>
                  <a:lnTo>
                    <a:pt x="88" y="37"/>
                  </a:lnTo>
                  <a:lnTo>
                    <a:pt x="83" y="52"/>
                  </a:lnTo>
                  <a:lnTo>
                    <a:pt x="81" y="61"/>
                  </a:lnTo>
                  <a:lnTo>
                    <a:pt x="81" y="69"/>
                  </a:lnTo>
                  <a:lnTo>
                    <a:pt x="79" y="78"/>
                  </a:lnTo>
                  <a:lnTo>
                    <a:pt x="76" y="86"/>
                  </a:lnTo>
                  <a:lnTo>
                    <a:pt x="71" y="95"/>
                  </a:lnTo>
                  <a:lnTo>
                    <a:pt x="66" y="103"/>
                  </a:lnTo>
                  <a:lnTo>
                    <a:pt x="64" y="110"/>
                  </a:lnTo>
                  <a:lnTo>
                    <a:pt x="59" y="120"/>
                  </a:lnTo>
                  <a:lnTo>
                    <a:pt x="52" y="137"/>
                  </a:lnTo>
                  <a:lnTo>
                    <a:pt x="91" y="144"/>
                  </a:lnTo>
                  <a:lnTo>
                    <a:pt x="91" y="135"/>
                  </a:lnTo>
                  <a:lnTo>
                    <a:pt x="91" y="125"/>
                  </a:lnTo>
                  <a:lnTo>
                    <a:pt x="91" y="117"/>
                  </a:lnTo>
                  <a:lnTo>
                    <a:pt x="91" y="110"/>
                  </a:lnTo>
                  <a:lnTo>
                    <a:pt x="91" y="103"/>
                  </a:lnTo>
                  <a:lnTo>
                    <a:pt x="91" y="93"/>
                  </a:lnTo>
                  <a:lnTo>
                    <a:pt x="93" y="86"/>
                  </a:lnTo>
                  <a:lnTo>
                    <a:pt x="96" y="78"/>
                  </a:lnTo>
                  <a:lnTo>
                    <a:pt x="96" y="71"/>
                  </a:lnTo>
                  <a:lnTo>
                    <a:pt x="96" y="49"/>
                  </a:lnTo>
                  <a:lnTo>
                    <a:pt x="93" y="42"/>
                  </a:lnTo>
                  <a:lnTo>
                    <a:pt x="91" y="37"/>
                  </a:lnTo>
                  <a:lnTo>
                    <a:pt x="86" y="34"/>
                  </a:lnTo>
                  <a:lnTo>
                    <a:pt x="81" y="32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69" y="30"/>
                  </a:lnTo>
                  <a:lnTo>
                    <a:pt x="66" y="32"/>
                  </a:lnTo>
                  <a:lnTo>
                    <a:pt x="61" y="34"/>
                  </a:lnTo>
                  <a:lnTo>
                    <a:pt x="59" y="37"/>
                  </a:lnTo>
                  <a:lnTo>
                    <a:pt x="57" y="39"/>
                  </a:lnTo>
                  <a:lnTo>
                    <a:pt x="57" y="44"/>
                  </a:lnTo>
                  <a:lnTo>
                    <a:pt x="49" y="56"/>
                  </a:lnTo>
                  <a:lnTo>
                    <a:pt x="47" y="61"/>
                  </a:lnTo>
                  <a:lnTo>
                    <a:pt x="47" y="66"/>
                  </a:lnTo>
                  <a:lnTo>
                    <a:pt x="44" y="69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3"/>
                  </a:lnTo>
                  <a:lnTo>
                    <a:pt x="44" y="88"/>
                  </a:lnTo>
                  <a:lnTo>
                    <a:pt x="44" y="93"/>
                  </a:lnTo>
                  <a:lnTo>
                    <a:pt x="35" y="115"/>
                  </a:lnTo>
                  <a:lnTo>
                    <a:pt x="71" y="125"/>
                  </a:lnTo>
                  <a:lnTo>
                    <a:pt x="71" y="113"/>
                  </a:lnTo>
                  <a:lnTo>
                    <a:pt x="71" y="103"/>
                  </a:lnTo>
                  <a:lnTo>
                    <a:pt x="71" y="93"/>
                  </a:lnTo>
                  <a:lnTo>
                    <a:pt x="71" y="86"/>
                  </a:lnTo>
                  <a:lnTo>
                    <a:pt x="71" y="76"/>
                  </a:lnTo>
                  <a:lnTo>
                    <a:pt x="71" y="69"/>
                  </a:lnTo>
                  <a:lnTo>
                    <a:pt x="71" y="61"/>
                  </a:lnTo>
                  <a:lnTo>
                    <a:pt x="71" y="52"/>
                  </a:lnTo>
                  <a:lnTo>
                    <a:pt x="71" y="44"/>
                  </a:lnTo>
                  <a:lnTo>
                    <a:pt x="71" y="30"/>
                  </a:lnTo>
                  <a:lnTo>
                    <a:pt x="64" y="42"/>
                  </a:lnTo>
                  <a:lnTo>
                    <a:pt x="69" y="37"/>
                  </a:lnTo>
                  <a:lnTo>
                    <a:pt x="59" y="42"/>
                  </a:lnTo>
                  <a:lnTo>
                    <a:pt x="71" y="42"/>
                  </a:lnTo>
                  <a:lnTo>
                    <a:pt x="105" y="42"/>
                  </a:lnTo>
                  <a:lnTo>
                    <a:pt x="137" y="47"/>
                  </a:lnTo>
                  <a:lnTo>
                    <a:pt x="169" y="52"/>
                  </a:lnTo>
                  <a:lnTo>
                    <a:pt x="201" y="59"/>
                  </a:lnTo>
                  <a:lnTo>
                    <a:pt x="230" y="66"/>
                  </a:lnTo>
                  <a:lnTo>
                    <a:pt x="262" y="74"/>
                  </a:lnTo>
                  <a:lnTo>
                    <a:pt x="293" y="78"/>
                  </a:lnTo>
                  <a:lnTo>
                    <a:pt x="325" y="86"/>
                  </a:lnTo>
                  <a:lnTo>
                    <a:pt x="330" y="83"/>
                  </a:lnTo>
                  <a:lnTo>
                    <a:pt x="335" y="81"/>
                  </a:lnTo>
                  <a:lnTo>
                    <a:pt x="337" y="81"/>
                  </a:lnTo>
                  <a:lnTo>
                    <a:pt x="342" y="83"/>
                  </a:lnTo>
                  <a:lnTo>
                    <a:pt x="347" y="83"/>
                  </a:lnTo>
                  <a:lnTo>
                    <a:pt x="349" y="86"/>
                  </a:lnTo>
                  <a:lnTo>
                    <a:pt x="354" y="86"/>
                  </a:lnTo>
                  <a:lnTo>
                    <a:pt x="359" y="88"/>
                  </a:lnTo>
                  <a:lnTo>
                    <a:pt x="386" y="91"/>
                  </a:lnTo>
                  <a:lnTo>
                    <a:pt x="393" y="88"/>
                  </a:lnTo>
                  <a:lnTo>
                    <a:pt x="398" y="86"/>
                  </a:lnTo>
                  <a:lnTo>
                    <a:pt x="401" y="83"/>
                  </a:lnTo>
                  <a:lnTo>
                    <a:pt x="403" y="78"/>
                  </a:lnTo>
                  <a:lnTo>
                    <a:pt x="406" y="76"/>
                  </a:lnTo>
                  <a:lnTo>
                    <a:pt x="408" y="71"/>
                  </a:lnTo>
                  <a:lnTo>
                    <a:pt x="406" y="66"/>
                  </a:lnTo>
                  <a:lnTo>
                    <a:pt x="406" y="64"/>
                  </a:lnTo>
                  <a:lnTo>
                    <a:pt x="403" y="59"/>
                  </a:lnTo>
                  <a:lnTo>
                    <a:pt x="401" y="56"/>
                  </a:lnTo>
                  <a:lnTo>
                    <a:pt x="396" y="54"/>
                  </a:lnTo>
                  <a:lnTo>
                    <a:pt x="393" y="52"/>
                  </a:lnTo>
                  <a:lnTo>
                    <a:pt x="391" y="52"/>
                  </a:lnTo>
                  <a:lnTo>
                    <a:pt x="386" y="52"/>
                  </a:lnTo>
                  <a:lnTo>
                    <a:pt x="381" y="49"/>
                  </a:lnTo>
                  <a:lnTo>
                    <a:pt x="381" y="47"/>
                  </a:lnTo>
                  <a:lnTo>
                    <a:pt x="379" y="47"/>
                  </a:lnTo>
                  <a:lnTo>
                    <a:pt x="369" y="37"/>
                  </a:lnTo>
                  <a:lnTo>
                    <a:pt x="342" y="66"/>
                  </a:lnTo>
                  <a:lnTo>
                    <a:pt x="354" y="74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71" y="81"/>
                  </a:lnTo>
                  <a:lnTo>
                    <a:pt x="359" y="76"/>
                  </a:lnTo>
                  <a:lnTo>
                    <a:pt x="366" y="86"/>
                  </a:lnTo>
                  <a:lnTo>
                    <a:pt x="376" y="95"/>
                  </a:lnTo>
                  <a:lnTo>
                    <a:pt x="388" y="105"/>
                  </a:lnTo>
                  <a:lnTo>
                    <a:pt x="403" y="115"/>
                  </a:lnTo>
                  <a:lnTo>
                    <a:pt x="415" y="125"/>
                  </a:lnTo>
                  <a:lnTo>
                    <a:pt x="427" y="135"/>
                  </a:lnTo>
                  <a:lnTo>
                    <a:pt x="435" y="144"/>
                  </a:lnTo>
                  <a:lnTo>
                    <a:pt x="440" y="159"/>
                  </a:lnTo>
                  <a:lnTo>
                    <a:pt x="440" y="176"/>
                  </a:lnTo>
                  <a:lnTo>
                    <a:pt x="442" y="191"/>
                  </a:lnTo>
                  <a:lnTo>
                    <a:pt x="462" y="166"/>
                  </a:lnTo>
                  <a:lnTo>
                    <a:pt x="449" y="166"/>
                  </a:lnTo>
                  <a:lnTo>
                    <a:pt x="452" y="166"/>
                  </a:lnTo>
                  <a:lnTo>
                    <a:pt x="425" y="164"/>
                  </a:lnTo>
                  <a:lnTo>
                    <a:pt x="398" y="161"/>
                  </a:lnTo>
                  <a:lnTo>
                    <a:pt x="371" y="164"/>
                  </a:lnTo>
                  <a:lnTo>
                    <a:pt x="347" y="164"/>
                  </a:lnTo>
                  <a:lnTo>
                    <a:pt x="320" y="166"/>
                  </a:lnTo>
                  <a:lnTo>
                    <a:pt x="293" y="166"/>
                  </a:lnTo>
                  <a:lnTo>
                    <a:pt x="266" y="166"/>
                  </a:lnTo>
                  <a:lnTo>
                    <a:pt x="240" y="164"/>
                  </a:lnTo>
                  <a:lnTo>
                    <a:pt x="225" y="161"/>
                  </a:lnTo>
                  <a:lnTo>
                    <a:pt x="208" y="157"/>
                  </a:lnTo>
                  <a:lnTo>
                    <a:pt x="193" y="152"/>
                  </a:lnTo>
                  <a:lnTo>
                    <a:pt x="179" y="147"/>
                  </a:lnTo>
                  <a:lnTo>
                    <a:pt x="164" y="139"/>
                  </a:lnTo>
                  <a:lnTo>
                    <a:pt x="149" y="135"/>
                  </a:lnTo>
                  <a:lnTo>
                    <a:pt x="132" y="130"/>
                  </a:lnTo>
                  <a:lnTo>
                    <a:pt x="120" y="127"/>
                  </a:lnTo>
                  <a:lnTo>
                    <a:pt x="105" y="122"/>
                  </a:lnTo>
                  <a:lnTo>
                    <a:pt x="100" y="120"/>
                  </a:lnTo>
                  <a:lnTo>
                    <a:pt x="96" y="120"/>
                  </a:lnTo>
                  <a:lnTo>
                    <a:pt x="91" y="120"/>
                  </a:lnTo>
                  <a:lnTo>
                    <a:pt x="88" y="120"/>
                  </a:lnTo>
                  <a:lnTo>
                    <a:pt x="83" y="122"/>
                  </a:lnTo>
                  <a:lnTo>
                    <a:pt x="81" y="125"/>
                  </a:lnTo>
                  <a:lnTo>
                    <a:pt x="79" y="127"/>
                  </a:lnTo>
                  <a:lnTo>
                    <a:pt x="79" y="130"/>
                  </a:lnTo>
                  <a:lnTo>
                    <a:pt x="76" y="135"/>
                  </a:lnTo>
                  <a:lnTo>
                    <a:pt x="76" y="139"/>
                  </a:lnTo>
                  <a:lnTo>
                    <a:pt x="76" y="149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96" y="137"/>
                  </a:lnTo>
                  <a:lnTo>
                    <a:pt x="83" y="137"/>
                  </a:lnTo>
                  <a:lnTo>
                    <a:pt x="79" y="135"/>
                  </a:lnTo>
                  <a:lnTo>
                    <a:pt x="74" y="135"/>
                  </a:lnTo>
                  <a:lnTo>
                    <a:pt x="71" y="132"/>
                  </a:lnTo>
                  <a:lnTo>
                    <a:pt x="66" y="132"/>
                  </a:lnTo>
                  <a:lnTo>
                    <a:pt x="61" y="130"/>
                  </a:lnTo>
                  <a:lnTo>
                    <a:pt x="57" y="127"/>
                  </a:lnTo>
                  <a:lnTo>
                    <a:pt x="54" y="127"/>
                  </a:lnTo>
                  <a:lnTo>
                    <a:pt x="49" y="127"/>
                  </a:lnTo>
                  <a:lnTo>
                    <a:pt x="32" y="122"/>
                  </a:lnTo>
                  <a:lnTo>
                    <a:pt x="42" y="139"/>
                  </a:lnTo>
                  <a:lnTo>
                    <a:pt x="42" y="130"/>
                  </a:lnTo>
                  <a:lnTo>
                    <a:pt x="42" y="115"/>
                  </a:lnTo>
                  <a:lnTo>
                    <a:pt x="42" y="105"/>
                  </a:lnTo>
                  <a:lnTo>
                    <a:pt x="42" y="93"/>
                  </a:lnTo>
                  <a:lnTo>
                    <a:pt x="44" y="81"/>
                  </a:lnTo>
                  <a:lnTo>
                    <a:pt x="44" y="69"/>
                  </a:lnTo>
                  <a:lnTo>
                    <a:pt x="47" y="56"/>
                  </a:lnTo>
                  <a:lnTo>
                    <a:pt x="49" y="44"/>
                  </a:lnTo>
                  <a:lnTo>
                    <a:pt x="54" y="34"/>
                  </a:lnTo>
                  <a:lnTo>
                    <a:pt x="54" y="30"/>
                  </a:lnTo>
                  <a:lnTo>
                    <a:pt x="57" y="25"/>
                  </a:lnTo>
                  <a:lnTo>
                    <a:pt x="54" y="22"/>
                  </a:lnTo>
                  <a:lnTo>
                    <a:pt x="54" y="17"/>
                  </a:lnTo>
                  <a:lnTo>
                    <a:pt x="52" y="15"/>
                  </a:lnTo>
                  <a:lnTo>
                    <a:pt x="49" y="12"/>
                  </a:lnTo>
                  <a:lnTo>
                    <a:pt x="47" y="10"/>
                  </a:lnTo>
                  <a:lnTo>
                    <a:pt x="44" y="8"/>
                  </a:lnTo>
                  <a:lnTo>
                    <a:pt x="39" y="5"/>
                  </a:lnTo>
                  <a:lnTo>
                    <a:pt x="35" y="5"/>
                  </a:lnTo>
                  <a:lnTo>
                    <a:pt x="30" y="5"/>
                  </a:lnTo>
                  <a:lnTo>
                    <a:pt x="27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8" y="15"/>
                  </a:lnTo>
                  <a:lnTo>
                    <a:pt x="15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6" name="Freeform 20"/>
            <p:cNvSpPr>
              <a:spLocks/>
            </p:cNvSpPr>
            <p:nvPr/>
          </p:nvSpPr>
          <p:spPr bwMode="auto">
            <a:xfrm>
              <a:off x="2559" y="3832"/>
              <a:ext cx="566" cy="191"/>
            </a:xfrm>
            <a:custGeom>
              <a:avLst/>
              <a:gdLst>
                <a:gd name="T0" fmla="*/ 43 w 566"/>
                <a:gd name="T1" fmla="*/ 78 h 191"/>
                <a:gd name="T2" fmla="*/ 102 w 566"/>
                <a:gd name="T3" fmla="*/ 74 h 191"/>
                <a:gd name="T4" fmla="*/ 85 w 566"/>
                <a:gd name="T5" fmla="*/ 42 h 191"/>
                <a:gd name="T6" fmla="*/ 122 w 566"/>
                <a:gd name="T7" fmla="*/ 181 h 191"/>
                <a:gd name="T8" fmla="*/ 405 w 566"/>
                <a:gd name="T9" fmla="*/ 157 h 191"/>
                <a:gd name="T10" fmla="*/ 451 w 566"/>
                <a:gd name="T11" fmla="*/ 179 h 191"/>
                <a:gd name="T12" fmla="*/ 556 w 566"/>
                <a:gd name="T13" fmla="*/ 181 h 191"/>
                <a:gd name="T14" fmla="*/ 512 w 566"/>
                <a:gd name="T15" fmla="*/ 49 h 191"/>
                <a:gd name="T16" fmla="*/ 226 w 566"/>
                <a:gd name="T17" fmla="*/ 8 h 191"/>
                <a:gd name="T18" fmla="*/ 122 w 566"/>
                <a:gd name="T19" fmla="*/ 49 h 191"/>
                <a:gd name="T20" fmla="*/ 129 w 566"/>
                <a:gd name="T21" fmla="*/ 115 h 191"/>
                <a:gd name="T22" fmla="*/ 151 w 566"/>
                <a:gd name="T23" fmla="*/ 91 h 191"/>
                <a:gd name="T24" fmla="*/ 92 w 566"/>
                <a:gd name="T25" fmla="*/ 154 h 191"/>
                <a:gd name="T26" fmla="*/ 375 w 566"/>
                <a:gd name="T27" fmla="*/ 154 h 191"/>
                <a:gd name="T28" fmla="*/ 495 w 566"/>
                <a:gd name="T29" fmla="*/ 117 h 191"/>
                <a:gd name="T30" fmla="*/ 490 w 566"/>
                <a:gd name="T31" fmla="*/ 130 h 191"/>
                <a:gd name="T32" fmla="*/ 497 w 566"/>
                <a:gd name="T33" fmla="*/ 76 h 191"/>
                <a:gd name="T34" fmla="*/ 273 w 566"/>
                <a:gd name="T35" fmla="*/ 42 h 191"/>
                <a:gd name="T36" fmla="*/ 192 w 566"/>
                <a:gd name="T37" fmla="*/ 69 h 191"/>
                <a:gd name="T38" fmla="*/ 380 w 566"/>
                <a:gd name="T39" fmla="*/ 113 h 191"/>
                <a:gd name="T40" fmla="*/ 165 w 566"/>
                <a:gd name="T41" fmla="*/ 74 h 191"/>
                <a:gd name="T42" fmla="*/ 170 w 566"/>
                <a:gd name="T43" fmla="*/ 120 h 191"/>
                <a:gd name="T44" fmla="*/ 258 w 566"/>
                <a:gd name="T45" fmla="*/ 110 h 191"/>
                <a:gd name="T46" fmla="*/ 109 w 566"/>
                <a:gd name="T47" fmla="*/ 125 h 191"/>
                <a:gd name="T48" fmla="*/ 285 w 566"/>
                <a:gd name="T49" fmla="*/ 154 h 191"/>
                <a:gd name="T50" fmla="*/ 287 w 566"/>
                <a:gd name="T51" fmla="*/ 100 h 191"/>
                <a:gd name="T52" fmla="*/ 268 w 566"/>
                <a:gd name="T53" fmla="*/ 117 h 191"/>
                <a:gd name="T54" fmla="*/ 451 w 566"/>
                <a:gd name="T55" fmla="*/ 81 h 191"/>
                <a:gd name="T56" fmla="*/ 229 w 566"/>
                <a:gd name="T57" fmla="*/ 54 h 191"/>
                <a:gd name="T58" fmla="*/ 400 w 566"/>
                <a:gd name="T59" fmla="*/ 93 h 191"/>
                <a:gd name="T60" fmla="*/ 449 w 566"/>
                <a:gd name="T61" fmla="*/ 127 h 191"/>
                <a:gd name="T62" fmla="*/ 505 w 566"/>
                <a:gd name="T63" fmla="*/ 157 h 191"/>
                <a:gd name="T64" fmla="*/ 536 w 566"/>
                <a:gd name="T65" fmla="*/ 122 h 191"/>
                <a:gd name="T66" fmla="*/ 507 w 566"/>
                <a:gd name="T67" fmla="*/ 91 h 191"/>
                <a:gd name="T68" fmla="*/ 236 w 566"/>
                <a:gd name="T69" fmla="*/ 135 h 191"/>
                <a:gd name="T70" fmla="*/ 112 w 566"/>
                <a:gd name="T71" fmla="*/ 144 h 191"/>
                <a:gd name="T72" fmla="*/ 141 w 566"/>
                <a:gd name="T73" fmla="*/ 149 h 191"/>
                <a:gd name="T74" fmla="*/ 219 w 566"/>
                <a:gd name="T75" fmla="*/ 83 h 191"/>
                <a:gd name="T76" fmla="*/ 222 w 566"/>
                <a:gd name="T77" fmla="*/ 34 h 191"/>
                <a:gd name="T78" fmla="*/ 141 w 566"/>
                <a:gd name="T79" fmla="*/ 66 h 191"/>
                <a:gd name="T80" fmla="*/ 63 w 566"/>
                <a:gd name="T81" fmla="*/ 137 h 191"/>
                <a:gd name="T82" fmla="*/ 100 w 566"/>
                <a:gd name="T83" fmla="*/ 152 h 191"/>
                <a:gd name="T84" fmla="*/ 146 w 566"/>
                <a:gd name="T85" fmla="*/ 86 h 191"/>
                <a:gd name="T86" fmla="*/ 161 w 566"/>
                <a:gd name="T87" fmla="*/ 54 h 191"/>
                <a:gd name="T88" fmla="*/ 370 w 566"/>
                <a:gd name="T89" fmla="*/ 56 h 191"/>
                <a:gd name="T90" fmla="*/ 507 w 566"/>
                <a:gd name="T91" fmla="*/ 93 h 191"/>
                <a:gd name="T92" fmla="*/ 524 w 566"/>
                <a:gd name="T93" fmla="*/ 159 h 191"/>
                <a:gd name="T94" fmla="*/ 522 w 566"/>
                <a:gd name="T95" fmla="*/ 144 h 191"/>
                <a:gd name="T96" fmla="*/ 471 w 566"/>
                <a:gd name="T97" fmla="*/ 147 h 191"/>
                <a:gd name="T98" fmla="*/ 475 w 566"/>
                <a:gd name="T99" fmla="*/ 152 h 191"/>
                <a:gd name="T100" fmla="*/ 449 w 566"/>
                <a:gd name="T101" fmla="*/ 103 h 191"/>
                <a:gd name="T102" fmla="*/ 78 w 566"/>
                <a:gd name="T103" fmla="*/ 132 h 191"/>
                <a:gd name="T104" fmla="*/ 61 w 566"/>
                <a:gd name="T105" fmla="*/ 132 h 191"/>
                <a:gd name="T106" fmla="*/ 129 w 566"/>
                <a:gd name="T107" fmla="*/ 47 h 191"/>
                <a:gd name="T108" fmla="*/ 117 w 566"/>
                <a:gd name="T109" fmla="*/ 3 h 191"/>
                <a:gd name="T110" fmla="*/ 85 w 566"/>
                <a:gd name="T111" fmla="*/ 34 h 191"/>
                <a:gd name="T112" fmla="*/ 24 w 566"/>
                <a:gd name="T113" fmla="*/ 96 h 191"/>
                <a:gd name="T114" fmla="*/ 19 w 566"/>
                <a:gd name="T115" fmla="*/ 149 h 191"/>
                <a:gd name="T116" fmla="*/ 119 w 566"/>
                <a:gd name="T117" fmla="*/ 71 h 191"/>
                <a:gd name="T118" fmla="*/ 234 w 566"/>
                <a:gd name="T119" fmla="*/ 54 h 19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66"/>
                <a:gd name="T181" fmla="*/ 0 h 191"/>
                <a:gd name="T182" fmla="*/ 566 w 566"/>
                <a:gd name="T183" fmla="*/ 191 h 19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66" h="191">
                  <a:moveTo>
                    <a:pt x="219" y="22"/>
                  </a:moveTo>
                  <a:lnTo>
                    <a:pt x="207" y="20"/>
                  </a:lnTo>
                  <a:lnTo>
                    <a:pt x="197" y="17"/>
                  </a:lnTo>
                  <a:lnTo>
                    <a:pt x="190" y="12"/>
                  </a:lnTo>
                  <a:lnTo>
                    <a:pt x="180" y="8"/>
                  </a:lnTo>
                  <a:lnTo>
                    <a:pt x="170" y="5"/>
                  </a:lnTo>
                  <a:lnTo>
                    <a:pt x="161" y="3"/>
                  </a:lnTo>
                  <a:lnTo>
                    <a:pt x="151" y="3"/>
                  </a:lnTo>
                  <a:lnTo>
                    <a:pt x="144" y="8"/>
                  </a:lnTo>
                  <a:lnTo>
                    <a:pt x="124" y="17"/>
                  </a:lnTo>
                  <a:lnTo>
                    <a:pt x="107" y="27"/>
                  </a:lnTo>
                  <a:lnTo>
                    <a:pt x="90" y="39"/>
                  </a:lnTo>
                  <a:lnTo>
                    <a:pt x="73" y="52"/>
                  </a:lnTo>
                  <a:lnTo>
                    <a:pt x="58" y="64"/>
                  </a:lnTo>
                  <a:lnTo>
                    <a:pt x="43" y="78"/>
                  </a:lnTo>
                  <a:lnTo>
                    <a:pt x="26" y="93"/>
                  </a:lnTo>
                  <a:lnTo>
                    <a:pt x="14" y="108"/>
                  </a:lnTo>
                  <a:lnTo>
                    <a:pt x="4" y="117"/>
                  </a:lnTo>
                  <a:lnTo>
                    <a:pt x="39" y="139"/>
                  </a:lnTo>
                  <a:lnTo>
                    <a:pt x="39" y="135"/>
                  </a:lnTo>
                  <a:lnTo>
                    <a:pt x="46" y="127"/>
                  </a:lnTo>
                  <a:lnTo>
                    <a:pt x="56" y="122"/>
                  </a:lnTo>
                  <a:lnTo>
                    <a:pt x="63" y="117"/>
                  </a:lnTo>
                  <a:lnTo>
                    <a:pt x="70" y="113"/>
                  </a:lnTo>
                  <a:lnTo>
                    <a:pt x="78" y="105"/>
                  </a:lnTo>
                  <a:lnTo>
                    <a:pt x="87" y="98"/>
                  </a:lnTo>
                  <a:lnTo>
                    <a:pt x="92" y="91"/>
                  </a:lnTo>
                  <a:lnTo>
                    <a:pt x="100" y="83"/>
                  </a:lnTo>
                  <a:lnTo>
                    <a:pt x="102" y="78"/>
                  </a:lnTo>
                  <a:lnTo>
                    <a:pt x="102" y="74"/>
                  </a:lnTo>
                  <a:lnTo>
                    <a:pt x="104" y="69"/>
                  </a:lnTo>
                  <a:lnTo>
                    <a:pt x="107" y="66"/>
                  </a:lnTo>
                  <a:lnTo>
                    <a:pt x="112" y="61"/>
                  </a:lnTo>
                  <a:lnTo>
                    <a:pt x="114" y="59"/>
                  </a:lnTo>
                  <a:lnTo>
                    <a:pt x="119" y="56"/>
                  </a:lnTo>
                  <a:lnTo>
                    <a:pt x="122" y="54"/>
                  </a:lnTo>
                  <a:lnTo>
                    <a:pt x="124" y="52"/>
                  </a:lnTo>
                  <a:lnTo>
                    <a:pt x="129" y="47"/>
                  </a:lnTo>
                  <a:lnTo>
                    <a:pt x="131" y="44"/>
                  </a:lnTo>
                  <a:lnTo>
                    <a:pt x="134" y="39"/>
                  </a:lnTo>
                  <a:lnTo>
                    <a:pt x="141" y="34"/>
                  </a:lnTo>
                  <a:lnTo>
                    <a:pt x="104" y="12"/>
                  </a:lnTo>
                  <a:lnTo>
                    <a:pt x="104" y="15"/>
                  </a:lnTo>
                  <a:lnTo>
                    <a:pt x="95" y="27"/>
                  </a:lnTo>
                  <a:lnTo>
                    <a:pt x="85" y="42"/>
                  </a:lnTo>
                  <a:lnTo>
                    <a:pt x="73" y="54"/>
                  </a:lnTo>
                  <a:lnTo>
                    <a:pt x="63" y="69"/>
                  </a:lnTo>
                  <a:lnTo>
                    <a:pt x="51" y="81"/>
                  </a:lnTo>
                  <a:lnTo>
                    <a:pt x="41" y="96"/>
                  </a:lnTo>
                  <a:lnTo>
                    <a:pt x="29" y="108"/>
                  </a:lnTo>
                  <a:lnTo>
                    <a:pt x="19" y="120"/>
                  </a:lnTo>
                  <a:lnTo>
                    <a:pt x="17" y="137"/>
                  </a:lnTo>
                  <a:lnTo>
                    <a:pt x="17" y="142"/>
                  </a:lnTo>
                  <a:lnTo>
                    <a:pt x="19" y="147"/>
                  </a:lnTo>
                  <a:lnTo>
                    <a:pt x="22" y="152"/>
                  </a:lnTo>
                  <a:lnTo>
                    <a:pt x="26" y="157"/>
                  </a:lnTo>
                  <a:lnTo>
                    <a:pt x="34" y="159"/>
                  </a:lnTo>
                  <a:lnTo>
                    <a:pt x="63" y="169"/>
                  </a:lnTo>
                  <a:lnTo>
                    <a:pt x="92" y="176"/>
                  </a:lnTo>
                  <a:lnTo>
                    <a:pt x="122" y="181"/>
                  </a:lnTo>
                  <a:lnTo>
                    <a:pt x="153" y="186"/>
                  </a:lnTo>
                  <a:lnTo>
                    <a:pt x="183" y="188"/>
                  </a:lnTo>
                  <a:lnTo>
                    <a:pt x="214" y="191"/>
                  </a:lnTo>
                  <a:lnTo>
                    <a:pt x="244" y="191"/>
                  </a:lnTo>
                  <a:lnTo>
                    <a:pt x="275" y="188"/>
                  </a:lnTo>
                  <a:lnTo>
                    <a:pt x="280" y="188"/>
                  </a:lnTo>
                  <a:lnTo>
                    <a:pt x="285" y="186"/>
                  </a:lnTo>
                  <a:lnTo>
                    <a:pt x="287" y="181"/>
                  </a:lnTo>
                  <a:lnTo>
                    <a:pt x="292" y="181"/>
                  </a:lnTo>
                  <a:lnTo>
                    <a:pt x="309" y="179"/>
                  </a:lnTo>
                  <a:lnTo>
                    <a:pt x="329" y="176"/>
                  </a:lnTo>
                  <a:lnTo>
                    <a:pt x="349" y="171"/>
                  </a:lnTo>
                  <a:lnTo>
                    <a:pt x="368" y="166"/>
                  </a:lnTo>
                  <a:lnTo>
                    <a:pt x="385" y="161"/>
                  </a:lnTo>
                  <a:lnTo>
                    <a:pt x="405" y="157"/>
                  </a:lnTo>
                  <a:lnTo>
                    <a:pt x="424" y="149"/>
                  </a:lnTo>
                  <a:lnTo>
                    <a:pt x="444" y="147"/>
                  </a:lnTo>
                  <a:lnTo>
                    <a:pt x="458" y="144"/>
                  </a:lnTo>
                  <a:lnTo>
                    <a:pt x="431" y="130"/>
                  </a:lnTo>
                  <a:lnTo>
                    <a:pt x="434" y="139"/>
                  </a:lnTo>
                  <a:lnTo>
                    <a:pt x="434" y="135"/>
                  </a:lnTo>
                  <a:lnTo>
                    <a:pt x="434" y="154"/>
                  </a:lnTo>
                  <a:lnTo>
                    <a:pt x="434" y="157"/>
                  </a:lnTo>
                  <a:lnTo>
                    <a:pt x="436" y="161"/>
                  </a:lnTo>
                  <a:lnTo>
                    <a:pt x="439" y="164"/>
                  </a:lnTo>
                  <a:lnTo>
                    <a:pt x="441" y="166"/>
                  </a:lnTo>
                  <a:lnTo>
                    <a:pt x="446" y="171"/>
                  </a:lnTo>
                  <a:lnTo>
                    <a:pt x="444" y="171"/>
                  </a:lnTo>
                  <a:lnTo>
                    <a:pt x="449" y="176"/>
                  </a:lnTo>
                  <a:lnTo>
                    <a:pt x="451" y="179"/>
                  </a:lnTo>
                  <a:lnTo>
                    <a:pt x="453" y="181"/>
                  </a:lnTo>
                  <a:lnTo>
                    <a:pt x="456" y="181"/>
                  </a:lnTo>
                  <a:lnTo>
                    <a:pt x="461" y="183"/>
                  </a:lnTo>
                  <a:lnTo>
                    <a:pt x="468" y="183"/>
                  </a:lnTo>
                  <a:lnTo>
                    <a:pt x="475" y="183"/>
                  </a:lnTo>
                  <a:lnTo>
                    <a:pt x="485" y="183"/>
                  </a:lnTo>
                  <a:lnTo>
                    <a:pt x="495" y="183"/>
                  </a:lnTo>
                  <a:lnTo>
                    <a:pt x="502" y="183"/>
                  </a:lnTo>
                  <a:lnTo>
                    <a:pt x="512" y="183"/>
                  </a:lnTo>
                  <a:lnTo>
                    <a:pt x="519" y="183"/>
                  </a:lnTo>
                  <a:lnTo>
                    <a:pt x="529" y="183"/>
                  </a:lnTo>
                  <a:lnTo>
                    <a:pt x="539" y="183"/>
                  </a:lnTo>
                  <a:lnTo>
                    <a:pt x="544" y="183"/>
                  </a:lnTo>
                  <a:lnTo>
                    <a:pt x="551" y="183"/>
                  </a:lnTo>
                  <a:lnTo>
                    <a:pt x="556" y="181"/>
                  </a:lnTo>
                  <a:lnTo>
                    <a:pt x="558" y="179"/>
                  </a:lnTo>
                  <a:lnTo>
                    <a:pt x="561" y="176"/>
                  </a:lnTo>
                  <a:lnTo>
                    <a:pt x="561" y="171"/>
                  </a:lnTo>
                  <a:lnTo>
                    <a:pt x="563" y="169"/>
                  </a:lnTo>
                  <a:lnTo>
                    <a:pt x="566" y="159"/>
                  </a:lnTo>
                  <a:lnTo>
                    <a:pt x="566" y="147"/>
                  </a:lnTo>
                  <a:lnTo>
                    <a:pt x="566" y="135"/>
                  </a:lnTo>
                  <a:lnTo>
                    <a:pt x="566" y="122"/>
                  </a:lnTo>
                  <a:lnTo>
                    <a:pt x="566" y="110"/>
                  </a:lnTo>
                  <a:lnTo>
                    <a:pt x="563" y="100"/>
                  </a:lnTo>
                  <a:lnTo>
                    <a:pt x="558" y="88"/>
                  </a:lnTo>
                  <a:lnTo>
                    <a:pt x="553" y="78"/>
                  </a:lnTo>
                  <a:lnTo>
                    <a:pt x="546" y="71"/>
                  </a:lnTo>
                  <a:lnTo>
                    <a:pt x="529" y="59"/>
                  </a:lnTo>
                  <a:lnTo>
                    <a:pt x="512" y="49"/>
                  </a:lnTo>
                  <a:lnTo>
                    <a:pt x="492" y="42"/>
                  </a:lnTo>
                  <a:lnTo>
                    <a:pt x="473" y="37"/>
                  </a:lnTo>
                  <a:lnTo>
                    <a:pt x="451" y="32"/>
                  </a:lnTo>
                  <a:lnTo>
                    <a:pt x="431" y="27"/>
                  </a:lnTo>
                  <a:lnTo>
                    <a:pt x="410" y="20"/>
                  </a:lnTo>
                  <a:lnTo>
                    <a:pt x="392" y="10"/>
                  </a:lnTo>
                  <a:lnTo>
                    <a:pt x="373" y="10"/>
                  </a:lnTo>
                  <a:lnTo>
                    <a:pt x="353" y="10"/>
                  </a:lnTo>
                  <a:lnTo>
                    <a:pt x="334" y="10"/>
                  </a:lnTo>
                  <a:lnTo>
                    <a:pt x="314" y="10"/>
                  </a:lnTo>
                  <a:lnTo>
                    <a:pt x="295" y="10"/>
                  </a:lnTo>
                  <a:lnTo>
                    <a:pt x="275" y="10"/>
                  </a:lnTo>
                  <a:lnTo>
                    <a:pt x="256" y="8"/>
                  </a:lnTo>
                  <a:lnTo>
                    <a:pt x="236" y="8"/>
                  </a:lnTo>
                  <a:lnTo>
                    <a:pt x="226" y="8"/>
                  </a:lnTo>
                  <a:lnTo>
                    <a:pt x="219" y="8"/>
                  </a:lnTo>
                  <a:lnTo>
                    <a:pt x="212" y="8"/>
                  </a:lnTo>
                  <a:lnTo>
                    <a:pt x="202" y="8"/>
                  </a:lnTo>
                  <a:lnTo>
                    <a:pt x="195" y="8"/>
                  </a:lnTo>
                  <a:lnTo>
                    <a:pt x="187" y="8"/>
                  </a:lnTo>
                  <a:lnTo>
                    <a:pt x="178" y="10"/>
                  </a:lnTo>
                  <a:lnTo>
                    <a:pt x="170" y="12"/>
                  </a:lnTo>
                  <a:lnTo>
                    <a:pt x="158" y="12"/>
                  </a:lnTo>
                  <a:lnTo>
                    <a:pt x="153" y="12"/>
                  </a:lnTo>
                  <a:lnTo>
                    <a:pt x="151" y="12"/>
                  </a:lnTo>
                  <a:lnTo>
                    <a:pt x="148" y="15"/>
                  </a:lnTo>
                  <a:lnTo>
                    <a:pt x="146" y="17"/>
                  </a:lnTo>
                  <a:lnTo>
                    <a:pt x="134" y="27"/>
                  </a:lnTo>
                  <a:lnTo>
                    <a:pt x="126" y="37"/>
                  </a:lnTo>
                  <a:lnTo>
                    <a:pt x="122" y="49"/>
                  </a:lnTo>
                  <a:lnTo>
                    <a:pt x="114" y="59"/>
                  </a:lnTo>
                  <a:lnTo>
                    <a:pt x="109" y="71"/>
                  </a:lnTo>
                  <a:lnTo>
                    <a:pt x="102" y="81"/>
                  </a:lnTo>
                  <a:lnTo>
                    <a:pt x="97" y="93"/>
                  </a:lnTo>
                  <a:lnTo>
                    <a:pt x="90" y="103"/>
                  </a:lnTo>
                  <a:lnTo>
                    <a:pt x="83" y="113"/>
                  </a:lnTo>
                  <a:lnTo>
                    <a:pt x="75" y="120"/>
                  </a:lnTo>
                  <a:lnTo>
                    <a:pt x="80" y="117"/>
                  </a:lnTo>
                  <a:lnTo>
                    <a:pt x="75" y="120"/>
                  </a:lnTo>
                  <a:lnTo>
                    <a:pt x="102" y="139"/>
                  </a:lnTo>
                  <a:lnTo>
                    <a:pt x="102" y="130"/>
                  </a:lnTo>
                  <a:lnTo>
                    <a:pt x="100" y="144"/>
                  </a:lnTo>
                  <a:lnTo>
                    <a:pt x="102" y="137"/>
                  </a:lnTo>
                  <a:lnTo>
                    <a:pt x="114" y="125"/>
                  </a:lnTo>
                  <a:lnTo>
                    <a:pt x="129" y="115"/>
                  </a:lnTo>
                  <a:lnTo>
                    <a:pt x="144" y="108"/>
                  </a:lnTo>
                  <a:lnTo>
                    <a:pt x="161" y="103"/>
                  </a:lnTo>
                  <a:lnTo>
                    <a:pt x="175" y="98"/>
                  </a:lnTo>
                  <a:lnTo>
                    <a:pt x="190" y="91"/>
                  </a:lnTo>
                  <a:lnTo>
                    <a:pt x="205" y="86"/>
                  </a:lnTo>
                  <a:lnTo>
                    <a:pt x="222" y="78"/>
                  </a:lnTo>
                  <a:lnTo>
                    <a:pt x="229" y="71"/>
                  </a:lnTo>
                  <a:lnTo>
                    <a:pt x="200" y="47"/>
                  </a:lnTo>
                  <a:lnTo>
                    <a:pt x="195" y="54"/>
                  </a:lnTo>
                  <a:lnTo>
                    <a:pt x="202" y="44"/>
                  </a:lnTo>
                  <a:lnTo>
                    <a:pt x="192" y="54"/>
                  </a:lnTo>
                  <a:lnTo>
                    <a:pt x="183" y="64"/>
                  </a:lnTo>
                  <a:lnTo>
                    <a:pt x="173" y="74"/>
                  </a:lnTo>
                  <a:lnTo>
                    <a:pt x="163" y="81"/>
                  </a:lnTo>
                  <a:lnTo>
                    <a:pt x="151" y="91"/>
                  </a:lnTo>
                  <a:lnTo>
                    <a:pt x="141" y="98"/>
                  </a:lnTo>
                  <a:lnTo>
                    <a:pt x="131" y="108"/>
                  </a:lnTo>
                  <a:lnTo>
                    <a:pt x="119" y="115"/>
                  </a:lnTo>
                  <a:lnTo>
                    <a:pt x="107" y="122"/>
                  </a:lnTo>
                  <a:lnTo>
                    <a:pt x="100" y="139"/>
                  </a:lnTo>
                  <a:lnTo>
                    <a:pt x="109" y="127"/>
                  </a:lnTo>
                  <a:lnTo>
                    <a:pt x="104" y="130"/>
                  </a:lnTo>
                  <a:lnTo>
                    <a:pt x="102" y="132"/>
                  </a:lnTo>
                  <a:lnTo>
                    <a:pt x="97" y="135"/>
                  </a:lnTo>
                  <a:lnTo>
                    <a:pt x="95" y="137"/>
                  </a:lnTo>
                  <a:lnTo>
                    <a:pt x="92" y="139"/>
                  </a:lnTo>
                  <a:lnTo>
                    <a:pt x="92" y="142"/>
                  </a:lnTo>
                  <a:lnTo>
                    <a:pt x="92" y="147"/>
                  </a:lnTo>
                  <a:lnTo>
                    <a:pt x="90" y="149"/>
                  </a:lnTo>
                  <a:lnTo>
                    <a:pt x="92" y="154"/>
                  </a:lnTo>
                  <a:lnTo>
                    <a:pt x="92" y="157"/>
                  </a:lnTo>
                  <a:lnTo>
                    <a:pt x="95" y="159"/>
                  </a:lnTo>
                  <a:lnTo>
                    <a:pt x="97" y="161"/>
                  </a:lnTo>
                  <a:lnTo>
                    <a:pt x="100" y="166"/>
                  </a:lnTo>
                  <a:lnTo>
                    <a:pt x="104" y="166"/>
                  </a:lnTo>
                  <a:lnTo>
                    <a:pt x="107" y="169"/>
                  </a:lnTo>
                  <a:lnTo>
                    <a:pt x="112" y="169"/>
                  </a:lnTo>
                  <a:lnTo>
                    <a:pt x="117" y="169"/>
                  </a:lnTo>
                  <a:lnTo>
                    <a:pt x="124" y="166"/>
                  </a:lnTo>
                  <a:lnTo>
                    <a:pt x="165" y="171"/>
                  </a:lnTo>
                  <a:lnTo>
                    <a:pt x="209" y="174"/>
                  </a:lnTo>
                  <a:lnTo>
                    <a:pt x="251" y="171"/>
                  </a:lnTo>
                  <a:lnTo>
                    <a:pt x="292" y="169"/>
                  </a:lnTo>
                  <a:lnTo>
                    <a:pt x="334" y="161"/>
                  </a:lnTo>
                  <a:lnTo>
                    <a:pt x="375" y="154"/>
                  </a:lnTo>
                  <a:lnTo>
                    <a:pt x="414" y="144"/>
                  </a:lnTo>
                  <a:lnTo>
                    <a:pt x="458" y="137"/>
                  </a:lnTo>
                  <a:lnTo>
                    <a:pt x="463" y="135"/>
                  </a:lnTo>
                  <a:lnTo>
                    <a:pt x="471" y="135"/>
                  </a:lnTo>
                  <a:lnTo>
                    <a:pt x="478" y="135"/>
                  </a:lnTo>
                  <a:lnTo>
                    <a:pt x="485" y="135"/>
                  </a:lnTo>
                  <a:lnTo>
                    <a:pt x="490" y="132"/>
                  </a:lnTo>
                  <a:lnTo>
                    <a:pt x="497" y="132"/>
                  </a:lnTo>
                  <a:lnTo>
                    <a:pt x="505" y="132"/>
                  </a:lnTo>
                  <a:lnTo>
                    <a:pt x="512" y="130"/>
                  </a:lnTo>
                  <a:lnTo>
                    <a:pt x="522" y="127"/>
                  </a:lnTo>
                  <a:lnTo>
                    <a:pt x="495" y="110"/>
                  </a:lnTo>
                  <a:lnTo>
                    <a:pt x="495" y="115"/>
                  </a:lnTo>
                  <a:lnTo>
                    <a:pt x="495" y="117"/>
                  </a:lnTo>
                  <a:lnTo>
                    <a:pt x="495" y="120"/>
                  </a:lnTo>
                  <a:lnTo>
                    <a:pt x="490" y="139"/>
                  </a:lnTo>
                  <a:lnTo>
                    <a:pt x="519" y="120"/>
                  </a:lnTo>
                  <a:lnTo>
                    <a:pt x="507" y="113"/>
                  </a:lnTo>
                  <a:lnTo>
                    <a:pt x="505" y="113"/>
                  </a:lnTo>
                  <a:lnTo>
                    <a:pt x="500" y="110"/>
                  </a:lnTo>
                  <a:lnTo>
                    <a:pt x="497" y="110"/>
                  </a:lnTo>
                  <a:lnTo>
                    <a:pt x="495" y="110"/>
                  </a:lnTo>
                  <a:lnTo>
                    <a:pt x="490" y="110"/>
                  </a:lnTo>
                  <a:lnTo>
                    <a:pt x="488" y="110"/>
                  </a:lnTo>
                  <a:lnTo>
                    <a:pt x="483" y="108"/>
                  </a:lnTo>
                  <a:lnTo>
                    <a:pt x="480" y="108"/>
                  </a:lnTo>
                  <a:lnTo>
                    <a:pt x="468" y="108"/>
                  </a:lnTo>
                  <a:lnTo>
                    <a:pt x="480" y="144"/>
                  </a:lnTo>
                  <a:lnTo>
                    <a:pt x="490" y="130"/>
                  </a:lnTo>
                  <a:lnTo>
                    <a:pt x="492" y="127"/>
                  </a:lnTo>
                  <a:lnTo>
                    <a:pt x="495" y="125"/>
                  </a:lnTo>
                  <a:lnTo>
                    <a:pt x="497" y="122"/>
                  </a:lnTo>
                  <a:lnTo>
                    <a:pt x="497" y="120"/>
                  </a:lnTo>
                  <a:lnTo>
                    <a:pt x="505" y="110"/>
                  </a:lnTo>
                  <a:lnTo>
                    <a:pt x="510" y="108"/>
                  </a:lnTo>
                  <a:lnTo>
                    <a:pt x="512" y="105"/>
                  </a:lnTo>
                  <a:lnTo>
                    <a:pt x="514" y="100"/>
                  </a:lnTo>
                  <a:lnTo>
                    <a:pt x="517" y="98"/>
                  </a:lnTo>
                  <a:lnTo>
                    <a:pt x="514" y="93"/>
                  </a:lnTo>
                  <a:lnTo>
                    <a:pt x="514" y="91"/>
                  </a:lnTo>
                  <a:lnTo>
                    <a:pt x="512" y="86"/>
                  </a:lnTo>
                  <a:lnTo>
                    <a:pt x="512" y="83"/>
                  </a:lnTo>
                  <a:lnTo>
                    <a:pt x="505" y="76"/>
                  </a:lnTo>
                  <a:lnTo>
                    <a:pt x="497" y="76"/>
                  </a:lnTo>
                  <a:lnTo>
                    <a:pt x="488" y="74"/>
                  </a:lnTo>
                  <a:lnTo>
                    <a:pt x="478" y="74"/>
                  </a:lnTo>
                  <a:lnTo>
                    <a:pt x="471" y="71"/>
                  </a:lnTo>
                  <a:lnTo>
                    <a:pt x="461" y="69"/>
                  </a:lnTo>
                  <a:lnTo>
                    <a:pt x="451" y="66"/>
                  </a:lnTo>
                  <a:lnTo>
                    <a:pt x="444" y="64"/>
                  </a:lnTo>
                  <a:lnTo>
                    <a:pt x="434" y="61"/>
                  </a:lnTo>
                  <a:lnTo>
                    <a:pt x="424" y="56"/>
                  </a:lnTo>
                  <a:lnTo>
                    <a:pt x="417" y="56"/>
                  </a:lnTo>
                  <a:lnTo>
                    <a:pt x="392" y="49"/>
                  </a:lnTo>
                  <a:lnTo>
                    <a:pt x="370" y="44"/>
                  </a:lnTo>
                  <a:lnTo>
                    <a:pt x="346" y="42"/>
                  </a:lnTo>
                  <a:lnTo>
                    <a:pt x="322" y="42"/>
                  </a:lnTo>
                  <a:lnTo>
                    <a:pt x="297" y="42"/>
                  </a:lnTo>
                  <a:lnTo>
                    <a:pt x="273" y="42"/>
                  </a:lnTo>
                  <a:lnTo>
                    <a:pt x="248" y="42"/>
                  </a:lnTo>
                  <a:lnTo>
                    <a:pt x="226" y="42"/>
                  </a:lnTo>
                  <a:lnTo>
                    <a:pt x="219" y="42"/>
                  </a:lnTo>
                  <a:lnTo>
                    <a:pt x="214" y="42"/>
                  </a:lnTo>
                  <a:lnTo>
                    <a:pt x="212" y="44"/>
                  </a:lnTo>
                  <a:lnTo>
                    <a:pt x="209" y="47"/>
                  </a:lnTo>
                  <a:lnTo>
                    <a:pt x="205" y="47"/>
                  </a:lnTo>
                  <a:lnTo>
                    <a:pt x="202" y="52"/>
                  </a:lnTo>
                  <a:lnTo>
                    <a:pt x="200" y="52"/>
                  </a:lnTo>
                  <a:lnTo>
                    <a:pt x="200" y="54"/>
                  </a:lnTo>
                  <a:lnTo>
                    <a:pt x="195" y="54"/>
                  </a:lnTo>
                  <a:lnTo>
                    <a:pt x="195" y="59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9"/>
                  </a:lnTo>
                  <a:lnTo>
                    <a:pt x="195" y="74"/>
                  </a:lnTo>
                  <a:lnTo>
                    <a:pt x="195" y="76"/>
                  </a:lnTo>
                  <a:lnTo>
                    <a:pt x="200" y="81"/>
                  </a:lnTo>
                  <a:lnTo>
                    <a:pt x="205" y="88"/>
                  </a:lnTo>
                  <a:lnTo>
                    <a:pt x="207" y="88"/>
                  </a:lnTo>
                  <a:lnTo>
                    <a:pt x="209" y="91"/>
                  </a:lnTo>
                  <a:lnTo>
                    <a:pt x="212" y="91"/>
                  </a:lnTo>
                  <a:lnTo>
                    <a:pt x="217" y="93"/>
                  </a:lnTo>
                  <a:lnTo>
                    <a:pt x="231" y="96"/>
                  </a:lnTo>
                  <a:lnTo>
                    <a:pt x="256" y="96"/>
                  </a:lnTo>
                  <a:lnTo>
                    <a:pt x="280" y="98"/>
                  </a:lnTo>
                  <a:lnTo>
                    <a:pt x="307" y="100"/>
                  </a:lnTo>
                  <a:lnTo>
                    <a:pt x="331" y="105"/>
                  </a:lnTo>
                  <a:lnTo>
                    <a:pt x="356" y="110"/>
                  </a:lnTo>
                  <a:lnTo>
                    <a:pt x="380" y="113"/>
                  </a:lnTo>
                  <a:lnTo>
                    <a:pt x="407" y="117"/>
                  </a:lnTo>
                  <a:lnTo>
                    <a:pt x="431" y="117"/>
                  </a:lnTo>
                  <a:lnTo>
                    <a:pt x="441" y="117"/>
                  </a:lnTo>
                  <a:lnTo>
                    <a:pt x="431" y="81"/>
                  </a:lnTo>
                  <a:lnTo>
                    <a:pt x="431" y="83"/>
                  </a:lnTo>
                  <a:lnTo>
                    <a:pt x="400" y="83"/>
                  </a:lnTo>
                  <a:lnTo>
                    <a:pt x="368" y="83"/>
                  </a:lnTo>
                  <a:lnTo>
                    <a:pt x="336" y="83"/>
                  </a:lnTo>
                  <a:lnTo>
                    <a:pt x="305" y="81"/>
                  </a:lnTo>
                  <a:lnTo>
                    <a:pt x="273" y="78"/>
                  </a:lnTo>
                  <a:lnTo>
                    <a:pt x="239" y="76"/>
                  </a:lnTo>
                  <a:lnTo>
                    <a:pt x="207" y="74"/>
                  </a:lnTo>
                  <a:lnTo>
                    <a:pt x="175" y="74"/>
                  </a:lnTo>
                  <a:lnTo>
                    <a:pt x="170" y="74"/>
                  </a:lnTo>
                  <a:lnTo>
                    <a:pt x="165" y="74"/>
                  </a:lnTo>
                  <a:lnTo>
                    <a:pt x="163" y="74"/>
                  </a:lnTo>
                  <a:lnTo>
                    <a:pt x="161" y="76"/>
                  </a:lnTo>
                  <a:lnTo>
                    <a:pt x="158" y="78"/>
                  </a:lnTo>
                  <a:lnTo>
                    <a:pt x="153" y="81"/>
                  </a:lnTo>
                  <a:lnTo>
                    <a:pt x="151" y="83"/>
                  </a:lnTo>
                  <a:lnTo>
                    <a:pt x="151" y="88"/>
                  </a:lnTo>
                  <a:lnTo>
                    <a:pt x="151" y="93"/>
                  </a:lnTo>
                  <a:lnTo>
                    <a:pt x="148" y="96"/>
                  </a:lnTo>
                  <a:lnTo>
                    <a:pt x="151" y="98"/>
                  </a:lnTo>
                  <a:lnTo>
                    <a:pt x="151" y="100"/>
                  </a:lnTo>
                  <a:lnTo>
                    <a:pt x="156" y="105"/>
                  </a:lnTo>
                  <a:lnTo>
                    <a:pt x="163" y="113"/>
                  </a:lnTo>
                  <a:lnTo>
                    <a:pt x="165" y="115"/>
                  </a:lnTo>
                  <a:lnTo>
                    <a:pt x="165" y="117"/>
                  </a:lnTo>
                  <a:lnTo>
                    <a:pt x="170" y="120"/>
                  </a:lnTo>
                  <a:lnTo>
                    <a:pt x="173" y="120"/>
                  </a:lnTo>
                  <a:lnTo>
                    <a:pt x="175" y="120"/>
                  </a:lnTo>
                  <a:lnTo>
                    <a:pt x="190" y="125"/>
                  </a:lnTo>
                  <a:lnTo>
                    <a:pt x="207" y="130"/>
                  </a:lnTo>
                  <a:lnTo>
                    <a:pt x="222" y="132"/>
                  </a:lnTo>
                  <a:lnTo>
                    <a:pt x="239" y="135"/>
                  </a:lnTo>
                  <a:lnTo>
                    <a:pt x="253" y="137"/>
                  </a:lnTo>
                  <a:lnTo>
                    <a:pt x="270" y="139"/>
                  </a:lnTo>
                  <a:lnTo>
                    <a:pt x="285" y="142"/>
                  </a:lnTo>
                  <a:lnTo>
                    <a:pt x="302" y="147"/>
                  </a:lnTo>
                  <a:lnTo>
                    <a:pt x="309" y="149"/>
                  </a:lnTo>
                  <a:lnTo>
                    <a:pt x="305" y="110"/>
                  </a:lnTo>
                  <a:lnTo>
                    <a:pt x="302" y="113"/>
                  </a:lnTo>
                  <a:lnTo>
                    <a:pt x="280" y="110"/>
                  </a:lnTo>
                  <a:lnTo>
                    <a:pt x="258" y="110"/>
                  </a:lnTo>
                  <a:lnTo>
                    <a:pt x="239" y="110"/>
                  </a:lnTo>
                  <a:lnTo>
                    <a:pt x="217" y="110"/>
                  </a:lnTo>
                  <a:lnTo>
                    <a:pt x="197" y="108"/>
                  </a:lnTo>
                  <a:lnTo>
                    <a:pt x="175" y="108"/>
                  </a:lnTo>
                  <a:lnTo>
                    <a:pt x="156" y="108"/>
                  </a:lnTo>
                  <a:lnTo>
                    <a:pt x="134" y="105"/>
                  </a:lnTo>
                  <a:lnTo>
                    <a:pt x="129" y="105"/>
                  </a:lnTo>
                  <a:lnTo>
                    <a:pt x="124" y="105"/>
                  </a:lnTo>
                  <a:lnTo>
                    <a:pt x="122" y="105"/>
                  </a:lnTo>
                  <a:lnTo>
                    <a:pt x="119" y="108"/>
                  </a:lnTo>
                  <a:lnTo>
                    <a:pt x="114" y="110"/>
                  </a:lnTo>
                  <a:lnTo>
                    <a:pt x="112" y="113"/>
                  </a:lnTo>
                  <a:lnTo>
                    <a:pt x="109" y="115"/>
                  </a:lnTo>
                  <a:lnTo>
                    <a:pt x="109" y="120"/>
                  </a:lnTo>
                  <a:lnTo>
                    <a:pt x="109" y="125"/>
                  </a:lnTo>
                  <a:lnTo>
                    <a:pt x="109" y="127"/>
                  </a:lnTo>
                  <a:lnTo>
                    <a:pt x="109" y="130"/>
                  </a:lnTo>
                  <a:lnTo>
                    <a:pt x="112" y="135"/>
                  </a:lnTo>
                  <a:lnTo>
                    <a:pt x="114" y="137"/>
                  </a:lnTo>
                  <a:lnTo>
                    <a:pt x="117" y="139"/>
                  </a:lnTo>
                  <a:lnTo>
                    <a:pt x="122" y="142"/>
                  </a:lnTo>
                  <a:lnTo>
                    <a:pt x="124" y="144"/>
                  </a:lnTo>
                  <a:lnTo>
                    <a:pt x="144" y="147"/>
                  </a:lnTo>
                  <a:lnTo>
                    <a:pt x="165" y="147"/>
                  </a:lnTo>
                  <a:lnTo>
                    <a:pt x="185" y="147"/>
                  </a:lnTo>
                  <a:lnTo>
                    <a:pt x="205" y="149"/>
                  </a:lnTo>
                  <a:lnTo>
                    <a:pt x="224" y="149"/>
                  </a:lnTo>
                  <a:lnTo>
                    <a:pt x="244" y="149"/>
                  </a:lnTo>
                  <a:lnTo>
                    <a:pt x="263" y="149"/>
                  </a:lnTo>
                  <a:lnTo>
                    <a:pt x="285" y="154"/>
                  </a:lnTo>
                  <a:lnTo>
                    <a:pt x="319" y="147"/>
                  </a:lnTo>
                  <a:lnTo>
                    <a:pt x="324" y="144"/>
                  </a:lnTo>
                  <a:lnTo>
                    <a:pt x="329" y="139"/>
                  </a:lnTo>
                  <a:lnTo>
                    <a:pt x="331" y="137"/>
                  </a:lnTo>
                  <a:lnTo>
                    <a:pt x="331" y="130"/>
                  </a:lnTo>
                  <a:lnTo>
                    <a:pt x="331" y="127"/>
                  </a:lnTo>
                  <a:lnTo>
                    <a:pt x="331" y="122"/>
                  </a:lnTo>
                  <a:lnTo>
                    <a:pt x="329" y="120"/>
                  </a:lnTo>
                  <a:lnTo>
                    <a:pt x="329" y="117"/>
                  </a:lnTo>
                  <a:lnTo>
                    <a:pt x="327" y="113"/>
                  </a:lnTo>
                  <a:lnTo>
                    <a:pt x="322" y="110"/>
                  </a:lnTo>
                  <a:lnTo>
                    <a:pt x="319" y="108"/>
                  </a:lnTo>
                  <a:lnTo>
                    <a:pt x="314" y="108"/>
                  </a:lnTo>
                  <a:lnTo>
                    <a:pt x="302" y="105"/>
                  </a:lnTo>
                  <a:lnTo>
                    <a:pt x="287" y="100"/>
                  </a:lnTo>
                  <a:lnTo>
                    <a:pt x="275" y="98"/>
                  </a:lnTo>
                  <a:lnTo>
                    <a:pt x="263" y="98"/>
                  </a:lnTo>
                  <a:lnTo>
                    <a:pt x="248" y="96"/>
                  </a:lnTo>
                  <a:lnTo>
                    <a:pt x="236" y="93"/>
                  </a:lnTo>
                  <a:lnTo>
                    <a:pt x="222" y="91"/>
                  </a:lnTo>
                  <a:lnTo>
                    <a:pt x="209" y="88"/>
                  </a:lnTo>
                  <a:lnTo>
                    <a:pt x="195" y="86"/>
                  </a:lnTo>
                  <a:lnTo>
                    <a:pt x="180" y="81"/>
                  </a:lnTo>
                  <a:lnTo>
                    <a:pt x="190" y="86"/>
                  </a:lnTo>
                  <a:lnTo>
                    <a:pt x="185" y="81"/>
                  </a:lnTo>
                  <a:lnTo>
                    <a:pt x="170" y="113"/>
                  </a:lnTo>
                  <a:lnTo>
                    <a:pt x="180" y="113"/>
                  </a:lnTo>
                  <a:lnTo>
                    <a:pt x="209" y="115"/>
                  </a:lnTo>
                  <a:lnTo>
                    <a:pt x="239" y="115"/>
                  </a:lnTo>
                  <a:lnTo>
                    <a:pt x="268" y="117"/>
                  </a:lnTo>
                  <a:lnTo>
                    <a:pt x="297" y="120"/>
                  </a:lnTo>
                  <a:lnTo>
                    <a:pt x="327" y="120"/>
                  </a:lnTo>
                  <a:lnTo>
                    <a:pt x="356" y="122"/>
                  </a:lnTo>
                  <a:lnTo>
                    <a:pt x="385" y="122"/>
                  </a:lnTo>
                  <a:lnTo>
                    <a:pt x="414" y="122"/>
                  </a:lnTo>
                  <a:lnTo>
                    <a:pt x="451" y="115"/>
                  </a:lnTo>
                  <a:lnTo>
                    <a:pt x="453" y="113"/>
                  </a:lnTo>
                  <a:lnTo>
                    <a:pt x="456" y="108"/>
                  </a:lnTo>
                  <a:lnTo>
                    <a:pt x="458" y="103"/>
                  </a:lnTo>
                  <a:lnTo>
                    <a:pt x="461" y="98"/>
                  </a:lnTo>
                  <a:lnTo>
                    <a:pt x="461" y="96"/>
                  </a:lnTo>
                  <a:lnTo>
                    <a:pt x="458" y="91"/>
                  </a:lnTo>
                  <a:lnTo>
                    <a:pt x="456" y="86"/>
                  </a:lnTo>
                  <a:lnTo>
                    <a:pt x="456" y="83"/>
                  </a:lnTo>
                  <a:lnTo>
                    <a:pt x="451" y="81"/>
                  </a:lnTo>
                  <a:lnTo>
                    <a:pt x="449" y="78"/>
                  </a:lnTo>
                  <a:lnTo>
                    <a:pt x="444" y="78"/>
                  </a:lnTo>
                  <a:lnTo>
                    <a:pt x="441" y="78"/>
                  </a:lnTo>
                  <a:lnTo>
                    <a:pt x="424" y="78"/>
                  </a:lnTo>
                  <a:lnTo>
                    <a:pt x="402" y="76"/>
                  </a:lnTo>
                  <a:lnTo>
                    <a:pt x="380" y="74"/>
                  </a:lnTo>
                  <a:lnTo>
                    <a:pt x="358" y="69"/>
                  </a:lnTo>
                  <a:lnTo>
                    <a:pt x="336" y="66"/>
                  </a:lnTo>
                  <a:lnTo>
                    <a:pt x="314" y="61"/>
                  </a:lnTo>
                  <a:lnTo>
                    <a:pt x="290" y="59"/>
                  </a:lnTo>
                  <a:lnTo>
                    <a:pt x="268" y="56"/>
                  </a:lnTo>
                  <a:lnTo>
                    <a:pt x="246" y="56"/>
                  </a:lnTo>
                  <a:lnTo>
                    <a:pt x="224" y="54"/>
                  </a:lnTo>
                  <a:lnTo>
                    <a:pt x="234" y="56"/>
                  </a:lnTo>
                  <a:lnTo>
                    <a:pt x="229" y="54"/>
                  </a:lnTo>
                  <a:lnTo>
                    <a:pt x="226" y="83"/>
                  </a:lnTo>
                  <a:lnTo>
                    <a:pt x="231" y="78"/>
                  </a:lnTo>
                  <a:lnTo>
                    <a:pt x="219" y="83"/>
                  </a:lnTo>
                  <a:lnTo>
                    <a:pt x="234" y="83"/>
                  </a:lnTo>
                  <a:lnTo>
                    <a:pt x="248" y="83"/>
                  </a:lnTo>
                  <a:lnTo>
                    <a:pt x="263" y="83"/>
                  </a:lnTo>
                  <a:lnTo>
                    <a:pt x="278" y="81"/>
                  </a:lnTo>
                  <a:lnTo>
                    <a:pt x="295" y="81"/>
                  </a:lnTo>
                  <a:lnTo>
                    <a:pt x="309" y="81"/>
                  </a:lnTo>
                  <a:lnTo>
                    <a:pt x="324" y="81"/>
                  </a:lnTo>
                  <a:lnTo>
                    <a:pt x="339" y="81"/>
                  </a:lnTo>
                  <a:lnTo>
                    <a:pt x="356" y="83"/>
                  </a:lnTo>
                  <a:lnTo>
                    <a:pt x="370" y="86"/>
                  </a:lnTo>
                  <a:lnTo>
                    <a:pt x="385" y="88"/>
                  </a:lnTo>
                  <a:lnTo>
                    <a:pt x="400" y="93"/>
                  </a:lnTo>
                  <a:lnTo>
                    <a:pt x="417" y="98"/>
                  </a:lnTo>
                  <a:lnTo>
                    <a:pt x="431" y="103"/>
                  </a:lnTo>
                  <a:lnTo>
                    <a:pt x="446" y="108"/>
                  </a:lnTo>
                  <a:lnTo>
                    <a:pt x="461" y="110"/>
                  </a:lnTo>
                  <a:lnTo>
                    <a:pt x="478" y="113"/>
                  </a:lnTo>
                  <a:lnTo>
                    <a:pt x="490" y="113"/>
                  </a:lnTo>
                  <a:lnTo>
                    <a:pt x="478" y="86"/>
                  </a:lnTo>
                  <a:lnTo>
                    <a:pt x="466" y="96"/>
                  </a:lnTo>
                  <a:lnTo>
                    <a:pt x="466" y="98"/>
                  </a:lnTo>
                  <a:lnTo>
                    <a:pt x="453" y="115"/>
                  </a:lnTo>
                  <a:lnTo>
                    <a:pt x="451" y="117"/>
                  </a:lnTo>
                  <a:lnTo>
                    <a:pt x="449" y="120"/>
                  </a:lnTo>
                  <a:lnTo>
                    <a:pt x="449" y="125"/>
                  </a:lnTo>
                  <a:lnTo>
                    <a:pt x="449" y="127"/>
                  </a:lnTo>
                  <a:lnTo>
                    <a:pt x="449" y="132"/>
                  </a:lnTo>
                  <a:lnTo>
                    <a:pt x="449" y="135"/>
                  </a:lnTo>
                  <a:lnTo>
                    <a:pt x="451" y="139"/>
                  </a:lnTo>
                  <a:lnTo>
                    <a:pt x="453" y="142"/>
                  </a:lnTo>
                  <a:lnTo>
                    <a:pt x="456" y="144"/>
                  </a:lnTo>
                  <a:lnTo>
                    <a:pt x="458" y="147"/>
                  </a:lnTo>
                  <a:lnTo>
                    <a:pt x="463" y="147"/>
                  </a:lnTo>
                  <a:lnTo>
                    <a:pt x="468" y="149"/>
                  </a:lnTo>
                  <a:lnTo>
                    <a:pt x="475" y="149"/>
                  </a:lnTo>
                  <a:lnTo>
                    <a:pt x="478" y="149"/>
                  </a:lnTo>
                  <a:lnTo>
                    <a:pt x="483" y="149"/>
                  </a:lnTo>
                  <a:lnTo>
                    <a:pt x="488" y="152"/>
                  </a:lnTo>
                  <a:lnTo>
                    <a:pt x="492" y="152"/>
                  </a:lnTo>
                  <a:lnTo>
                    <a:pt x="502" y="157"/>
                  </a:lnTo>
                  <a:lnTo>
                    <a:pt x="505" y="157"/>
                  </a:lnTo>
                  <a:lnTo>
                    <a:pt x="507" y="159"/>
                  </a:lnTo>
                  <a:lnTo>
                    <a:pt x="512" y="159"/>
                  </a:lnTo>
                  <a:lnTo>
                    <a:pt x="514" y="159"/>
                  </a:lnTo>
                  <a:lnTo>
                    <a:pt x="519" y="157"/>
                  </a:lnTo>
                  <a:lnTo>
                    <a:pt x="524" y="157"/>
                  </a:lnTo>
                  <a:lnTo>
                    <a:pt x="524" y="152"/>
                  </a:lnTo>
                  <a:lnTo>
                    <a:pt x="527" y="149"/>
                  </a:lnTo>
                  <a:lnTo>
                    <a:pt x="527" y="147"/>
                  </a:lnTo>
                  <a:lnTo>
                    <a:pt x="529" y="144"/>
                  </a:lnTo>
                  <a:lnTo>
                    <a:pt x="529" y="139"/>
                  </a:lnTo>
                  <a:lnTo>
                    <a:pt x="532" y="137"/>
                  </a:lnTo>
                  <a:lnTo>
                    <a:pt x="534" y="132"/>
                  </a:lnTo>
                  <a:lnTo>
                    <a:pt x="536" y="125"/>
                  </a:lnTo>
                  <a:lnTo>
                    <a:pt x="536" y="122"/>
                  </a:lnTo>
                  <a:lnTo>
                    <a:pt x="536" y="120"/>
                  </a:lnTo>
                  <a:lnTo>
                    <a:pt x="536" y="117"/>
                  </a:lnTo>
                  <a:lnTo>
                    <a:pt x="536" y="110"/>
                  </a:lnTo>
                  <a:lnTo>
                    <a:pt x="536" y="105"/>
                  </a:lnTo>
                  <a:lnTo>
                    <a:pt x="536" y="103"/>
                  </a:lnTo>
                  <a:lnTo>
                    <a:pt x="534" y="100"/>
                  </a:lnTo>
                  <a:lnTo>
                    <a:pt x="532" y="98"/>
                  </a:lnTo>
                  <a:lnTo>
                    <a:pt x="527" y="91"/>
                  </a:lnTo>
                  <a:lnTo>
                    <a:pt x="522" y="86"/>
                  </a:lnTo>
                  <a:lnTo>
                    <a:pt x="517" y="86"/>
                  </a:lnTo>
                  <a:lnTo>
                    <a:pt x="514" y="88"/>
                  </a:lnTo>
                  <a:lnTo>
                    <a:pt x="512" y="88"/>
                  </a:lnTo>
                  <a:lnTo>
                    <a:pt x="510" y="91"/>
                  </a:lnTo>
                  <a:lnTo>
                    <a:pt x="507" y="91"/>
                  </a:lnTo>
                  <a:lnTo>
                    <a:pt x="505" y="91"/>
                  </a:lnTo>
                  <a:lnTo>
                    <a:pt x="500" y="93"/>
                  </a:lnTo>
                  <a:lnTo>
                    <a:pt x="495" y="93"/>
                  </a:lnTo>
                  <a:lnTo>
                    <a:pt x="492" y="93"/>
                  </a:lnTo>
                  <a:lnTo>
                    <a:pt x="483" y="93"/>
                  </a:lnTo>
                  <a:lnTo>
                    <a:pt x="466" y="96"/>
                  </a:lnTo>
                  <a:lnTo>
                    <a:pt x="446" y="98"/>
                  </a:lnTo>
                  <a:lnTo>
                    <a:pt x="422" y="100"/>
                  </a:lnTo>
                  <a:lnTo>
                    <a:pt x="395" y="108"/>
                  </a:lnTo>
                  <a:lnTo>
                    <a:pt x="366" y="115"/>
                  </a:lnTo>
                  <a:lnTo>
                    <a:pt x="336" y="122"/>
                  </a:lnTo>
                  <a:lnTo>
                    <a:pt x="307" y="127"/>
                  </a:lnTo>
                  <a:lnTo>
                    <a:pt x="280" y="130"/>
                  </a:lnTo>
                  <a:lnTo>
                    <a:pt x="258" y="132"/>
                  </a:lnTo>
                  <a:lnTo>
                    <a:pt x="236" y="135"/>
                  </a:lnTo>
                  <a:lnTo>
                    <a:pt x="217" y="135"/>
                  </a:lnTo>
                  <a:lnTo>
                    <a:pt x="200" y="135"/>
                  </a:lnTo>
                  <a:lnTo>
                    <a:pt x="183" y="132"/>
                  </a:lnTo>
                  <a:lnTo>
                    <a:pt x="168" y="130"/>
                  </a:lnTo>
                  <a:lnTo>
                    <a:pt x="153" y="130"/>
                  </a:lnTo>
                  <a:lnTo>
                    <a:pt x="141" y="127"/>
                  </a:lnTo>
                  <a:lnTo>
                    <a:pt x="131" y="127"/>
                  </a:lnTo>
                  <a:lnTo>
                    <a:pt x="126" y="127"/>
                  </a:lnTo>
                  <a:lnTo>
                    <a:pt x="122" y="127"/>
                  </a:lnTo>
                  <a:lnTo>
                    <a:pt x="117" y="127"/>
                  </a:lnTo>
                  <a:lnTo>
                    <a:pt x="112" y="127"/>
                  </a:lnTo>
                  <a:lnTo>
                    <a:pt x="107" y="127"/>
                  </a:lnTo>
                  <a:lnTo>
                    <a:pt x="109" y="132"/>
                  </a:lnTo>
                  <a:lnTo>
                    <a:pt x="109" y="137"/>
                  </a:lnTo>
                  <a:lnTo>
                    <a:pt x="112" y="144"/>
                  </a:lnTo>
                  <a:lnTo>
                    <a:pt x="117" y="152"/>
                  </a:lnTo>
                  <a:lnTo>
                    <a:pt x="119" y="166"/>
                  </a:lnTo>
                  <a:lnTo>
                    <a:pt x="122" y="166"/>
                  </a:lnTo>
                  <a:lnTo>
                    <a:pt x="124" y="164"/>
                  </a:lnTo>
                  <a:lnTo>
                    <a:pt x="126" y="164"/>
                  </a:lnTo>
                  <a:lnTo>
                    <a:pt x="129" y="164"/>
                  </a:lnTo>
                  <a:lnTo>
                    <a:pt x="131" y="161"/>
                  </a:lnTo>
                  <a:lnTo>
                    <a:pt x="134" y="159"/>
                  </a:lnTo>
                  <a:lnTo>
                    <a:pt x="134" y="157"/>
                  </a:lnTo>
                  <a:lnTo>
                    <a:pt x="136" y="154"/>
                  </a:lnTo>
                  <a:lnTo>
                    <a:pt x="136" y="152"/>
                  </a:lnTo>
                  <a:lnTo>
                    <a:pt x="139" y="152"/>
                  </a:lnTo>
                  <a:lnTo>
                    <a:pt x="141" y="149"/>
                  </a:lnTo>
                  <a:lnTo>
                    <a:pt x="146" y="149"/>
                  </a:lnTo>
                  <a:lnTo>
                    <a:pt x="146" y="147"/>
                  </a:lnTo>
                  <a:lnTo>
                    <a:pt x="148" y="144"/>
                  </a:lnTo>
                  <a:lnTo>
                    <a:pt x="153" y="142"/>
                  </a:lnTo>
                  <a:lnTo>
                    <a:pt x="161" y="137"/>
                  </a:lnTo>
                  <a:lnTo>
                    <a:pt x="165" y="130"/>
                  </a:lnTo>
                  <a:lnTo>
                    <a:pt x="175" y="125"/>
                  </a:lnTo>
                  <a:lnTo>
                    <a:pt x="180" y="115"/>
                  </a:lnTo>
                  <a:lnTo>
                    <a:pt x="187" y="105"/>
                  </a:lnTo>
                  <a:lnTo>
                    <a:pt x="197" y="98"/>
                  </a:lnTo>
                  <a:lnTo>
                    <a:pt x="205" y="96"/>
                  </a:lnTo>
                  <a:lnTo>
                    <a:pt x="209" y="91"/>
                  </a:lnTo>
                  <a:lnTo>
                    <a:pt x="214" y="88"/>
                  </a:lnTo>
                  <a:lnTo>
                    <a:pt x="217" y="86"/>
                  </a:lnTo>
                  <a:lnTo>
                    <a:pt x="219" y="83"/>
                  </a:lnTo>
                  <a:lnTo>
                    <a:pt x="222" y="78"/>
                  </a:lnTo>
                  <a:lnTo>
                    <a:pt x="226" y="76"/>
                  </a:lnTo>
                  <a:lnTo>
                    <a:pt x="226" y="74"/>
                  </a:lnTo>
                  <a:lnTo>
                    <a:pt x="231" y="71"/>
                  </a:lnTo>
                  <a:lnTo>
                    <a:pt x="231" y="69"/>
                  </a:lnTo>
                  <a:lnTo>
                    <a:pt x="234" y="66"/>
                  </a:lnTo>
                  <a:lnTo>
                    <a:pt x="234" y="64"/>
                  </a:lnTo>
                  <a:lnTo>
                    <a:pt x="234" y="61"/>
                  </a:lnTo>
                  <a:lnTo>
                    <a:pt x="236" y="59"/>
                  </a:lnTo>
                  <a:lnTo>
                    <a:pt x="236" y="54"/>
                  </a:lnTo>
                  <a:lnTo>
                    <a:pt x="236" y="47"/>
                  </a:lnTo>
                  <a:lnTo>
                    <a:pt x="231" y="42"/>
                  </a:lnTo>
                  <a:lnTo>
                    <a:pt x="226" y="37"/>
                  </a:lnTo>
                  <a:lnTo>
                    <a:pt x="222" y="34"/>
                  </a:lnTo>
                  <a:lnTo>
                    <a:pt x="219" y="34"/>
                  </a:lnTo>
                  <a:lnTo>
                    <a:pt x="214" y="32"/>
                  </a:lnTo>
                  <a:lnTo>
                    <a:pt x="212" y="32"/>
                  </a:lnTo>
                  <a:lnTo>
                    <a:pt x="205" y="37"/>
                  </a:lnTo>
                  <a:lnTo>
                    <a:pt x="202" y="39"/>
                  </a:lnTo>
                  <a:lnTo>
                    <a:pt x="200" y="42"/>
                  </a:lnTo>
                  <a:lnTo>
                    <a:pt x="192" y="47"/>
                  </a:lnTo>
                  <a:lnTo>
                    <a:pt x="192" y="44"/>
                  </a:lnTo>
                  <a:lnTo>
                    <a:pt x="187" y="47"/>
                  </a:lnTo>
                  <a:lnTo>
                    <a:pt x="178" y="52"/>
                  </a:lnTo>
                  <a:lnTo>
                    <a:pt x="168" y="56"/>
                  </a:lnTo>
                  <a:lnTo>
                    <a:pt x="156" y="59"/>
                  </a:lnTo>
                  <a:lnTo>
                    <a:pt x="141" y="66"/>
                  </a:lnTo>
                  <a:lnTo>
                    <a:pt x="124" y="71"/>
                  </a:lnTo>
                  <a:lnTo>
                    <a:pt x="107" y="76"/>
                  </a:lnTo>
                  <a:lnTo>
                    <a:pt x="95" y="86"/>
                  </a:lnTo>
                  <a:lnTo>
                    <a:pt x="87" y="96"/>
                  </a:lnTo>
                  <a:lnTo>
                    <a:pt x="80" y="100"/>
                  </a:lnTo>
                  <a:lnTo>
                    <a:pt x="75" y="105"/>
                  </a:lnTo>
                  <a:lnTo>
                    <a:pt x="70" y="108"/>
                  </a:lnTo>
                  <a:lnTo>
                    <a:pt x="68" y="113"/>
                  </a:lnTo>
                  <a:lnTo>
                    <a:pt x="65" y="117"/>
                  </a:lnTo>
                  <a:lnTo>
                    <a:pt x="65" y="120"/>
                  </a:lnTo>
                  <a:lnTo>
                    <a:pt x="63" y="125"/>
                  </a:lnTo>
                  <a:lnTo>
                    <a:pt x="63" y="127"/>
                  </a:lnTo>
                  <a:lnTo>
                    <a:pt x="63" y="130"/>
                  </a:lnTo>
                  <a:lnTo>
                    <a:pt x="63" y="135"/>
                  </a:lnTo>
                  <a:lnTo>
                    <a:pt x="63" y="137"/>
                  </a:lnTo>
                  <a:lnTo>
                    <a:pt x="63" y="142"/>
                  </a:lnTo>
                  <a:lnTo>
                    <a:pt x="63" y="144"/>
                  </a:lnTo>
                  <a:lnTo>
                    <a:pt x="63" y="147"/>
                  </a:lnTo>
                  <a:lnTo>
                    <a:pt x="68" y="152"/>
                  </a:lnTo>
                  <a:lnTo>
                    <a:pt x="68" y="154"/>
                  </a:lnTo>
                  <a:lnTo>
                    <a:pt x="70" y="157"/>
                  </a:lnTo>
                  <a:lnTo>
                    <a:pt x="75" y="159"/>
                  </a:lnTo>
                  <a:lnTo>
                    <a:pt x="80" y="161"/>
                  </a:lnTo>
                  <a:lnTo>
                    <a:pt x="85" y="159"/>
                  </a:lnTo>
                  <a:lnTo>
                    <a:pt x="90" y="157"/>
                  </a:lnTo>
                  <a:lnTo>
                    <a:pt x="92" y="157"/>
                  </a:lnTo>
                  <a:lnTo>
                    <a:pt x="95" y="157"/>
                  </a:lnTo>
                  <a:lnTo>
                    <a:pt x="97" y="154"/>
                  </a:lnTo>
                  <a:lnTo>
                    <a:pt x="100" y="152"/>
                  </a:lnTo>
                  <a:lnTo>
                    <a:pt x="102" y="152"/>
                  </a:lnTo>
                  <a:lnTo>
                    <a:pt x="104" y="149"/>
                  </a:lnTo>
                  <a:lnTo>
                    <a:pt x="107" y="147"/>
                  </a:lnTo>
                  <a:lnTo>
                    <a:pt x="107" y="144"/>
                  </a:lnTo>
                  <a:lnTo>
                    <a:pt x="109" y="142"/>
                  </a:lnTo>
                  <a:lnTo>
                    <a:pt x="112" y="139"/>
                  </a:lnTo>
                  <a:lnTo>
                    <a:pt x="114" y="137"/>
                  </a:lnTo>
                  <a:lnTo>
                    <a:pt x="114" y="135"/>
                  </a:lnTo>
                  <a:lnTo>
                    <a:pt x="117" y="132"/>
                  </a:lnTo>
                  <a:lnTo>
                    <a:pt x="122" y="127"/>
                  </a:lnTo>
                  <a:lnTo>
                    <a:pt x="124" y="122"/>
                  </a:lnTo>
                  <a:lnTo>
                    <a:pt x="129" y="115"/>
                  </a:lnTo>
                  <a:lnTo>
                    <a:pt x="134" y="105"/>
                  </a:lnTo>
                  <a:lnTo>
                    <a:pt x="141" y="96"/>
                  </a:lnTo>
                  <a:lnTo>
                    <a:pt x="146" y="86"/>
                  </a:lnTo>
                  <a:lnTo>
                    <a:pt x="151" y="76"/>
                  </a:lnTo>
                  <a:lnTo>
                    <a:pt x="156" y="69"/>
                  </a:lnTo>
                  <a:lnTo>
                    <a:pt x="158" y="64"/>
                  </a:lnTo>
                  <a:lnTo>
                    <a:pt x="161" y="59"/>
                  </a:lnTo>
                  <a:lnTo>
                    <a:pt x="163" y="56"/>
                  </a:lnTo>
                  <a:lnTo>
                    <a:pt x="165" y="54"/>
                  </a:lnTo>
                  <a:lnTo>
                    <a:pt x="170" y="52"/>
                  </a:lnTo>
                  <a:lnTo>
                    <a:pt x="173" y="47"/>
                  </a:lnTo>
                  <a:lnTo>
                    <a:pt x="170" y="49"/>
                  </a:lnTo>
                  <a:lnTo>
                    <a:pt x="168" y="49"/>
                  </a:lnTo>
                  <a:lnTo>
                    <a:pt x="165" y="49"/>
                  </a:lnTo>
                  <a:lnTo>
                    <a:pt x="163" y="52"/>
                  </a:lnTo>
                  <a:lnTo>
                    <a:pt x="158" y="54"/>
                  </a:lnTo>
                  <a:lnTo>
                    <a:pt x="161" y="54"/>
                  </a:lnTo>
                  <a:lnTo>
                    <a:pt x="163" y="54"/>
                  </a:lnTo>
                  <a:lnTo>
                    <a:pt x="168" y="54"/>
                  </a:lnTo>
                  <a:lnTo>
                    <a:pt x="173" y="54"/>
                  </a:lnTo>
                  <a:lnTo>
                    <a:pt x="175" y="52"/>
                  </a:lnTo>
                  <a:lnTo>
                    <a:pt x="185" y="52"/>
                  </a:lnTo>
                  <a:lnTo>
                    <a:pt x="197" y="49"/>
                  </a:lnTo>
                  <a:lnTo>
                    <a:pt x="214" y="47"/>
                  </a:lnTo>
                  <a:lnTo>
                    <a:pt x="234" y="47"/>
                  </a:lnTo>
                  <a:lnTo>
                    <a:pt x="256" y="49"/>
                  </a:lnTo>
                  <a:lnTo>
                    <a:pt x="280" y="54"/>
                  </a:lnTo>
                  <a:lnTo>
                    <a:pt x="307" y="64"/>
                  </a:lnTo>
                  <a:lnTo>
                    <a:pt x="329" y="59"/>
                  </a:lnTo>
                  <a:lnTo>
                    <a:pt x="351" y="56"/>
                  </a:lnTo>
                  <a:lnTo>
                    <a:pt x="370" y="56"/>
                  </a:lnTo>
                  <a:lnTo>
                    <a:pt x="388" y="56"/>
                  </a:lnTo>
                  <a:lnTo>
                    <a:pt x="400" y="59"/>
                  </a:lnTo>
                  <a:lnTo>
                    <a:pt x="414" y="64"/>
                  </a:lnTo>
                  <a:lnTo>
                    <a:pt x="424" y="66"/>
                  </a:lnTo>
                  <a:lnTo>
                    <a:pt x="436" y="74"/>
                  </a:lnTo>
                  <a:lnTo>
                    <a:pt x="449" y="76"/>
                  </a:lnTo>
                  <a:lnTo>
                    <a:pt x="458" y="78"/>
                  </a:lnTo>
                  <a:lnTo>
                    <a:pt x="466" y="81"/>
                  </a:lnTo>
                  <a:lnTo>
                    <a:pt x="475" y="83"/>
                  </a:lnTo>
                  <a:lnTo>
                    <a:pt x="480" y="83"/>
                  </a:lnTo>
                  <a:lnTo>
                    <a:pt x="488" y="86"/>
                  </a:lnTo>
                  <a:lnTo>
                    <a:pt x="492" y="86"/>
                  </a:lnTo>
                  <a:lnTo>
                    <a:pt x="497" y="88"/>
                  </a:lnTo>
                  <a:lnTo>
                    <a:pt x="502" y="91"/>
                  </a:lnTo>
                  <a:lnTo>
                    <a:pt x="507" y="93"/>
                  </a:lnTo>
                  <a:lnTo>
                    <a:pt x="514" y="96"/>
                  </a:lnTo>
                  <a:lnTo>
                    <a:pt x="519" y="98"/>
                  </a:lnTo>
                  <a:lnTo>
                    <a:pt x="522" y="103"/>
                  </a:lnTo>
                  <a:lnTo>
                    <a:pt x="524" y="110"/>
                  </a:lnTo>
                  <a:lnTo>
                    <a:pt x="527" y="117"/>
                  </a:lnTo>
                  <a:lnTo>
                    <a:pt x="527" y="125"/>
                  </a:lnTo>
                  <a:lnTo>
                    <a:pt x="524" y="132"/>
                  </a:lnTo>
                  <a:lnTo>
                    <a:pt x="524" y="137"/>
                  </a:lnTo>
                  <a:lnTo>
                    <a:pt x="524" y="139"/>
                  </a:lnTo>
                  <a:lnTo>
                    <a:pt x="524" y="144"/>
                  </a:lnTo>
                  <a:lnTo>
                    <a:pt x="524" y="147"/>
                  </a:lnTo>
                  <a:lnTo>
                    <a:pt x="524" y="149"/>
                  </a:lnTo>
                  <a:lnTo>
                    <a:pt x="524" y="154"/>
                  </a:lnTo>
                  <a:lnTo>
                    <a:pt x="524" y="159"/>
                  </a:lnTo>
                  <a:lnTo>
                    <a:pt x="527" y="157"/>
                  </a:lnTo>
                  <a:lnTo>
                    <a:pt x="527" y="154"/>
                  </a:lnTo>
                  <a:lnTo>
                    <a:pt x="532" y="152"/>
                  </a:lnTo>
                  <a:lnTo>
                    <a:pt x="536" y="147"/>
                  </a:lnTo>
                  <a:lnTo>
                    <a:pt x="544" y="144"/>
                  </a:lnTo>
                  <a:lnTo>
                    <a:pt x="541" y="144"/>
                  </a:lnTo>
                  <a:lnTo>
                    <a:pt x="539" y="144"/>
                  </a:lnTo>
                  <a:lnTo>
                    <a:pt x="536" y="144"/>
                  </a:lnTo>
                  <a:lnTo>
                    <a:pt x="534" y="144"/>
                  </a:lnTo>
                  <a:lnTo>
                    <a:pt x="532" y="144"/>
                  </a:lnTo>
                  <a:lnTo>
                    <a:pt x="529" y="144"/>
                  </a:lnTo>
                  <a:lnTo>
                    <a:pt x="527" y="144"/>
                  </a:lnTo>
                  <a:lnTo>
                    <a:pt x="522" y="144"/>
                  </a:lnTo>
                  <a:lnTo>
                    <a:pt x="517" y="144"/>
                  </a:lnTo>
                  <a:lnTo>
                    <a:pt x="512" y="144"/>
                  </a:lnTo>
                  <a:lnTo>
                    <a:pt x="507" y="144"/>
                  </a:lnTo>
                  <a:lnTo>
                    <a:pt x="502" y="144"/>
                  </a:lnTo>
                  <a:lnTo>
                    <a:pt x="495" y="144"/>
                  </a:lnTo>
                  <a:lnTo>
                    <a:pt x="492" y="144"/>
                  </a:lnTo>
                  <a:lnTo>
                    <a:pt x="488" y="144"/>
                  </a:lnTo>
                  <a:lnTo>
                    <a:pt x="485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1" y="144"/>
                  </a:lnTo>
                  <a:lnTo>
                    <a:pt x="466" y="144"/>
                  </a:lnTo>
                  <a:lnTo>
                    <a:pt x="468" y="144"/>
                  </a:lnTo>
                  <a:lnTo>
                    <a:pt x="471" y="147"/>
                  </a:lnTo>
                  <a:lnTo>
                    <a:pt x="473" y="147"/>
                  </a:lnTo>
                  <a:lnTo>
                    <a:pt x="478" y="152"/>
                  </a:lnTo>
                  <a:lnTo>
                    <a:pt x="478" y="149"/>
                  </a:lnTo>
                  <a:lnTo>
                    <a:pt x="475" y="149"/>
                  </a:lnTo>
                  <a:lnTo>
                    <a:pt x="475" y="147"/>
                  </a:lnTo>
                  <a:lnTo>
                    <a:pt x="475" y="144"/>
                  </a:lnTo>
                  <a:lnTo>
                    <a:pt x="473" y="144"/>
                  </a:lnTo>
                  <a:lnTo>
                    <a:pt x="471" y="142"/>
                  </a:lnTo>
                  <a:lnTo>
                    <a:pt x="471" y="144"/>
                  </a:lnTo>
                  <a:lnTo>
                    <a:pt x="473" y="147"/>
                  </a:lnTo>
                  <a:lnTo>
                    <a:pt x="473" y="149"/>
                  </a:lnTo>
                  <a:lnTo>
                    <a:pt x="475" y="154"/>
                  </a:lnTo>
                  <a:lnTo>
                    <a:pt x="475" y="152"/>
                  </a:lnTo>
                  <a:lnTo>
                    <a:pt x="475" y="149"/>
                  </a:lnTo>
                  <a:lnTo>
                    <a:pt x="475" y="144"/>
                  </a:lnTo>
                  <a:lnTo>
                    <a:pt x="473" y="135"/>
                  </a:lnTo>
                  <a:lnTo>
                    <a:pt x="473" y="127"/>
                  </a:lnTo>
                  <a:lnTo>
                    <a:pt x="471" y="122"/>
                  </a:lnTo>
                  <a:lnTo>
                    <a:pt x="471" y="120"/>
                  </a:lnTo>
                  <a:lnTo>
                    <a:pt x="471" y="117"/>
                  </a:lnTo>
                  <a:lnTo>
                    <a:pt x="471" y="115"/>
                  </a:lnTo>
                  <a:lnTo>
                    <a:pt x="468" y="110"/>
                  </a:lnTo>
                  <a:lnTo>
                    <a:pt x="468" y="108"/>
                  </a:lnTo>
                  <a:lnTo>
                    <a:pt x="463" y="105"/>
                  </a:lnTo>
                  <a:lnTo>
                    <a:pt x="461" y="105"/>
                  </a:lnTo>
                  <a:lnTo>
                    <a:pt x="456" y="103"/>
                  </a:lnTo>
                  <a:lnTo>
                    <a:pt x="453" y="103"/>
                  </a:lnTo>
                  <a:lnTo>
                    <a:pt x="449" y="103"/>
                  </a:lnTo>
                  <a:lnTo>
                    <a:pt x="444" y="103"/>
                  </a:lnTo>
                  <a:lnTo>
                    <a:pt x="439" y="105"/>
                  </a:lnTo>
                  <a:lnTo>
                    <a:pt x="434" y="105"/>
                  </a:lnTo>
                  <a:lnTo>
                    <a:pt x="424" y="110"/>
                  </a:lnTo>
                  <a:lnTo>
                    <a:pt x="407" y="115"/>
                  </a:lnTo>
                  <a:lnTo>
                    <a:pt x="385" y="122"/>
                  </a:lnTo>
                  <a:lnTo>
                    <a:pt x="356" y="135"/>
                  </a:lnTo>
                  <a:lnTo>
                    <a:pt x="314" y="149"/>
                  </a:lnTo>
                  <a:lnTo>
                    <a:pt x="266" y="152"/>
                  </a:lnTo>
                  <a:lnTo>
                    <a:pt x="219" y="152"/>
                  </a:lnTo>
                  <a:lnTo>
                    <a:pt x="175" y="149"/>
                  </a:lnTo>
                  <a:lnTo>
                    <a:pt x="136" y="144"/>
                  </a:lnTo>
                  <a:lnTo>
                    <a:pt x="102" y="137"/>
                  </a:lnTo>
                  <a:lnTo>
                    <a:pt x="78" y="132"/>
                  </a:lnTo>
                  <a:lnTo>
                    <a:pt x="63" y="127"/>
                  </a:lnTo>
                  <a:lnTo>
                    <a:pt x="58" y="125"/>
                  </a:lnTo>
                  <a:lnTo>
                    <a:pt x="53" y="125"/>
                  </a:lnTo>
                  <a:lnTo>
                    <a:pt x="51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51" y="127"/>
                  </a:lnTo>
                  <a:lnTo>
                    <a:pt x="53" y="130"/>
                  </a:lnTo>
                  <a:lnTo>
                    <a:pt x="53" y="135"/>
                  </a:lnTo>
                  <a:lnTo>
                    <a:pt x="56" y="137"/>
                  </a:lnTo>
                  <a:lnTo>
                    <a:pt x="58" y="139"/>
                  </a:lnTo>
                  <a:lnTo>
                    <a:pt x="58" y="135"/>
                  </a:lnTo>
                  <a:lnTo>
                    <a:pt x="61" y="132"/>
                  </a:lnTo>
                  <a:lnTo>
                    <a:pt x="63" y="130"/>
                  </a:lnTo>
                  <a:lnTo>
                    <a:pt x="65" y="127"/>
                  </a:lnTo>
                  <a:lnTo>
                    <a:pt x="68" y="122"/>
                  </a:lnTo>
                  <a:lnTo>
                    <a:pt x="70" y="117"/>
                  </a:lnTo>
                  <a:lnTo>
                    <a:pt x="75" y="110"/>
                  </a:lnTo>
                  <a:lnTo>
                    <a:pt x="83" y="103"/>
                  </a:lnTo>
                  <a:lnTo>
                    <a:pt x="90" y="96"/>
                  </a:lnTo>
                  <a:lnTo>
                    <a:pt x="100" y="86"/>
                  </a:lnTo>
                  <a:lnTo>
                    <a:pt x="107" y="78"/>
                  </a:lnTo>
                  <a:lnTo>
                    <a:pt x="112" y="71"/>
                  </a:lnTo>
                  <a:lnTo>
                    <a:pt x="117" y="64"/>
                  </a:lnTo>
                  <a:lnTo>
                    <a:pt x="122" y="59"/>
                  </a:lnTo>
                  <a:lnTo>
                    <a:pt x="124" y="56"/>
                  </a:lnTo>
                  <a:lnTo>
                    <a:pt x="129" y="47"/>
                  </a:lnTo>
                  <a:lnTo>
                    <a:pt x="134" y="42"/>
                  </a:lnTo>
                  <a:lnTo>
                    <a:pt x="136" y="37"/>
                  </a:lnTo>
                  <a:lnTo>
                    <a:pt x="139" y="34"/>
                  </a:lnTo>
                  <a:lnTo>
                    <a:pt x="141" y="32"/>
                  </a:lnTo>
                  <a:lnTo>
                    <a:pt x="141" y="27"/>
                  </a:lnTo>
                  <a:lnTo>
                    <a:pt x="144" y="25"/>
                  </a:lnTo>
                  <a:lnTo>
                    <a:pt x="146" y="22"/>
                  </a:lnTo>
                  <a:lnTo>
                    <a:pt x="144" y="17"/>
                  </a:lnTo>
                  <a:lnTo>
                    <a:pt x="141" y="15"/>
                  </a:lnTo>
                  <a:lnTo>
                    <a:pt x="139" y="12"/>
                  </a:lnTo>
                  <a:lnTo>
                    <a:pt x="139" y="8"/>
                  </a:lnTo>
                  <a:lnTo>
                    <a:pt x="131" y="3"/>
                  </a:lnTo>
                  <a:lnTo>
                    <a:pt x="124" y="0"/>
                  </a:lnTo>
                  <a:lnTo>
                    <a:pt x="119" y="0"/>
                  </a:lnTo>
                  <a:lnTo>
                    <a:pt x="117" y="3"/>
                  </a:lnTo>
                  <a:lnTo>
                    <a:pt x="114" y="3"/>
                  </a:lnTo>
                  <a:lnTo>
                    <a:pt x="112" y="5"/>
                  </a:lnTo>
                  <a:lnTo>
                    <a:pt x="109" y="8"/>
                  </a:lnTo>
                  <a:lnTo>
                    <a:pt x="107" y="10"/>
                  </a:lnTo>
                  <a:lnTo>
                    <a:pt x="104" y="15"/>
                  </a:lnTo>
                  <a:lnTo>
                    <a:pt x="102" y="17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5"/>
                  </a:lnTo>
                  <a:lnTo>
                    <a:pt x="95" y="25"/>
                  </a:lnTo>
                  <a:lnTo>
                    <a:pt x="92" y="27"/>
                  </a:lnTo>
                  <a:lnTo>
                    <a:pt x="90" y="30"/>
                  </a:lnTo>
                  <a:lnTo>
                    <a:pt x="85" y="34"/>
                  </a:lnTo>
                  <a:lnTo>
                    <a:pt x="80" y="39"/>
                  </a:lnTo>
                  <a:lnTo>
                    <a:pt x="75" y="44"/>
                  </a:lnTo>
                  <a:lnTo>
                    <a:pt x="70" y="49"/>
                  </a:lnTo>
                  <a:lnTo>
                    <a:pt x="68" y="56"/>
                  </a:lnTo>
                  <a:lnTo>
                    <a:pt x="63" y="61"/>
                  </a:lnTo>
                  <a:lnTo>
                    <a:pt x="61" y="69"/>
                  </a:lnTo>
                  <a:lnTo>
                    <a:pt x="58" y="74"/>
                  </a:lnTo>
                  <a:lnTo>
                    <a:pt x="56" y="81"/>
                  </a:lnTo>
                  <a:lnTo>
                    <a:pt x="48" y="83"/>
                  </a:lnTo>
                  <a:lnTo>
                    <a:pt x="41" y="86"/>
                  </a:lnTo>
                  <a:lnTo>
                    <a:pt x="36" y="86"/>
                  </a:lnTo>
                  <a:lnTo>
                    <a:pt x="34" y="91"/>
                  </a:lnTo>
                  <a:lnTo>
                    <a:pt x="29" y="93"/>
                  </a:lnTo>
                  <a:lnTo>
                    <a:pt x="26" y="93"/>
                  </a:lnTo>
                  <a:lnTo>
                    <a:pt x="24" y="96"/>
                  </a:lnTo>
                  <a:lnTo>
                    <a:pt x="17" y="103"/>
                  </a:lnTo>
                  <a:lnTo>
                    <a:pt x="12" y="108"/>
                  </a:lnTo>
                  <a:lnTo>
                    <a:pt x="7" y="113"/>
                  </a:lnTo>
                  <a:lnTo>
                    <a:pt x="4" y="117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2" y="130"/>
                  </a:lnTo>
                  <a:lnTo>
                    <a:pt x="4" y="137"/>
                  </a:lnTo>
                  <a:lnTo>
                    <a:pt x="7" y="142"/>
                  </a:lnTo>
                  <a:lnTo>
                    <a:pt x="9" y="144"/>
                  </a:lnTo>
                  <a:lnTo>
                    <a:pt x="12" y="149"/>
                  </a:lnTo>
                  <a:lnTo>
                    <a:pt x="17" y="149"/>
                  </a:lnTo>
                  <a:lnTo>
                    <a:pt x="19" y="149"/>
                  </a:lnTo>
                  <a:lnTo>
                    <a:pt x="24" y="149"/>
                  </a:lnTo>
                  <a:lnTo>
                    <a:pt x="26" y="147"/>
                  </a:lnTo>
                  <a:lnTo>
                    <a:pt x="29" y="147"/>
                  </a:lnTo>
                  <a:lnTo>
                    <a:pt x="31" y="147"/>
                  </a:lnTo>
                  <a:lnTo>
                    <a:pt x="36" y="142"/>
                  </a:lnTo>
                  <a:lnTo>
                    <a:pt x="39" y="137"/>
                  </a:lnTo>
                  <a:lnTo>
                    <a:pt x="43" y="135"/>
                  </a:lnTo>
                  <a:lnTo>
                    <a:pt x="46" y="130"/>
                  </a:lnTo>
                  <a:lnTo>
                    <a:pt x="51" y="125"/>
                  </a:lnTo>
                  <a:lnTo>
                    <a:pt x="56" y="117"/>
                  </a:lnTo>
                  <a:lnTo>
                    <a:pt x="65" y="110"/>
                  </a:lnTo>
                  <a:lnTo>
                    <a:pt x="75" y="98"/>
                  </a:lnTo>
                  <a:lnTo>
                    <a:pt x="90" y="88"/>
                  </a:lnTo>
                  <a:lnTo>
                    <a:pt x="104" y="78"/>
                  </a:lnTo>
                  <a:lnTo>
                    <a:pt x="119" y="71"/>
                  </a:lnTo>
                  <a:lnTo>
                    <a:pt x="131" y="64"/>
                  </a:lnTo>
                  <a:lnTo>
                    <a:pt x="144" y="56"/>
                  </a:lnTo>
                  <a:lnTo>
                    <a:pt x="156" y="52"/>
                  </a:lnTo>
                  <a:lnTo>
                    <a:pt x="163" y="49"/>
                  </a:lnTo>
                  <a:lnTo>
                    <a:pt x="173" y="52"/>
                  </a:lnTo>
                  <a:lnTo>
                    <a:pt x="180" y="54"/>
                  </a:lnTo>
                  <a:lnTo>
                    <a:pt x="190" y="56"/>
                  </a:lnTo>
                  <a:lnTo>
                    <a:pt x="197" y="59"/>
                  </a:lnTo>
                  <a:lnTo>
                    <a:pt x="205" y="61"/>
                  </a:lnTo>
                  <a:lnTo>
                    <a:pt x="212" y="61"/>
                  </a:lnTo>
                  <a:lnTo>
                    <a:pt x="217" y="61"/>
                  </a:lnTo>
                  <a:lnTo>
                    <a:pt x="224" y="61"/>
                  </a:lnTo>
                  <a:lnTo>
                    <a:pt x="229" y="64"/>
                  </a:lnTo>
                  <a:lnTo>
                    <a:pt x="231" y="59"/>
                  </a:lnTo>
                  <a:lnTo>
                    <a:pt x="234" y="54"/>
                  </a:lnTo>
                  <a:lnTo>
                    <a:pt x="236" y="52"/>
                  </a:lnTo>
                  <a:lnTo>
                    <a:pt x="236" y="47"/>
                  </a:lnTo>
                  <a:lnTo>
                    <a:pt x="236" y="44"/>
                  </a:lnTo>
                  <a:lnTo>
                    <a:pt x="239" y="39"/>
                  </a:lnTo>
                  <a:lnTo>
                    <a:pt x="239" y="37"/>
                  </a:lnTo>
                  <a:lnTo>
                    <a:pt x="239" y="32"/>
                  </a:lnTo>
                  <a:lnTo>
                    <a:pt x="234" y="30"/>
                  </a:lnTo>
                  <a:lnTo>
                    <a:pt x="231" y="27"/>
                  </a:lnTo>
                  <a:lnTo>
                    <a:pt x="226" y="25"/>
                  </a:lnTo>
                  <a:lnTo>
                    <a:pt x="224" y="25"/>
                  </a:lnTo>
                  <a:lnTo>
                    <a:pt x="219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7" name="Freeform 21"/>
            <p:cNvSpPr>
              <a:spLocks/>
            </p:cNvSpPr>
            <p:nvPr/>
          </p:nvSpPr>
          <p:spPr bwMode="auto">
            <a:xfrm>
              <a:off x="2951" y="3283"/>
              <a:ext cx="140" cy="173"/>
            </a:xfrm>
            <a:custGeom>
              <a:avLst/>
              <a:gdLst>
                <a:gd name="T0" fmla="*/ 27 w 140"/>
                <a:gd name="T1" fmla="*/ 41 h 173"/>
                <a:gd name="T2" fmla="*/ 32 w 140"/>
                <a:gd name="T3" fmla="*/ 54 h 173"/>
                <a:gd name="T4" fmla="*/ 61 w 140"/>
                <a:gd name="T5" fmla="*/ 34 h 173"/>
                <a:gd name="T6" fmla="*/ 49 w 140"/>
                <a:gd name="T7" fmla="*/ 19 h 173"/>
                <a:gd name="T8" fmla="*/ 39 w 140"/>
                <a:gd name="T9" fmla="*/ 15 h 173"/>
                <a:gd name="T10" fmla="*/ 25 w 140"/>
                <a:gd name="T11" fmla="*/ 10 h 173"/>
                <a:gd name="T12" fmla="*/ 5 w 140"/>
                <a:gd name="T13" fmla="*/ 24 h 173"/>
                <a:gd name="T14" fmla="*/ 10 w 140"/>
                <a:gd name="T15" fmla="*/ 51 h 173"/>
                <a:gd name="T16" fmla="*/ 35 w 140"/>
                <a:gd name="T17" fmla="*/ 95 h 173"/>
                <a:gd name="T18" fmla="*/ 59 w 140"/>
                <a:gd name="T19" fmla="*/ 137 h 173"/>
                <a:gd name="T20" fmla="*/ 79 w 140"/>
                <a:gd name="T21" fmla="*/ 98 h 173"/>
                <a:gd name="T22" fmla="*/ 57 w 140"/>
                <a:gd name="T23" fmla="*/ 90 h 173"/>
                <a:gd name="T24" fmla="*/ 44 w 140"/>
                <a:gd name="T25" fmla="*/ 102 h 173"/>
                <a:gd name="T26" fmla="*/ 54 w 140"/>
                <a:gd name="T27" fmla="*/ 129 h 173"/>
                <a:gd name="T28" fmla="*/ 64 w 140"/>
                <a:gd name="T29" fmla="*/ 142 h 173"/>
                <a:gd name="T30" fmla="*/ 74 w 140"/>
                <a:gd name="T31" fmla="*/ 161 h 173"/>
                <a:gd name="T32" fmla="*/ 71 w 140"/>
                <a:gd name="T33" fmla="*/ 164 h 173"/>
                <a:gd name="T34" fmla="*/ 88 w 140"/>
                <a:gd name="T35" fmla="*/ 173 h 173"/>
                <a:gd name="T36" fmla="*/ 105 w 140"/>
                <a:gd name="T37" fmla="*/ 164 h 173"/>
                <a:gd name="T38" fmla="*/ 110 w 140"/>
                <a:gd name="T39" fmla="*/ 134 h 173"/>
                <a:gd name="T40" fmla="*/ 125 w 140"/>
                <a:gd name="T41" fmla="*/ 71 h 173"/>
                <a:gd name="T42" fmla="*/ 137 w 140"/>
                <a:gd name="T43" fmla="*/ 22 h 173"/>
                <a:gd name="T44" fmla="*/ 122 w 140"/>
                <a:gd name="T45" fmla="*/ 7 h 173"/>
                <a:gd name="T46" fmla="*/ 93 w 140"/>
                <a:gd name="T47" fmla="*/ 19 h 173"/>
                <a:gd name="T48" fmla="*/ 59 w 140"/>
                <a:gd name="T49" fmla="*/ 54 h 173"/>
                <a:gd name="T50" fmla="*/ 93 w 140"/>
                <a:gd name="T51" fmla="*/ 80 h 173"/>
                <a:gd name="T52" fmla="*/ 93 w 140"/>
                <a:gd name="T53" fmla="*/ 46 h 173"/>
                <a:gd name="T54" fmla="*/ 91 w 140"/>
                <a:gd name="T55" fmla="*/ 17 h 173"/>
                <a:gd name="T56" fmla="*/ 76 w 140"/>
                <a:gd name="T57" fmla="*/ 5 h 173"/>
                <a:gd name="T58" fmla="*/ 59 w 140"/>
                <a:gd name="T59" fmla="*/ 10 h 173"/>
                <a:gd name="T60" fmla="*/ 54 w 140"/>
                <a:gd name="T61" fmla="*/ 29 h 173"/>
                <a:gd name="T62" fmla="*/ 54 w 140"/>
                <a:gd name="T63" fmla="*/ 56 h 173"/>
                <a:gd name="T64" fmla="*/ 54 w 140"/>
                <a:gd name="T65" fmla="*/ 90 h 173"/>
                <a:gd name="T66" fmla="*/ 66 w 140"/>
                <a:gd name="T67" fmla="*/ 105 h 173"/>
                <a:gd name="T68" fmla="*/ 86 w 140"/>
                <a:gd name="T69" fmla="*/ 100 h 173"/>
                <a:gd name="T70" fmla="*/ 98 w 140"/>
                <a:gd name="T71" fmla="*/ 68 h 173"/>
                <a:gd name="T72" fmla="*/ 125 w 140"/>
                <a:gd name="T73" fmla="*/ 46 h 173"/>
                <a:gd name="T74" fmla="*/ 81 w 140"/>
                <a:gd name="T75" fmla="*/ 73 h 173"/>
                <a:gd name="T76" fmla="*/ 69 w 140"/>
                <a:gd name="T77" fmla="*/ 137 h 173"/>
                <a:gd name="T78" fmla="*/ 108 w 140"/>
                <a:gd name="T79" fmla="*/ 139 h 173"/>
                <a:gd name="T80" fmla="*/ 98 w 140"/>
                <a:gd name="T81" fmla="*/ 122 h 173"/>
                <a:gd name="T82" fmla="*/ 81 w 140"/>
                <a:gd name="T83" fmla="*/ 100 h 173"/>
                <a:gd name="T84" fmla="*/ 54 w 140"/>
                <a:gd name="T85" fmla="*/ 90 h 173"/>
                <a:gd name="T86" fmla="*/ 42 w 140"/>
                <a:gd name="T87" fmla="*/ 105 h 173"/>
                <a:gd name="T88" fmla="*/ 54 w 140"/>
                <a:gd name="T89" fmla="*/ 132 h 173"/>
                <a:gd name="T90" fmla="*/ 81 w 140"/>
                <a:gd name="T91" fmla="*/ 154 h 173"/>
                <a:gd name="T92" fmla="*/ 98 w 140"/>
                <a:gd name="T93" fmla="*/ 134 h 173"/>
                <a:gd name="T94" fmla="*/ 96 w 140"/>
                <a:gd name="T95" fmla="*/ 115 h 173"/>
                <a:gd name="T96" fmla="*/ 79 w 140"/>
                <a:gd name="T97" fmla="*/ 90 h 173"/>
                <a:gd name="T98" fmla="*/ 54 w 140"/>
                <a:gd name="T99" fmla="*/ 51 h 173"/>
                <a:gd name="T100" fmla="*/ 42 w 140"/>
                <a:gd name="T101" fmla="*/ 41 h 173"/>
                <a:gd name="T102" fmla="*/ 32 w 140"/>
                <a:gd name="T103" fmla="*/ 56 h 173"/>
                <a:gd name="T104" fmla="*/ 32 w 140"/>
                <a:gd name="T105" fmla="*/ 63 h 173"/>
                <a:gd name="T106" fmla="*/ 52 w 140"/>
                <a:gd name="T107" fmla="*/ 71 h 173"/>
                <a:gd name="T108" fmla="*/ 69 w 140"/>
                <a:gd name="T109" fmla="*/ 66 h 173"/>
                <a:gd name="T110" fmla="*/ 71 w 140"/>
                <a:gd name="T111" fmla="*/ 34 h 173"/>
                <a:gd name="T112" fmla="*/ 66 w 140"/>
                <a:gd name="T113" fmla="*/ 29 h 173"/>
                <a:gd name="T114" fmla="*/ 61 w 140"/>
                <a:gd name="T115" fmla="*/ 12 h 173"/>
                <a:gd name="T116" fmla="*/ 44 w 140"/>
                <a:gd name="T117" fmla="*/ 0 h 173"/>
                <a:gd name="T118" fmla="*/ 27 w 140"/>
                <a:gd name="T119" fmla="*/ 7 h 173"/>
                <a:gd name="T120" fmla="*/ 22 w 140"/>
                <a:gd name="T121" fmla="*/ 27 h 1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40"/>
                <a:gd name="T184" fmla="*/ 0 h 173"/>
                <a:gd name="T185" fmla="*/ 140 w 140"/>
                <a:gd name="T186" fmla="*/ 173 h 17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40" h="173">
                  <a:moveTo>
                    <a:pt x="25" y="32"/>
                  </a:moveTo>
                  <a:lnTo>
                    <a:pt x="25" y="34"/>
                  </a:lnTo>
                  <a:lnTo>
                    <a:pt x="25" y="39"/>
                  </a:lnTo>
                  <a:lnTo>
                    <a:pt x="27" y="41"/>
                  </a:lnTo>
                  <a:lnTo>
                    <a:pt x="32" y="41"/>
                  </a:lnTo>
                  <a:lnTo>
                    <a:pt x="39" y="39"/>
                  </a:lnTo>
                  <a:lnTo>
                    <a:pt x="49" y="34"/>
                  </a:lnTo>
                  <a:lnTo>
                    <a:pt x="64" y="29"/>
                  </a:lnTo>
                  <a:lnTo>
                    <a:pt x="32" y="54"/>
                  </a:lnTo>
                  <a:lnTo>
                    <a:pt x="64" y="34"/>
                  </a:lnTo>
                  <a:lnTo>
                    <a:pt x="57" y="32"/>
                  </a:lnTo>
                  <a:lnTo>
                    <a:pt x="64" y="39"/>
                  </a:lnTo>
                  <a:lnTo>
                    <a:pt x="61" y="34"/>
                  </a:lnTo>
                  <a:lnTo>
                    <a:pt x="61" y="32"/>
                  </a:lnTo>
                  <a:lnTo>
                    <a:pt x="57" y="27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49" y="19"/>
                  </a:lnTo>
                  <a:lnTo>
                    <a:pt x="44" y="19"/>
                  </a:lnTo>
                  <a:lnTo>
                    <a:pt x="39" y="19"/>
                  </a:lnTo>
                  <a:lnTo>
                    <a:pt x="49" y="22"/>
                  </a:lnTo>
                  <a:lnTo>
                    <a:pt x="39" y="17"/>
                  </a:lnTo>
                  <a:lnTo>
                    <a:pt x="39" y="15"/>
                  </a:lnTo>
                  <a:lnTo>
                    <a:pt x="35" y="12"/>
                  </a:lnTo>
                  <a:lnTo>
                    <a:pt x="32" y="10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3" y="15"/>
                  </a:lnTo>
                  <a:lnTo>
                    <a:pt x="10" y="19"/>
                  </a:lnTo>
                  <a:lnTo>
                    <a:pt x="5" y="24"/>
                  </a:lnTo>
                  <a:lnTo>
                    <a:pt x="3" y="29"/>
                  </a:lnTo>
                  <a:lnTo>
                    <a:pt x="0" y="37"/>
                  </a:lnTo>
                  <a:lnTo>
                    <a:pt x="3" y="44"/>
                  </a:lnTo>
                  <a:lnTo>
                    <a:pt x="8" y="49"/>
                  </a:lnTo>
                  <a:lnTo>
                    <a:pt x="10" y="51"/>
                  </a:lnTo>
                  <a:lnTo>
                    <a:pt x="15" y="59"/>
                  </a:lnTo>
                  <a:lnTo>
                    <a:pt x="20" y="68"/>
                  </a:lnTo>
                  <a:lnTo>
                    <a:pt x="25" y="78"/>
                  </a:lnTo>
                  <a:lnTo>
                    <a:pt x="30" y="85"/>
                  </a:lnTo>
                  <a:lnTo>
                    <a:pt x="35" y="95"/>
                  </a:lnTo>
                  <a:lnTo>
                    <a:pt x="39" y="102"/>
                  </a:lnTo>
                  <a:lnTo>
                    <a:pt x="44" y="112"/>
                  </a:lnTo>
                  <a:lnTo>
                    <a:pt x="52" y="122"/>
                  </a:lnTo>
                  <a:lnTo>
                    <a:pt x="59" y="129"/>
                  </a:lnTo>
                  <a:lnTo>
                    <a:pt x="59" y="137"/>
                  </a:lnTo>
                  <a:lnTo>
                    <a:pt x="91" y="117"/>
                  </a:lnTo>
                  <a:lnTo>
                    <a:pt x="88" y="117"/>
                  </a:lnTo>
                  <a:lnTo>
                    <a:pt x="86" y="112"/>
                  </a:lnTo>
                  <a:lnTo>
                    <a:pt x="83" y="107"/>
                  </a:lnTo>
                  <a:lnTo>
                    <a:pt x="79" y="98"/>
                  </a:lnTo>
                  <a:lnTo>
                    <a:pt x="74" y="93"/>
                  </a:lnTo>
                  <a:lnTo>
                    <a:pt x="69" y="90"/>
                  </a:lnTo>
                  <a:lnTo>
                    <a:pt x="64" y="90"/>
                  </a:lnTo>
                  <a:lnTo>
                    <a:pt x="61" y="90"/>
                  </a:lnTo>
                  <a:lnTo>
                    <a:pt x="57" y="90"/>
                  </a:lnTo>
                  <a:lnTo>
                    <a:pt x="54" y="93"/>
                  </a:lnTo>
                  <a:lnTo>
                    <a:pt x="49" y="95"/>
                  </a:lnTo>
                  <a:lnTo>
                    <a:pt x="47" y="98"/>
                  </a:lnTo>
                  <a:lnTo>
                    <a:pt x="44" y="100"/>
                  </a:lnTo>
                  <a:lnTo>
                    <a:pt x="44" y="102"/>
                  </a:lnTo>
                  <a:lnTo>
                    <a:pt x="42" y="107"/>
                  </a:lnTo>
                  <a:lnTo>
                    <a:pt x="42" y="110"/>
                  </a:lnTo>
                  <a:lnTo>
                    <a:pt x="44" y="112"/>
                  </a:lnTo>
                  <a:lnTo>
                    <a:pt x="44" y="117"/>
                  </a:lnTo>
                  <a:lnTo>
                    <a:pt x="54" y="129"/>
                  </a:lnTo>
                  <a:lnTo>
                    <a:pt x="59" y="132"/>
                  </a:lnTo>
                  <a:lnTo>
                    <a:pt x="61" y="137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4" y="142"/>
                  </a:lnTo>
                  <a:lnTo>
                    <a:pt x="64" y="146"/>
                  </a:lnTo>
                  <a:lnTo>
                    <a:pt x="64" y="149"/>
                  </a:lnTo>
                  <a:lnTo>
                    <a:pt x="66" y="154"/>
                  </a:lnTo>
                  <a:lnTo>
                    <a:pt x="69" y="156"/>
                  </a:lnTo>
                  <a:lnTo>
                    <a:pt x="74" y="161"/>
                  </a:lnTo>
                  <a:lnTo>
                    <a:pt x="69" y="149"/>
                  </a:lnTo>
                  <a:lnTo>
                    <a:pt x="69" y="154"/>
                  </a:lnTo>
                  <a:lnTo>
                    <a:pt x="69" y="156"/>
                  </a:lnTo>
                  <a:lnTo>
                    <a:pt x="69" y="161"/>
                  </a:lnTo>
                  <a:lnTo>
                    <a:pt x="71" y="164"/>
                  </a:lnTo>
                  <a:lnTo>
                    <a:pt x="74" y="168"/>
                  </a:lnTo>
                  <a:lnTo>
                    <a:pt x="76" y="168"/>
                  </a:lnTo>
                  <a:lnTo>
                    <a:pt x="81" y="171"/>
                  </a:lnTo>
                  <a:lnTo>
                    <a:pt x="83" y="173"/>
                  </a:lnTo>
                  <a:lnTo>
                    <a:pt x="88" y="173"/>
                  </a:lnTo>
                  <a:lnTo>
                    <a:pt x="91" y="173"/>
                  </a:lnTo>
                  <a:lnTo>
                    <a:pt x="96" y="171"/>
                  </a:lnTo>
                  <a:lnTo>
                    <a:pt x="98" y="168"/>
                  </a:lnTo>
                  <a:lnTo>
                    <a:pt x="103" y="166"/>
                  </a:lnTo>
                  <a:lnTo>
                    <a:pt x="105" y="164"/>
                  </a:lnTo>
                  <a:lnTo>
                    <a:pt x="108" y="159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10" y="149"/>
                  </a:lnTo>
                  <a:lnTo>
                    <a:pt x="110" y="134"/>
                  </a:lnTo>
                  <a:lnTo>
                    <a:pt x="110" y="122"/>
                  </a:lnTo>
                  <a:lnTo>
                    <a:pt x="113" y="107"/>
                  </a:lnTo>
                  <a:lnTo>
                    <a:pt x="118" y="95"/>
                  </a:lnTo>
                  <a:lnTo>
                    <a:pt x="120" y="83"/>
                  </a:lnTo>
                  <a:lnTo>
                    <a:pt x="125" y="71"/>
                  </a:lnTo>
                  <a:lnTo>
                    <a:pt x="130" y="59"/>
                  </a:lnTo>
                  <a:lnTo>
                    <a:pt x="137" y="46"/>
                  </a:lnTo>
                  <a:lnTo>
                    <a:pt x="140" y="32"/>
                  </a:lnTo>
                  <a:lnTo>
                    <a:pt x="137" y="27"/>
                  </a:lnTo>
                  <a:lnTo>
                    <a:pt x="137" y="22"/>
                  </a:lnTo>
                  <a:lnTo>
                    <a:pt x="135" y="17"/>
                  </a:lnTo>
                  <a:lnTo>
                    <a:pt x="132" y="15"/>
                  </a:lnTo>
                  <a:lnTo>
                    <a:pt x="130" y="12"/>
                  </a:lnTo>
                  <a:lnTo>
                    <a:pt x="127" y="10"/>
                  </a:lnTo>
                  <a:lnTo>
                    <a:pt x="122" y="7"/>
                  </a:lnTo>
                  <a:lnTo>
                    <a:pt x="120" y="7"/>
                  </a:lnTo>
                  <a:lnTo>
                    <a:pt x="115" y="7"/>
                  </a:lnTo>
                  <a:lnTo>
                    <a:pt x="110" y="10"/>
                  </a:lnTo>
                  <a:lnTo>
                    <a:pt x="100" y="15"/>
                  </a:lnTo>
                  <a:lnTo>
                    <a:pt x="93" y="19"/>
                  </a:lnTo>
                  <a:lnTo>
                    <a:pt x="86" y="24"/>
                  </a:lnTo>
                  <a:lnTo>
                    <a:pt x="79" y="32"/>
                  </a:lnTo>
                  <a:lnTo>
                    <a:pt x="71" y="39"/>
                  </a:lnTo>
                  <a:lnTo>
                    <a:pt x="64" y="44"/>
                  </a:lnTo>
                  <a:lnTo>
                    <a:pt x="59" y="54"/>
                  </a:lnTo>
                  <a:lnTo>
                    <a:pt x="54" y="61"/>
                  </a:lnTo>
                  <a:lnTo>
                    <a:pt x="54" y="71"/>
                  </a:lnTo>
                  <a:lnTo>
                    <a:pt x="54" y="83"/>
                  </a:lnTo>
                  <a:lnTo>
                    <a:pt x="93" y="85"/>
                  </a:lnTo>
                  <a:lnTo>
                    <a:pt x="93" y="80"/>
                  </a:lnTo>
                  <a:lnTo>
                    <a:pt x="93" y="73"/>
                  </a:lnTo>
                  <a:lnTo>
                    <a:pt x="93" y="66"/>
                  </a:lnTo>
                  <a:lnTo>
                    <a:pt x="93" y="59"/>
                  </a:lnTo>
                  <a:lnTo>
                    <a:pt x="93" y="54"/>
                  </a:lnTo>
                  <a:lnTo>
                    <a:pt x="93" y="46"/>
                  </a:lnTo>
                  <a:lnTo>
                    <a:pt x="93" y="39"/>
                  </a:lnTo>
                  <a:lnTo>
                    <a:pt x="93" y="32"/>
                  </a:lnTo>
                  <a:lnTo>
                    <a:pt x="93" y="24"/>
                  </a:lnTo>
                  <a:lnTo>
                    <a:pt x="93" y="19"/>
                  </a:lnTo>
                  <a:lnTo>
                    <a:pt x="91" y="17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3" y="7"/>
                  </a:lnTo>
                  <a:lnTo>
                    <a:pt x="81" y="5"/>
                  </a:lnTo>
                  <a:lnTo>
                    <a:pt x="76" y="5"/>
                  </a:lnTo>
                  <a:lnTo>
                    <a:pt x="74" y="5"/>
                  </a:lnTo>
                  <a:lnTo>
                    <a:pt x="69" y="5"/>
                  </a:lnTo>
                  <a:lnTo>
                    <a:pt x="64" y="5"/>
                  </a:lnTo>
                  <a:lnTo>
                    <a:pt x="61" y="7"/>
                  </a:lnTo>
                  <a:lnTo>
                    <a:pt x="59" y="10"/>
                  </a:lnTo>
                  <a:lnTo>
                    <a:pt x="57" y="12"/>
                  </a:lnTo>
                  <a:lnTo>
                    <a:pt x="54" y="17"/>
                  </a:lnTo>
                  <a:lnTo>
                    <a:pt x="54" y="19"/>
                  </a:lnTo>
                  <a:lnTo>
                    <a:pt x="54" y="24"/>
                  </a:lnTo>
                  <a:lnTo>
                    <a:pt x="54" y="29"/>
                  </a:lnTo>
                  <a:lnTo>
                    <a:pt x="54" y="37"/>
                  </a:lnTo>
                  <a:lnTo>
                    <a:pt x="54" y="41"/>
                  </a:lnTo>
                  <a:lnTo>
                    <a:pt x="54" y="46"/>
                  </a:lnTo>
                  <a:lnTo>
                    <a:pt x="54" y="51"/>
                  </a:lnTo>
                  <a:lnTo>
                    <a:pt x="54" y="56"/>
                  </a:lnTo>
                  <a:lnTo>
                    <a:pt x="54" y="61"/>
                  </a:lnTo>
                  <a:lnTo>
                    <a:pt x="54" y="68"/>
                  </a:lnTo>
                  <a:lnTo>
                    <a:pt x="54" y="85"/>
                  </a:lnTo>
                  <a:lnTo>
                    <a:pt x="54" y="88"/>
                  </a:lnTo>
                  <a:lnTo>
                    <a:pt x="54" y="90"/>
                  </a:lnTo>
                  <a:lnTo>
                    <a:pt x="57" y="95"/>
                  </a:lnTo>
                  <a:lnTo>
                    <a:pt x="59" y="98"/>
                  </a:lnTo>
                  <a:lnTo>
                    <a:pt x="59" y="100"/>
                  </a:lnTo>
                  <a:lnTo>
                    <a:pt x="64" y="102"/>
                  </a:lnTo>
                  <a:lnTo>
                    <a:pt x="66" y="105"/>
                  </a:lnTo>
                  <a:lnTo>
                    <a:pt x="71" y="105"/>
                  </a:lnTo>
                  <a:lnTo>
                    <a:pt x="74" y="105"/>
                  </a:lnTo>
                  <a:lnTo>
                    <a:pt x="79" y="102"/>
                  </a:lnTo>
                  <a:lnTo>
                    <a:pt x="83" y="100"/>
                  </a:lnTo>
                  <a:lnTo>
                    <a:pt x="86" y="100"/>
                  </a:lnTo>
                  <a:lnTo>
                    <a:pt x="91" y="95"/>
                  </a:lnTo>
                  <a:lnTo>
                    <a:pt x="93" y="88"/>
                  </a:lnTo>
                  <a:lnTo>
                    <a:pt x="93" y="76"/>
                  </a:lnTo>
                  <a:lnTo>
                    <a:pt x="96" y="71"/>
                  </a:lnTo>
                  <a:lnTo>
                    <a:pt x="98" y="68"/>
                  </a:lnTo>
                  <a:lnTo>
                    <a:pt x="100" y="66"/>
                  </a:lnTo>
                  <a:lnTo>
                    <a:pt x="100" y="63"/>
                  </a:lnTo>
                  <a:lnTo>
                    <a:pt x="105" y="61"/>
                  </a:lnTo>
                  <a:lnTo>
                    <a:pt x="110" y="56"/>
                  </a:lnTo>
                  <a:lnTo>
                    <a:pt x="125" y="46"/>
                  </a:lnTo>
                  <a:lnTo>
                    <a:pt x="98" y="29"/>
                  </a:lnTo>
                  <a:lnTo>
                    <a:pt x="96" y="39"/>
                  </a:lnTo>
                  <a:lnTo>
                    <a:pt x="91" y="51"/>
                  </a:lnTo>
                  <a:lnTo>
                    <a:pt x="86" y="61"/>
                  </a:lnTo>
                  <a:lnTo>
                    <a:pt x="81" y="73"/>
                  </a:lnTo>
                  <a:lnTo>
                    <a:pt x="79" y="85"/>
                  </a:lnTo>
                  <a:lnTo>
                    <a:pt x="74" y="98"/>
                  </a:lnTo>
                  <a:lnTo>
                    <a:pt x="71" y="110"/>
                  </a:lnTo>
                  <a:lnTo>
                    <a:pt x="69" y="122"/>
                  </a:lnTo>
                  <a:lnTo>
                    <a:pt x="69" y="137"/>
                  </a:lnTo>
                  <a:lnTo>
                    <a:pt x="69" y="154"/>
                  </a:lnTo>
                  <a:lnTo>
                    <a:pt x="110" y="154"/>
                  </a:lnTo>
                  <a:lnTo>
                    <a:pt x="110" y="149"/>
                  </a:lnTo>
                  <a:lnTo>
                    <a:pt x="108" y="144"/>
                  </a:lnTo>
                  <a:lnTo>
                    <a:pt x="108" y="139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98" y="127"/>
                  </a:lnTo>
                  <a:lnTo>
                    <a:pt x="103" y="142"/>
                  </a:lnTo>
                  <a:lnTo>
                    <a:pt x="98" y="122"/>
                  </a:lnTo>
                  <a:lnTo>
                    <a:pt x="96" y="120"/>
                  </a:lnTo>
                  <a:lnTo>
                    <a:pt x="96" y="117"/>
                  </a:lnTo>
                  <a:lnTo>
                    <a:pt x="93" y="115"/>
                  </a:lnTo>
                  <a:lnTo>
                    <a:pt x="91" y="112"/>
                  </a:lnTo>
                  <a:lnTo>
                    <a:pt x="81" y="100"/>
                  </a:lnTo>
                  <a:lnTo>
                    <a:pt x="76" y="95"/>
                  </a:lnTo>
                  <a:lnTo>
                    <a:pt x="71" y="90"/>
                  </a:lnTo>
                  <a:lnTo>
                    <a:pt x="64" y="90"/>
                  </a:lnTo>
                  <a:lnTo>
                    <a:pt x="59" y="90"/>
                  </a:lnTo>
                  <a:lnTo>
                    <a:pt x="54" y="90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4" y="98"/>
                  </a:lnTo>
                  <a:lnTo>
                    <a:pt x="44" y="100"/>
                  </a:lnTo>
                  <a:lnTo>
                    <a:pt x="42" y="105"/>
                  </a:lnTo>
                  <a:lnTo>
                    <a:pt x="42" y="110"/>
                  </a:lnTo>
                  <a:lnTo>
                    <a:pt x="42" y="112"/>
                  </a:lnTo>
                  <a:lnTo>
                    <a:pt x="52" y="127"/>
                  </a:lnTo>
                  <a:lnTo>
                    <a:pt x="52" y="129"/>
                  </a:lnTo>
                  <a:lnTo>
                    <a:pt x="54" y="132"/>
                  </a:lnTo>
                  <a:lnTo>
                    <a:pt x="64" y="149"/>
                  </a:lnTo>
                  <a:lnTo>
                    <a:pt x="66" y="149"/>
                  </a:lnTo>
                  <a:lnTo>
                    <a:pt x="71" y="151"/>
                  </a:lnTo>
                  <a:lnTo>
                    <a:pt x="76" y="151"/>
                  </a:lnTo>
                  <a:lnTo>
                    <a:pt x="81" y="154"/>
                  </a:lnTo>
                  <a:lnTo>
                    <a:pt x="88" y="149"/>
                  </a:lnTo>
                  <a:lnTo>
                    <a:pt x="93" y="144"/>
                  </a:lnTo>
                  <a:lnTo>
                    <a:pt x="96" y="139"/>
                  </a:lnTo>
                  <a:lnTo>
                    <a:pt x="96" y="137"/>
                  </a:lnTo>
                  <a:lnTo>
                    <a:pt x="98" y="134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0"/>
                  </a:lnTo>
                  <a:lnTo>
                    <a:pt x="96" y="115"/>
                  </a:lnTo>
                  <a:lnTo>
                    <a:pt x="93" y="112"/>
                  </a:lnTo>
                  <a:lnTo>
                    <a:pt x="83" y="98"/>
                  </a:lnTo>
                  <a:lnTo>
                    <a:pt x="83" y="100"/>
                  </a:lnTo>
                  <a:lnTo>
                    <a:pt x="79" y="90"/>
                  </a:lnTo>
                  <a:lnTo>
                    <a:pt x="74" y="83"/>
                  </a:lnTo>
                  <a:lnTo>
                    <a:pt x="69" y="76"/>
                  </a:lnTo>
                  <a:lnTo>
                    <a:pt x="64" y="68"/>
                  </a:lnTo>
                  <a:lnTo>
                    <a:pt x="59" y="59"/>
                  </a:lnTo>
                  <a:lnTo>
                    <a:pt x="54" y="51"/>
                  </a:lnTo>
                  <a:lnTo>
                    <a:pt x="49" y="41"/>
                  </a:lnTo>
                  <a:lnTo>
                    <a:pt x="44" y="34"/>
                  </a:lnTo>
                  <a:lnTo>
                    <a:pt x="39" y="22"/>
                  </a:lnTo>
                  <a:lnTo>
                    <a:pt x="39" y="46"/>
                  </a:lnTo>
                  <a:lnTo>
                    <a:pt x="42" y="41"/>
                  </a:lnTo>
                  <a:lnTo>
                    <a:pt x="13" y="44"/>
                  </a:lnTo>
                  <a:lnTo>
                    <a:pt x="20" y="51"/>
                  </a:lnTo>
                  <a:lnTo>
                    <a:pt x="25" y="54"/>
                  </a:lnTo>
                  <a:lnTo>
                    <a:pt x="27" y="56"/>
                  </a:lnTo>
                  <a:lnTo>
                    <a:pt x="32" y="56"/>
                  </a:lnTo>
                  <a:lnTo>
                    <a:pt x="22" y="51"/>
                  </a:lnTo>
                  <a:lnTo>
                    <a:pt x="25" y="56"/>
                  </a:lnTo>
                  <a:lnTo>
                    <a:pt x="25" y="54"/>
                  </a:lnTo>
                  <a:lnTo>
                    <a:pt x="27" y="59"/>
                  </a:lnTo>
                  <a:lnTo>
                    <a:pt x="32" y="63"/>
                  </a:lnTo>
                  <a:lnTo>
                    <a:pt x="37" y="68"/>
                  </a:lnTo>
                  <a:lnTo>
                    <a:pt x="42" y="71"/>
                  </a:lnTo>
                  <a:lnTo>
                    <a:pt x="44" y="71"/>
                  </a:lnTo>
                  <a:lnTo>
                    <a:pt x="49" y="71"/>
                  </a:lnTo>
                  <a:lnTo>
                    <a:pt x="52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61" y="71"/>
                  </a:lnTo>
                  <a:lnTo>
                    <a:pt x="64" y="68"/>
                  </a:lnTo>
                  <a:lnTo>
                    <a:pt x="69" y="66"/>
                  </a:lnTo>
                  <a:lnTo>
                    <a:pt x="69" y="61"/>
                  </a:lnTo>
                  <a:lnTo>
                    <a:pt x="71" y="59"/>
                  </a:lnTo>
                  <a:lnTo>
                    <a:pt x="74" y="56"/>
                  </a:lnTo>
                  <a:lnTo>
                    <a:pt x="74" y="51"/>
                  </a:lnTo>
                  <a:lnTo>
                    <a:pt x="71" y="34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69" y="37"/>
                  </a:lnTo>
                  <a:lnTo>
                    <a:pt x="69" y="32"/>
                  </a:lnTo>
                  <a:lnTo>
                    <a:pt x="66" y="29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1" y="17"/>
                  </a:lnTo>
                  <a:lnTo>
                    <a:pt x="61" y="15"/>
                  </a:lnTo>
                  <a:lnTo>
                    <a:pt x="61" y="12"/>
                  </a:lnTo>
                  <a:lnTo>
                    <a:pt x="59" y="7"/>
                  </a:lnTo>
                  <a:lnTo>
                    <a:pt x="57" y="5"/>
                  </a:lnTo>
                  <a:lnTo>
                    <a:pt x="52" y="2"/>
                  </a:lnTo>
                  <a:lnTo>
                    <a:pt x="49" y="2"/>
                  </a:lnTo>
                  <a:lnTo>
                    <a:pt x="44" y="0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2" y="5"/>
                  </a:lnTo>
                  <a:lnTo>
                    <a:pt x="30" y="5"/>
                  </a:lnTo>
                  <a:lnTo>
                    <a:pt x="27" y="7"/>
                  </a:lnTo>
                  <a:lnTo>
                    <a:pt x="25" y="12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4"/>
                  </a:lnTo>
                  <a:lnTo>
                    <a:pt x="22" y="27"/>
                  </a:lnTo>
                  <a:lnTo>
                    <a:pt x="25" y="32"/>
                  </a:lnTo>
                  <a:close/>
                </a:path>
              </a:pathLst>
            </a:custGeom>
            <a:solidFill>
              <a:srgbClr val="FF40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8" name="Freeform 22"/>
            <p:cNvSpPr>
              <a:spLocks/>
            </p:cNvSpPr>
            <p:nvPr/>
          </p:nvSpPr>
          <p:spPr bwMode="auto">
            <a:xfrm>
              <a:off x="2959" y="2731"/>
              <a:ext cx="146" cy="408"/>
            </a:xfrm>
            <a:custGeom>
              <a:avLst/>
              <a:gdLst>
                <a:gd name="T0" fmla="*/ 53 w 146"/>
                <a:gd name="T1" fmla="*/ 54 h 408"/>
                <a:gd name="T2" fmla="*/ 71 w 146"/>
                <a:gd name="T3" fmla="*/ 51 h 408"/>
                <a:gd name="T4" fmla="*/ 68 w 146"/>
                <a:gd name="T5" fmla="*/ 29 h 408"/>
                <a:gd name="T6" fmla="*/ 36 w 146"/>
                <a:gd name="T7" fmla="*/ 17 h 408"/>
                <a:gd name="T8" fmla="*/ 31 w 146"/>
                <a:gd name="T9" fmla="*/ 56 h 408"/>
                <a:gd name="T10" fmla="*/ 61 w 146"/>
                <a:gd name="T11" fmla="*/ 108 h 408"/>
                <a:gd name="T12" fmla="*/ 61 w 146"/>
                <a:gd name="T13" fmla="*/ 81 h 408"/>
                <a:gd name="T14" fmla="*/ 41 w 146"/>
                <a:gd name="T15" fmla="*/ 59 h 408"/>
                <a:gd name="T16" fmla="*/ 19 w 146"/>
                <a:gd name="T17" fmla="*/ 81 h 408"/>
                <a:gd name="T18" fmla="*/ 0 w 146"/>
                <a:gd name="T19" fmla="*/ 276 h 408"/>
                <a:gd name="T20" fmla="*/ 7 w 146"/>
                <a:gd name="T21" fmla="*/ 327 h 408"/>
                <a:gd name="T22" fmla="*/ 24 w 146"/>
                <a:gd name="T23" fmla="*/ 327 h 408"/>
                <a:gd name="T24" fmla="*/ 56 w 146"/>
                <a:gd name="T25" fmla="*/ 339 h 408"/>
                <a:gd name="T26" fmla="*/ 68 w 146"/>
                <a:gd name="T27" fmla="*/ 357 h 408"/>
                <a:gd name="T28" fmla="*/ 117 w 146"/>
                <a:gd name="T29" fmla="*/ 361 h 408"/>
                <a:gd name="T30" fmla="*/ 105 w 146"/>
                <a:gd name="T31" fmla="*/ 369 h 408"/>
                <a:gd name="T32" fmla="*/ 112 w 146"/>
                <a:gd name="T33" fmla="*/ 401 h 408"/>
                <a:gd name="T34" fmla="*/ 139 w 146"/>
                <a:gd name="T35" fmla="*/ 401 h 408"/>
                <a:gd name="T36" fmla="*/ 144 w 146"/>
                <a:gd name="T37" fmla="*/ 354 h 408"/>
                <a:gd name="T38" fmla="*/ 122 w 146"/>
                <a:gd name="T39" fmla="*/ 203 h 408"/>
                <a:gd name="T40" fmla="*/ 114 w 146"/>
                <a:gd name="T41" fmla="*/ 12 h 408"/>
                <a:gd name="T42" fmla="*/ 85 w 146"/>
                <a:gd name="T43" fmla="*/ 3 h 408"/>
                <a:gd name="T44" fmla="*/ 58 w 146"/>
                <a:gd name="T45" fmla="*/ 105 h 408"/>
                <a:gd name="T46" fmla="*/ 95 w 146"/>
                <a:gd name="T47" fmla="*/ 318 h 408"/>
                <a:gd name="T48" fmla="*/ 85 w 146"/>
                <a:gd name="T49" fmla="*/ 156 h 408"/>
                <a:gd name="T50" fmla="*/ 73 w 146"/>
                <a:gd name="T51" fmla="*/ 100 h 408"/>
                <a:gd name="T52" fmla="*/ 46 w 146"/>
                <a:gd name="T53" fmla="*/ 112 h 408"/>
                <a:gd name="T54" fmla="*/ 46 w 146"/>
                <a:gd name="T55" fmla="*/ 220 h 408"/>
                <a:gd name="T56" fmla="*/ 61 w 146"/>
                <a:gd name="T57" fmla="*/ 261 h 408"/>
                <a:gd name="T58" fmla="*/ 63 w 146"/>
                <a:gd name="T59" fmla="*/ 217 h 408"/>
                <a:gd name="T60" fmla="*/ 36 w 146"/>
                <a:gd name="T61" fmla="*/ 200 h 408"/>
                <a:gd name="T62" fmla="*/ 19 w 146"/>
                <a:gd name="T63" fmla="*/ 242 h 408"/>
                <a:gd name="T64" fmla="*/ 41 w 146"/>
                <a:gd name="T65" fmla="*/ 305 h 408"/>
                <a:gd name="T66" fmla="*/ 85 w 146"/>
                <a:gd name="T67" fmla="*/ 222 h 408"/>
                <a:gd name="T68" fmla="*/ 80 w 146"/>
                <a:gd name="T69" fmla="*/ 108 h 408"/>
                <a:gd name="T70" fmla="*/ 53 w 146"/>
                <a:gd name="T71" fmla="*/ 103 h 408"/>
                <a:gd name="T72" fmla="*/ 44 w 146"/>
                <a:gd name="T73" fmla="*/ 183 h 408"/>
                <a:gd name="T74" fmla="*/ 66 w 146"/>
                <a:gd name="T75" fmla="*/ 342 h 408"/>
                <a:gd name="T76" fmla="*/ 97 w 146"/>
                <a:gd name="T77" fmla="*/ 337 h 408"/>
                <a:gd name="T78" fmla="*/ 100 w 146"/>
                <a:gd name="T79" fmla="*/ 183 h 408"/>
                <a:gd name="T80" fmla="*/ 75 w 146"/>
                <a:gd name="T81" fmla="*/ 25 h 408"/>
                <a:gd name="T82" fmla="*/ 97 w 146"/>
                <a:gd name="T83" fmla="*/ 327 h 408"/>
                <a:gd name="T84" fmla="*/ 117 w 146"/>
                <a:gd name="T85" fmla="*/ 405 h 408"/>
                <a:gd name="T86" fmla="*/ 144 w 146"/>
                <a:gd name="T87" fmla="*/ 393 h 408"/>
                <a:gd name="T88" fmla="*/ 144 w 146"/>
                <a:gd name="T89" fmla="*/ 357 h 408"/>
                <a:gd name="T90" fmla="*/ 105 w 146"/>
                <a:gd name="T91" fmla="*/ 322 h 408"/>
                <a:gd name="T92" fmla="*/ 83 w 146"/>
                <a:gd name="T93" fmla="*/ 320 h 408"/>
                <a:gd name="T94" fmla="*/ 44 w 146"/>
                <a:gd name="T95" fmla="*/ 288 h 408"/>
                <a:gd name="T96" fmla="*/ 17 w 146"/>
                <a:gd name="T97" fmla="*/ 286 h 408"/>
                <a:gd name="T98" fmla="*/ 44 w 146"/>
                <a:gd name="T99" fmla="*/ 222 h 408"/>
                <a:gd name="T100" fmla="*/ 53 w 146"/>
                <a:gd name="T101" fmla="*/ 127 h 408"/>
                <a:gd name="T102" fmla="*/ 56 w 146"/>
                <a:gd name="T103" fmla="*/ 68 h 408"/>
                <a:gd name="T104" fmla="*/ 27 w 146"/>
                <a:gd name="T105" fmla="*/ 61 h 408"/>
                <a:gd name="T106" fmla="*/ 19 w 146"/>
                <a:gd name="T107" fmla="*/ 98 h 408"/>
                <a:gd name="T108" fmla="*/ 29 w 146"/>
                <a:gd name="T109" fmla="*/ 132 h 408"/>
                <a:gd name="T110" fmla="*/ 58 w 146"/>
                <a:gd name="T111" fmla="*/ 134 h 408"/>
                <a:gd name="T112" fmla="*/ 71 w 146"/>
                <a:gd name="T113" fmla="*/ 93 h 408"/>
                <a:gd name="T114" fmla="*/ 31 w 146"/>
                <a:gd name="T115" fmla="*/ 51 h 408"/>
                <a:gd name="T116" fmla="*/ 61 w 146"/>
                <a:gd name="T117" fmla="*/ 90 h 408"/>
                <a:gd name="T118" fmla="*/ 80 w 146"/>
                <a:gd name="T119" fmla="*/ 68 h 408"/>
                <a:gd name="T120" fmla="*/ 75 w 146"/>
                <a:gd name="T121" fmla="*/ 22 h 408"/>
                <a:gd name="T122" fmla="*/ 46 w 146"/>
                <a:gd name="T123" fmla="*/ 17 h 40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6"/>
                <a:gd name="T187" fmla="*/ 0 h 408"/>
                <a:gd name="T188" fmla="*/ 146 w 146"/>
                <a:gd name="T189" fmla="*/ 408 h 40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6" h="408">
                  <a:moveTo>
                    <a:pt x="41" y="34"/>
                  </a:moveTo>
                  <a:lnTo>
                    <a:pt x="41" y="39"/>
                  </a:lnTo>
                  <a:lnTo>
                    <a:pt x="41" y="44"/>
                  </a:lnTo>
                  <a:lnTo>
                    <a:pt x="41" y="51"/>
                  </a:lnTo>
                  <a:lnTo>
                    <a:pt x="41" y="56"/>
                  </a:lnTo>
                  <a:lnTo>
                    <a:pt x="44" y="56"/>
                  </a:lnTo>
                  <a:lnTo>
                    <a:pt x="49" y="54"/>
                  </a:lnTo>
                  <a:lnTo>
                    <a:pt x="53" y="54"/>
                  </a:lnTo>
                  <a:lnTo>
                    <a:pt x="58" y="54"/>
                  </a:lnTo>
                  <a:lnTo>
                    <a:pt x="61" y="54"/>
                  </a:lnTo>
                  <a:lnTo>
                    <a:pt x="66" y="54"/>
                  </a:lnTo>
                  <a:lnTo>
                    <a:pt x="71" y="51"/>
                  </a:lnTo>
                  <a:lnTo>
                    <a:pt x="75" y="51"/>
                  </a:lnTo>
                  <a:lnTo>
                    <a:pt x="41" y="68"/>
                  </a:lnTo>
                  <a:lnTo>
                    <a:pt x="75" y="56"/>
                  </a:lnTo>
                  <a:lnTo>
                    <a:pt x="71" y="51"/>
                  </a:lnTo>
                  <a:lnTo>
                    <a:pt x="75" y="61"/>
                  </a:lnTo>
                  <a:lnTo>
                    <a:pt x="73" y="51"/>
                  </a:lnTo>
                  <a:lnTo>
                    <a:pt x="73" y="47"/>
                  </a:lnTo>
                  <a:lnTo>
                    <a:pt x="71" y="44"/>
                  </a:lnTo>
                  <a:lnTo>
                    <a:pt x="71" y="42"/>
                  </a:lnTo>
                  <a:lnTo>
                    <a:pt x="68" y="39"/>
                  </a:lnTo>
                  <a:lnTo>
                    <a:pt x="71" y="34"/>
                  </a:lnTo>
                  <a:lnTo>
                    <a:pt x="68" y="29"/>
                  </a:lnTo>
                  <a:lnTo>
                    <a:pt x="68" y="25"/>
                  </a:lnTo>
                  <a:lnTo>
                    <a:pt x="66" y="22"/>
                  </a:lnTo>
                  <a:lnTo>
                    <a:pt x="63" y="20"/>
                  </a:lnTo>
                  <a:lnTo>
                    <a:pt x="56" y="15"/>
                  </a:lnTo>
                  <a:lnTo>
                    <a:pt x="51" y="15"/>
                  </a:lnTo>
                  <a:lnTo>
                    <a:pt x="46" y="15"/>
                  </a:lnTo>
                  <a:lnTo>
                    <a:pt x="41" y="15"/>
                  </a:lnTo>
                  <a:lnTo>
                    <a:pt x="36" y="17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1" y="27"/>
                  </a:lnTo>
                  <a:lnTo>
                    <a:pt x="31" y="29"/>
                  </a:lnTo>
                  <a:lnTo>
                    <a:pt x="31" y="34"/>
                  </a:lnTo>
                  <a:lnTo>
                    <a:pt x="31" y="42"/>
                  </a:lnTo>
                  <a:lnTo>
                    <a:pt x="31" y="49"/>
                  </a:lnTo>
                  <a:lnTo>
                    <a:pt x="31" y="56"/>
                  </a:lnTo>
                  <a:lnTo>
                    <a:pt x="31" y="64"/>
                  </a:lnTo>
                  <a:lnTo>
                    <a:pt x="31" y="71"/>
                  </a:lnTo>
                  <a:lnTo>
                    <a:pt x="31" y="78"/>
                  </a:lnTo>
                  <a:lnTo>
                    <a:pt x="31" y="86"/>
                  </a:lnTo>
                  <a:lnTo>
                    <a:pt x="31" y="95"/>
                  </a:lnTo>
                  <a:lnTo>
                    <a:pt x="31" y="103"/>
                  </a:lnTo>
                  <a:lnTo>
                    <a:pt x="29" y="110"/>
                  </a:lnTo>
                  <a:lnTo>
                    <a:pt x="61" y="108"/>
                  </a:lnTo>
                  <a:lnTo>
                    <a:pt x="56" y="103"/>
                  </a:lnTo>
                  <a:lnTo>
                    <a:pt x="61" y="112"/>
                  </a:lnTo>
                  <a:lnTo>
                    <a:pt x="61" y="108"/>
                  </a:lnTo>
                  <a:lnTo>
                    <a:pt x="61" y="103"/>
                  </a:lnTo>
                  <a:lnTo>
                    <a:pt x="61" y="95"/>
                  </a:lnTo>
                  <a:lnTo>
                    <a:pt x="61" y="90"/>
                  </a:lnTo>
                  <a:lnTo>
                    <a:pt x="61" y="86"/>
                  </a:lnTo>
                  <a:lnTo>
                    <a:pt x="61" y="81"/>
                  </a:lnTo>
                  <a:lnTo>
                    <a:pt x="61" y="76"/>
                  </a:lnTo>
                  <a:lnTo>
                    <a:pt x="58" y="71"/>
                  </a:lnTo>
                  <a:lnTo>
                    <a:pt x="56" y="68"/>
                  </a:lnTo>
                  <a:lnTo>
                    <a:pt x="53" y="66"/>
                  </a:lnTo>
                  <a:lnTo>
                    <a:pt x="51" y="61"/>
                  </a:lnTo>
                  <a:lnTo>
                    <a:pt x="46" y="61"/>
                  </a:lnTo>
                  <a:lnTo>
                    <a:pt x="44" y="59"/>
                  </a:lnTo>
                  <a:lnTo>
                    <a:pt x="41" y="59"/>
                  </a:lnTo>
                  <a:lnTo>
                    <a:pt x="34" y="59"/>
                  </a:lnTo>
                  <a:lnTo>
                    <a:pt x="31" y="61"/>
                  </a:lnTo>
                  <a:lnTo>
                    <a:pt x="27" y="61"/>
                  </a:lnTo>
                  <a:lnTo>
                    <a:pt x="24" y="66"/>
                  </a:lnTo>
                  <a:lnTo>
                    <a:pt x="22" y="68"/>
                  </a:lnTo>
                  <a:lnTo>
                    <a:pt x="22" y="71"/>
                  </a:lnTo>
                  <a:lnTo>
                    <a:pt x="19" y="76"/>
                  </a:lnTo>
                  <a:lnTo>
                    <a:pt x="19" y="81"/>
                  </a:lnTo>
                  <a:lnTo>
                    <a:pt x="19" y="76"/>
                  </a:lnTo>
                  <a:lnTo>
                    <a:pt x="14" y="105"/>
                  </a:lnTo>
                  <a:lnTo>
                    <a:pt x="12" y="134"/>
                  </a:lnTo>
                  <a:lnTo>
                    <a:pt x="7" y="161"/>
                  </a:lnTo>
                  <a:lnTo>
                    <a:pt x="5" y="191"/>
                  </a:lnTo>
                  <a:lnTo>
                    <a:pt x="2" y="220"/>
                  </a:lnTo>
                  <a:lnTo>
                    <a:pt x="0" y="247"/>
                  </a:lnTo>
                  <a:lnTo>
                    <a:pt x="0" y="276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2" y="322"/>
                  </a:lnTo>
                  <a:lnTo>
                    <a:pt x="5" y="325"/>
                  </a:lnTo>
                  <a:lnTo>
                    <a:pt x="7" y="327"/>
                  </a:lnTo>
                  <a:lnTo>
                    <a:pt x="10" y="330"/>
                  </a:lnTo>
                  <a:lnTo>
                    <a:pt x="14" y="330"/>
                  </a:lnTo>
                  <a:lnTo>
                    <a:pt x="19" y="330"/>
                  </a:lnTo>
                  <a:lnTo>
                    <a:pt x="22" y="330"/>
                  </a:lnTo>
                  <a:lnTo>
                    <a:pt x="27" y="327"/>
                  </a:lnTo>
                  <a:lnTo>
                    <a:pt x="31" y="327"/>
                  </a:lnTo>
                  <a:lnTo>
                    <a:pt x="36" y="325"/>
                  </a:lnTo>
                  <a:lnTo>
                    <a:pt x="24" y="327"/>
                  </a:lnTo>
                  <a:lnTo>
                    <a:pt x="31" y="327"/>
                  </a:lnTo>
                  <a:lnTo>
                    <a:pt x="19" y="322"/>
                  </a:lnTo>
                  <a:lnTo>
                    <a:pt x="31" y="330"/>
                  </a:lnTo>
                  <a:lnTo>
                    <a:pt x="36" y="332"/>
                  </a:lnTo>
                  <a:lnTo>
                    <a:pt x="41" y="335"/>
                  </a:lnTo>
                  <a:lnTo>
                    <a:pt x="53" y="339"/>
                  </a:lnTo>
                  <a:lnTo>
                    <a:pt x="56" y="339"/>
                  </a:lnTo>
                  <a:lnTo>
                    <a:pt x="61" y="342"/>
                  </a:lnTo>
                  <a:lnTo>
                    <a:pt x="44" y="325"/>
                  </a:lnTo>
                  <a:lnTo>
                    <a:pt x="46" y="337"/>
                  </a:lnTo>
                  <a:lnTo>
                    <a:pt x="46" y="342"/>
                  </a:lnTo>
                  <a:lnTo>
                    <a:pt x="49" y="347"/>
                  </a:lnTo>
                  <a:lnTo>
                    <a:pt x="51" y="349"/>
                  </a:lnTo>
                  <a:lnTo>
                    <a:pt x="56" y="352"/>
                  </a:lnTo>
                  <a:lnTo>
                    <a:pt x="68" y="357"/>
                  </a:lnTo>
                  <a:lnTo>
                    <a:pt x="73" y="359"/>
                  </a:lnTo>
                  <a:lnTo>
                    <a:pt x="78" y="359"/>
                  </a:lnTo>
                  <a:lnTo>
                    <a:pt x="85" y="359"/>
                  </a:lnTo>
                  <a:lnTo>
                    <a:pt x="92" y="361"/>
                  </a:lnTo>
                  <a:lnTo>
                    <a:pt x="97" y="361"/>
                  </a:lnTo>
                  <a:lnTo>
                    <a:pt x="105" y="361"/>
                  </a:lnTo>
                  <a:lnTo>
                    <a:pt x="110" y="361"/>
                  </a:lnTo>
                  <a:lnTo>
                    <a:pt x="117" y="361"/>
                  </a:lnTo>
                  <a:lnTo>
                    <a:pt x="122" y="361"/>
                  </a:lnTo>
                  <a:lnTo>
                    <a:pt x="102" y="349"/>
                  </a:lnTo>
                  <a:lnTo>
                    <a:pt x="105" y="349"/>
                  </a:lnTo>
                  <a:lnTo>
                    <a:pt x="105" y="352"/>
                  </a:lnTo>
                  <a:lnTo>
                    <a:pt x="105" y="357"/>
                  </a:lnTo>
                  <a:lnTo>
                    <a:pt x="105" y="361"/>
                  </a:lnTo>
                  <a:lnTo>
                    <a:pt x="105" y="364"/>
                  </a:lnTo>
                  <a:lnTo>
                    <a:pt x="105" y="369"/>
                  </a:lnTo>
                  <a:lnTo>
                    <a:pt x="105" y="371"/>
                  </a:lnTo>
                  <a:lnTo>
                    <a:pt x="105" y="376"/>
                  </a:lnTo>
                  <a:lnTo>
                    <a:pt x="105" y="381"/>
                  </a:lnTo>
                  <a:lnTo>
                    <a:pt x="105" y="386"/>
                  </a:lnTo>
                  <a:lnTo>
                    <a:pt x="105" y="391"/>
                  </a:lnTo>
                  <a:lnTo>
                    <a:pt x="107" y="393"/>
                  </a:lnTo>
                  <a:lnTo>
                    <a:pt x="107" y="398"/>
                  </a:lnTo>
                  <a:lnTo>
                    <a:pt x="112" y="401"/>
                  </a:lnTo>
                  <a:lnTo>
                    <a:pt x="112" y="403"/>
                  </a:lnTo>
                  <a:lnTo>
                    <a:pt x="117" y="405"/>
                  </a:lnTo>
                  <a:lnTo>
                    <a:pt x="119" y="405"/>
                  </a:lnTo>
                  <a:lnTo>
                    <a:pt x="127" y="408"/>
                  </a:lnTo>
                  <a:lnTo>
                    <a:pt x="129" y="405"/>
                  </a:lnTo>
                  <a:lnTo>
                    <a:pt x="134" y="405"/>
                  </a:lnTo>
                  <a:lnTo>
                    <a:pt x="136" y="403"/>
                  </a:lnTo>
                  <a:lnTo>
                    <a:pt x="139" y="401"/>
                  </a:lnTo>
                  <a:lnTo>
                    <a:pt x="141" y="398"/>
                  </a:lnTo>
                  <a:lnTo>
                    <a:pt x="144" y="393"/>
                  </a:lnTo>
                  <a:lnTo>
                    <a:pt x="146" y="391"/>
                  </a:lnTo>
                  <a:lnTo>
                    <a:pt x="146" y="386"/>
                  </a:lnTo>
                  <a:lnTo>
                    <a:pt x="146" y="379"/>
                  </a:lnTo>
                  <a:lnTo>
                    <a:pt x="146" y="371"/>
                  </a:lnTo>
                  <a:lnTo>
                    <a:pt x="144" y="361"/>
                  </a:lnTo>
                  <a:lnTo>
                    <a:pt x="144" y="354"/>
                  </a:lnTo>
                  <a:lnTo>
                    <a:pt x="141" y="344"/>
                  </a:lnTo>
                  <a:lnTo>
                    <a:pt x="141" y="335"/>
                  </a:lnTo>
                  <a:lnTo>
                    <a:pt x="139" y="327"/>
                  </a:lnTo>
                  <a:lnTo>
                    <a:pt x="136" y="318"/>
                  </a:lnTo>
                  <a:lnTo>
                    <a:pt x="136" y="310"/>
                  </a:lnTo>
                  <a:lnTo>
                    <a:pt x="129" y="274"/>
                  </a:lnTo>
                  <a:lnTo>
                    <a:pt x="124" y="237"/>
                  </a:lnTo>
                  <a:lnTo>
                    <a:pt x="122" y="203"/>
                  </a:lnTo>
                  <a:lnTo>
                    <a:pt x="119" y="169"/>
                  </a:lnTo>
                  <a:lnTo>
                    <a:pt x="119" y="132"/>
                  </a:lnTo>
                  <a:lnTo>
                    <a:pt x="119" y="98"/>
                  </a:lnTo>
                  <a:lnTo>
                    <a:pt x="119" y="64"/>
                  </a:lnTo>
                  <a:lnTo>
                    <a:pt x="119" y="29"/>
                  </a:lnTo>
                  <a:lnTo>
                    <a:pt x="114" y="15"/>
                  </a:lnTo>
                  <a:lnTo>
                    <a:pt x="114" y="12"/>
                  </a:lnTo>
                  <a:lnTo>
                    <a:pt x="110" y="7"/>
                  </a:lnTo>
                  <a:lnTo>
                    <a:pt x="107" y="5"/>
                  </a:lnTo>
                  <a:lnTo>
                    <a:pt x="102" y="3"/>
                  </a:lnTo>
                  <a:lnTo>
                    <a:pt x="100" y="3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88" y="3"/>
                  </a:lnTo>
                  <a:lnTo>
                    <a:pt x="85" y="3"/>
                  </a:lnTo>
                  <a:lnTo>
                    <a:pt x="75" y="10"/>
                  </a:lnTo>
                  <a:lnTo>
                    <a:pt x="73" y="10"/>
                  </a:lnTo>
                  <a:lnTo>
                    <a:pt x="71" y="12"/>
                  </a:lnTo>
                  <a:lnTo>
                    <a:pt x="68" y="15"/>
                  </a:lnTo>
                  <a:lnTo>
                    <a:pt x="68" y="20"/>
                  </a:lnTo>
                  <a:lnTo>
                    <a:pt x="63" y="34"/>
                  </a:lnTo>
                  <a:lnTo>
                    <a:pt x="61" y="71"/>
                  </a:lnTo>
                  <a:lnTo>
                    <a:pt x="58" y="105"/>
                  </a:lnTo>
                  <a:lnTo>
                    <a:pt x="58" y="142"/>
                  </a:lnTo>
                  <a:lnTo>
                    <a:pt x="58" y="178"/>
                  </a:lnTo>
                  <a:lnTo>
                    <a:pt x="58" y="213"/>
                  </a:lnTo>
                  <a:lnTo>
                    <a:pt x="58" y="249"/>
                  </a:lnTo>
                  <a:lnTo>
                    <a:pt x="61" y="286"/>
                  </a:lnTo>
                  <a:lnTo>
                    <a:pt x="61" y="322"/>
                  </a:lnTo>
                  <a:lnTo>
                    <a:pt x="61" y="327"/>
                  </a:lnTo>
                  <a:lnTo>
                    <a:pt x="95" y="318"/>
                  </a:lnTo>
                  <a:lnTo>
                    <a:pt x="90" y="308"/>
                  </a:lnTo>
                  <a:lnTo>
                    <a:pt x="85" y="286"/>
                  </a:lnTo>
                  <a:lnTo>
                    <a:pt x="85" y="264"/>
                  </a:lnTo>
                  <a:lnTo>
                    <a:pt x="83" y="242"/>
                  </a:lnTo>
                  <a:lnTo>
                    <a:pt x="85" y="222"/>
                  </a:lnTo>
                  <a:lnTo>
                    <a:pt x="85" y="200"/>
                  </a:lnTo>
                  <a:lnTo>
                    <a:pt x="85" y="178"/>
                  </a:lnTo>
                  <a:lnTo>
                    <a:pt x="85" y="156"/>
                  </a:lnTo>
                  <a:lnTo>
                    <a:pt x="85" y="134"/>
                  </a:lnTo>
                  <a:lnTo>
                    <a:pt x="85" y="120"/>
                  </a:lnTo>
                  <a:lnTo>
                    <a:pt x="85" y="115"/>
                  </a:lnTo>
                  <a:lnTo>
                    <a:pt x="83" y="112"/>
                  </a:lnTo>
                  <a:lnTo>
                    <a:pt x="80" y="108"/>
                  </a:lnTo>
                  <a:lnTo>
                    <a:pt x="78" y="105"/>
                  </a:lnTo>
                  <a:lnTo>
                    <a:pt x="75" y="103"/>
                  </a:lnTo>
                  <a:lnTo>
                    <a:pt x="73" y="100"/>
                  </a:lnTo>
                  <a:lnTo>
                    <a:pt x="68" y="100"/>
                  </a:lnTo>
                  <a:lnTo>
                    <a:pt x="66" y="100"/>
                  </a:lnTo>
                  <a:lnTo>
                    <a:pt x="61" y="100"/>
                  </a:lnTo>
                  <a:lnTo>
                    <a:pt x="56" y="100"/>
                  </a:lnTo>
                  <a:lnTo>
                    <a:pt x="53" y="103"/>
                  </a:lnTo>
                  <a:lnTo>
                    <a:pt x="51" y="105"/>
                  </a:lnTo>
                  <a:lnTo>
                    <a:pt x="49" y="108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20"/>
                  </a:lnTo>
                  <a:lnTo>
                    <a:pt x="46" y="130"/>
                  </a:lnTo>
                  <a:lnTo>
                    <a:pt x="44" y="147"/>
                  </a:lnTo>
                  <a:lnTo>
                    <a:pt x="44" y="166"/>
                  </a:lnTo>
                  <a:lnTo>
                    <a:pt x="44" y="183"/>
                  </a:lnTo>
                  <a:lnTo>
                    <a:pt x="46" y="200"/>
                  </a:lnTo>
                  <a:lnTo>
                    <a:pt x="46" y="220"/>
                  </a:lnTo>
                  <a:lnTo>
                    <a:pt x="46" y="237"/>
                  </a:lnTo>
                  <a:lnTo>
                    <a:pt x="44" y="256"/>
                  </a:lnTo>
                  <a:lnTo>
                    <a:pt x="41" y="274"/>
                  </a:lnTo>
                  <a:lnTo>
                    <a:pt x="34" y="271"/>
                  </a:lnTo>
                  <a:lnTo>
                    <a:pt x="66" y="276"/>
                  </a:lnTo>
                  <a:lnTo>
                    <a:pt x="63" y="274"/>
                  </a:lnTo>
                  <a:lnTo>
                    <a:pt x="61" y="266"/>
                  </a:lnTo>
                  <a:lnTo>
                    <a:pt x="61" y="261"/>
                  </a:lnTo>
                  <a:lnTo>
                    <a:pt x="58" y="256"/>
                  </a:lnTo>
                  <a:lnTo>
                    <a:pt x="58" y="249"/>
                  </a:lnTo>
                  <a:lnTo>
                    <a:pt x="58" y="242"/>
                  </a:lnTo>
                  <a:lnTo>
                    <a:pt x="58" y="237"/>
                  </a:lnTo>
                  <a:lnTo>
                    <a:pt x="61" y="232"/>
                  </a:lnTo>
                  <a:lnTo>
                    <a:pt x="63" y="225"/>
                  </a:lnTo>
                  <a:lnTo>
                    <a:pt x="63" y="220"/>
                  </a:lnTo>
                  <a:lnTo>
                    <a:pt x="63" y="217"/>
                  </a:lnTo>
                  <a:lnTo>
                    <a:pt x="63" y="213"/>
                  </a:lnTo>
                  <a:lnTo>
                    <a:pt x="63" y="210"/>
                  </a:lnTo>
                  <a:lnTo>
                    <a:pt x="56" y="203"/>
                  </a:lnTo>
                  <a:lnTo>
                    <a:pt x="51" y="200"/>
                  </a:lnTo>
                  <a:lnTo>
                    <a:pt x="46" y="198"/>
                  </a:lnTo>
                  <a:lnTo>
                    <a:pt x="44" y="198"/>
                  </a:lnTo>
                  <a:lnTo>
                    <a:pt x="39" y="198"/>
                  </a:lnTo>
                  <a:lnTo>
                    <a:pt x="36" y="200"/>
                  </a:lnTo>
                  <a:lnTo>
                    <a:pt x="31" y="200"/>
                  </a:lnTo>
                  <a:lnTo>
                    <a:pt x="29" y="203"/>
                  </a:lnTo>
                  <a:lnTo>
                    <a:pt x="27" y="208"/>
                  </a:lnTo>
                  <a:lnTo>
                    <a:pt x="24" y="210"/>
                  </a:lnTo>
                  <a:lnTo>
                    <a:pt x="22" y="217"/>
                  </a:lnTo>
                  <a:lnTo>
                    <a:pt x="19" y="225"/>
                  </a:lnTo>
                  <a:lnTo>
                    <a:pt x="19" y="232"/>
                  </a:lnTo>
                  <a:lnTo>
                    <a:pt x="19" y="242"/>
                  </a:lnTo>
                  <a:lnTo>
                    <a:pt x="19" y="249"/>
                  </a:lnTo>
                  <a:lnTo>
                    <a:pt x="19" y="256"/>
                  </a:lnTo>
                  <a:lnTo>
                    <a:pt x="22" y="266"/>
                  </a:lnTo>
                  <a:lnTo>
                    <a:pt x="22" y="274"/>
                  </a:lnTo>
                  <a:lnTo>
                    <a:pt x="31" y="296"/>
                  </a:lnTo>
                  <a:lnTo>
                    <a:pt x="34" y="300"/>
                  </a:lnTo>
                  <a:lnTo>
                    <a:pt x="39" y="305"/>
                  </a:lnTo>
                  <a:lnTo>
                    <a:pt x="41" y="305"/>
                  </a:lnTo>
                  <a:lnTo>
                    <a:pt x="46" y="308"/>
                  </a:lnTo>
                  <a:lnTo>
                    <a:pt x="49" y="308"/>
                  </a:lnTo>
                  <a:lnTo>
                    <a:pt x="53" y="308"/>
                  </a:lnTo>
                  <a:lnTo>
                    <a:pt x="66" y="300"/>
                  </a:lnTo>
                  <a:lnTo>
                    <a:pt x="75" y="283"/>
                  </a:lnTo>
                  <a:lnTo>
                    <a:pt x="83" y="264"/>
                  </a:lnTo>
                  <a:lnTo>
                    <a:pt x="85" y="242"/>
                  </a:lnTo>
                  <a:lnTo>
                    <a:pt x="85" y="222"/>
                  </a:lnTo>
                  <a:lnTo>
                    <a:pt x="85" y="200"/>
                  </a:lnTo>
                  <a:lnTo>
                    <a:pt x="83" y="178"/>
                  </a:lnTo>
                  <a:lnTo>
                    <a:pt x="83" y="156"/>
                  </a:lnTo>
                  <a:lnTo>
                    <a:pt x="85" y="137"/>
                  </a:lnTo>
                  <a:lnTo>
                    <a:pt x="85" y="120"/>
                  </a:lnTo>
                  <a:lnTo>
                    <a:pt x="85" y="115"/>
                  </a:lnTo>
                  <a:lnTo>
                    <a:pt x="83" y="112"/>
                  </a:lnTo>
                  <a:lnTo>
                    <a:pt x="80" y="108"/>
                  </a:lnTo>
                  <a:lnTo>
                    <a:pt x="78" y="105"/>
                  </a:lnTo>
                  <a:lnTo>
                    <a:pt x="75" y="103"/>
                  </a:lnTo>
                  <a:lnTo>
                    <a:pt x="73" y="100"/>
                  </a:lnTo>
                  <a:lnTo>
                    <a:pt x="68" y="100"/>
                  </a:lnTo>
                  <a:lnTo>
                    <a:pt x="66" y="100"/>
                  </a:lnTo>
                  <a:lnTo>
                    <a:pt x="61" y="100"/>
                  </a:lnTo>
                  <a:lnTo>
                    <a:pt x="56" y="100"/>
                  </a:lnTo>
                  <a:lnTo>
                    <a:pt x="53" y="103"/>
                  </a:lnTo>
                  <a:lnTo>
                    <a:pt x="51" y="105"/>
                  </a:lnTo>
                  <a:lnTo>
                    <a:pt x="49" y="108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20"/>
                  </a:lnTo>
                  <a:lnTo>
                    <a:pt x="46" y="134"/>
                  </a:lnTo>
                  <a:lnTo>
                    <a:pt x="46" y="159"/>
                  </a:lnTo>
                  <a:lnTo>
                    <a:pt x="44" y="183"/>
                  </a:lnTo>
                  <a:lnTo>
                    <a:pt x="44" y="205"/>
                  </a:lnTo>
                  <a:lnTo>
                    <a:pt x="44" y="230"/>
                  </a:lnTo>
                  <a:lnTo>
                    <a:pt x="44" y="254"/>
                  </a:lnTo>
                  <a:lnTo>
                    <a:pt x="44" y="278"/>
                  </a:lnTo>
                  <a:lnTo>
                    <a:pt x="46" y="303"/>
                  </a:lnTo>
                  <a:lnTo>
                    <a:pt x="53" y="327"/>
                  </a:lnTo>
                  <a:lnTo>
                    <a:pt x="63" y="339"/>
                  </a:lnTo>
                  <a:lnTo>
                    <a:pt x="66" y="342"/>
                  </a:lnTo>
                  <a:lnTo>
                    <a:pt x="71" y="344"/>
                  </a:lnTo>
                  <a:lnTo>
                    <a:pt x="75" y="347"/>
                  </a:lnTo>
                  <a:lnTo>
                    <a:pt x="80" y="347"/>
                  </a:lnTo>
                  <a:lnTo>
                    <a:pt x="83" y="347"/>
                  </a:lnTo>
                  <a:lnTo>
                    <a:pt x="88" y="344"/>
                  </a:lnTo>
                  <a:lnTo>
                    <a:pt x="90" y="342"/>
                  </a:lnTo>
                  <a:lnTo>
                    <a:pt x="95" y="342"/>
                  </a:lnTo>
                  <a:lnTo>
                    <a:pt x="97" y="337"/>
                  </a:lnTo>
                  <a:lnTo>
                    <a:pt x="100" y="335"/>
                  </a:lnTo>
                  <a:lnTo>
                    <a:pt x="100" y="330"/>
                  </a:lnTo>
                  <a:lnTo>
                    <a:pt x="102" y="327"/>
                  </a:lnTo>
                  <a:lnTo>
                    <a:pt x="102" y="313"/>
                  </a:lnTo>
                  <a:lnTo>
                    <a:pt x="100" y="281"/>
                  </a:lnTo>
                  <a:lnTo>
                    <a:pt x="100" y="247"/>
                  </a:lnTo>
                  <a:lnTo>
                    <a:pt x="100" y="215"/>
                  </a:lnTo>
                  <a:lnTo>
                    <a:pt x="100" y="183"/>
                  </a:lnTo>
                  <a:lnTo>
                    <a:pt x="100" y="149"/>
                  </a:lnTo>
                  <a:lnTo>
                    <a:pt x="100" y="117"/>
                  </a:lnTo>
                  <a:lnTo>
                    <a:pt x="100" y="83"/>
                  </a:lnTo>
                  <a:lnTo>
                    <a:pt x="102" y="51"/>
                  </a:lnTo>
                  <a:lnTo>
                    <a:pt x="105" y="34"/>
                  </a:lnTo>
                  <a:lnTo>
                    <a:pt x="95" y="44"/>
                  </a:lnTo>
                  <a:lnTo>
                    <a:pt x="105" y="39"/>
                  </a:lnTo>
                  <a:lnTo>
                    <a:pt x="75" y="25"/>
                  </a:lnTo>
                  <a:lnTo>
                    <a:pt x="80" y="42"/>
                  </a:lnTo>
                  <a:lnTo>
                    <a:pt x="78" y="83"/>
                  </a:lnTo>
                  <a:lnTo>
                    <a:pt x="80" y="122"/>
                  </a:lnTo>
                  <a:lnTo>
                    <a:pt x="80" y="164"/>
                  </a:lnTo>
                  <a:lnTo>
                    <a:pt x="83" y="205"/>
                  </a:lnTo>
                  <a:lnTo>
                    <a:pt x="85" y="247"/>
                  </a:lnTo>
                  <a:lnTo>
                    <a:pt x="92" y="286"/>
                  </a:lnTo>
                  <a:lnTo>
                    <a:pt x="97" y="327"/>
                  </a:lnTo>
                  <a:lnTo>
                    <a:pt x="105" y="366"/>
                  </a:lnTo>
                  <a:lnTo>
                    <a:pt x="105" y="386"/>
                  </a:lnTo>
                  <a:lnTo>
                    <a:pt x="105" y="391"/>
                  </a:lnTo>
                  <a:lnTo>
                    <a:pt x="107" y="393"/>
                  </a:lnTo>
                  <a:lnTo>
                    <a:pt x="107" y="398"/>
                  </a:lnTo>
                  <a:lnTo>
                    <a:pt x="112" y="401"/>
                  </a:lnTo>
                  <a:lnTo>
                    <a:pt x="112" y="403"/>
                  </a:lnTo>
                  <a:lnTo>
                    <a:pt x="117" y="405"/>
                  </a:lnTo>
                  <a:lnTo>
                    <a:pt x="119" y="405"/>
                  </a:lnTo>
                  <a:lnTo>
                    <a:pt x="127" y="408"/>
                  </a:lnTo>
                  <a:lnTo>
                    <a:pt x="129" y="405"/>
                  </a:lnTo>
                  <a:lnTo>
                    <a:pt x="134" y="405"/>
                  </a:lnTo>
                  <a:lnTo>
                    <a:pt x="136" y="403"/>
                  </a:lnTo>
                  <a:lnTo>
                    <a:pt x="139" y="401"/>
                  </a:lnTo>
                  <a:lnTo>
                    <a:pt x="141" y="398"/>
                  </a:lnTo>
                  <a:lnTo>
                    <a:pt x="144" y="393"/>
                  </a:lnTo>
                  <a:lnTo>
                    <a:pt x="146" y="391"/>
                  </a:lnTo>
                  <a:lnTo>
                    <a:pt x="146" y="386"/>
                  </a:lnTo>
                  <a:lnTo>
                    <a:pt x="146" y="376"/>
                  </a:lnTo>
                  <a:lnTo>
                    <a:pt x="146" y="374"/>
                  </a:lnTo>
                  <a:lnTo>
                    <a:pt x="146" y="369"/>
                  </a:lnTo>
                  <a:lnTo>
                    <a:pt x="146" y="366"/>
                  </a:lnTo>
                  <a:lnTo>
                    <a:pt x="146" y="364"/>
                  </a:lnTo>
                  <a:lnTo>
                    <a:pt x="144" y="357"/>
                  </a:lnTo>
                  <a:lnTo>
                    <a:pt x="144" y="349"/>
                  </a:lnTo>
                  <a:lnTo>
                    <a:pt x="141" y="335"/>
                  </a:lnTo>
                  <a:lnTo>
                    <a:pt x="136" y="327"/>
                  </a:lnTo>
                  <a:lnTo>
                    <a:pt x="134" y="325"/>
                  </a:lnTo>
                  <a:lnTo>
                    <a:pt x="127" y="322"/>
                  </a:lnTo>
                  <a:lnTo>
                    <a:pt x="122" y="322"/>
                  </a:lnTo>
                  <a:lnTo>
                    <a:pt x="107" y="322"/>
                  </a:lnTo>
                  <a:lnTo>
                    <a:pt x="105" y="322"/>
                  </a:lnTo>
                  <a:lnTo>
                    <a:pt x="100" y="322"/>
                  </a:lnTo>
                  <a:lnTo>
                    <a:pt x="92" y="322"/>
                  </a:lnTo>
                  <a:lnTo>
                    <a:pt x="88" y="322"/>
                  </a:lnTo>
                  <a:lnTo>
                    <a:pt x="73" y="318"/>
                  </a:lnTo>
                  <a:lnTo>
                    <a:pt x="85" y="335"/>
                  </a:lnTo>
                  <a:lnTo>
                    <a:pt x="85" y="327"/>
                  </a:lnTo>
                  <a:lnTo>
                    <a:pt x="83" y="322"/>
                  </a:lnTo>
                  <a:lnTo>
                    <a:pt x="83" y="320"/>
                  </a:lnTo>
                  <a:lnTo>
                    <a:pt x="80" y="318"/>
                  </a:lnTo>
                  <a:lnTo>
                    <a:pt x="78" y="313"/>
                  </a:lnTo>
                  <a:lnTo>
                    <a:pt x="61" y="300"/>
                  </a:lnTo>
                  <a:lnTo>
                    <a:pt x="71" y="303"/>
                  </a:lnTo>
                  <a:lnTo>
                    <a:pt x="58" y="296"/>
                  </a:lnTo>
                  <a:lnTo>
                    <a:pt x="56" y="296"/>
                  </a:lnTo>
                  <a:lnTo>
                    <a:pt x="44" y="288"/>
                  </a:lnTo>
                  <a:lnTo>
                    <a:pt x="41" y="286"/>
                  </a:lnTo>
                  <a:lnTo>
                    <a:pt x="36" y="286"/>
                  </a:lnTo>
                  <a:lnTo>
                    <a:pt x="34" y="286"/>
                  </a:lnTo>
                  <a:lnTo>
                    <a:pt x="31" y="286"/>
                  </a:lnTo>
                  <a:lnTo>
                    <a:pt x="24" y="286"/>
                  </a:lnTo>
                  <a:lnTo>
                    <a:pt x="22" y="286"/>
                  </a:lnTo>
                  <a:lnTo>
                    <a:pt x="19" y="286"/>
                  </a:lnTo>
                  <a:lnTo>
                    <a:pt x="17" y="286"/>
                  </a:lnTo>
                  <a:lnTo>
                    <a:pt x="14" y="288"/>
                  </a:lnTo>
                  <a:lnTo>
                    <a:pt x="7" y="293"/>
                  </a:lnTo>
                  <a:lnTo>
                    <a:pt x="41" y="310"/>
                  </a:lnTo>
                  <a:lnTo>
                    <a:pt x="41" y="298"/>
                  </a:lnTo>
                  <a:lnTo>
                    <a:pt x="39" y="278"/>
                  </a:lnTo>
                  <a:lnTo>
                    <a:pt x="39" y="259"/>
                  </a:lnTo>
                  <a:lnTo>
                    <a:pt x="41" y="239"/>
                  </a:lnTo>
                  <a:lnTo>
                    <a:pt x="44" y="222"/>
                  </a:lnTo>
                  <a:lnTo>
                    <a:pt x="44" y="203"/>
                  </a:lnTo>
                  <a:lnTo>
                    <a:pt x="49" y="183"/>
                  </a:lnTo>
                  <a:lnTo>
                    <a:pt x="51" y="164"/>
                  </a:lnTo>
                  <a:lnTo>
                    <a:pt x="53" y="144"/>
                  </a:lnTo>
                  <a:lnTo>
                    <a:pt x="53" y="139"/>
                  </a:lnTo>
                  <a:lnTo>
                    <a:pt x="53" y="134"/>
                  </a:lnTo>
                  <a:lnTo>
                    <a:pt x="53" y="130"/>
                  </a:lnTo>
                  <a:lnTo>
                    <a:pt x="53" y="127"/>
                  </a:lnTo>
                  <a:lnTo>
                    <a:pt x="53" y="122"/>
                  </a:lnTo>
                  <a:lnTo>
                    <a:pt x="53" y="117"/>
                  </a:lnTo>
                  <a:lnTo>
                    <a:pt x="53" y="112"/>
                  </a:lnTo>
                  <a:lnTo>
                    <a:pt x="56" y="108"/>
                  </a:lnTo>
                  <a:lnTo>
                    <a:pt x="61" y="81"/>
                  </a:lnTo>
                  <a:lnTo>
                    <a:pt x="61" y="76"/>
                  </a:lnTo>
                  <a:lnTo>
                    <a:pt x="58" y="71"/>
                  </a:lnTo>
                  <a:lnTo>
                    <a:pt x="56" y="68"/>
                  </a:lnTo>
                  <a:lnTo>
                    <a:pt x="53" y="66"/>
                  </a:lnTo>
                  <a:lnTo>
                    <a:pt x="51" y="61"/>
                  </a:lnTo>
                  <a:lnTo>
                    <a:pt x="46" y="61"/>
                  </a:lnTo>
                  <a:lnTo>
                    <a:pt x="44" y="59"/>
                  </a:lnTo>
                  <a:lnTo>
                    <a:pt x="41" y="59"/>
                  </a:lnTo>
                  <a:lnTo>
                    <a:pt x="34" y="59"/>
                  </a:lnTo>
                  <a:lnTo>
                    <a:pt x="31" y="61"/>
                  </a:lnTo>
                  <a:lnTo>
                    <a:pt x="27" y="61"/>
                  </a:lnTo>
                  <a:lnTo>
                    <a:pt x="24" y="66"/>
                  </a:lnTo>
                  <a:lnTo>
                    <a:pt x="22" y="68"/>
                  </a:lnTo>
                  <a:lnTo>
                    <a:pt x="22" y="71"/>
                  </a:lnTo>
                  <a:lnTo>
                    <a:pt x="19" y="76"/>
                  </a:lnTo>
                  <a:lnTo>
                    <a:pt x="19" y="81"/>
                  </a:lnTo>
                  <a:lnTo>
                    <a:pt x="19" y="93"/>
                  </a:lnTo>
                  <a:lnTo>
                    <a:pt x="19" y="98"/>
                  </a:lnTo>
                  <a:lnTo>
                    <a:pt x="19" y="100"/>
                  </a:lnTo>
                  <a:lnTo>
                    <a:pt x="19" y="103"/>
                  </a:lnTo>
                  <a:lnTo>
                    <a:pt x="19" y="112"/>
                  </a:lnTo>
                  <a:lnTo>
                    <a:pt x="19" y="115"/>
                  </a:lnTo>
                  <a:lnTo>
                    <a:pt x="19" y="120"/>
                  </a:lnTo>
                  <a:lnTo>
                    <a:pt x="22" y="122"/>
                  </a:lnTo>
                  <a:lnTo>
                    <a:pt x="22" y="125"/>
                  </a:lnTo>
                  <a:lnTo>
                    <a:pt x="29" y="132"/>
                  </a:lnTo>
                  <a:lnTo>
                    <a:pt x="31" y="134"/>
                  </a:lnTo>
                  <a:lnTo>
                    <a:pt x="34" y="137"/>
                  </a:lnTo>
                  <a:lnTo>
                    <a:pt x="39" y="139"/>
                  </a:lnTo>
                  <a:lnTo>
                    <a:pt x="44" y="139"/>
                  </a:lnTo>
                  <a:lnTo>
                    <a:pt x="46" y="139"/>
                  </a:lnTo>
                  <a:lnTo>
                    <a:pt x="51" y="137"/>
                  </a:lnTo>
                  <a:lnTo>
                    <a:pt x="53" y="137"/>
                  </a:lnTo>
                  <a:lnTo>
                    <a:pt x="58" y="134"/>
                  </a:lnTo>
                  <a:lnTo>
                    <a:pt x="61" y="132"/>
                  </a:lnTo>
                  <a:lnTo>
                    <a:pt x="63" y="127"/>
                  </a:lnTo>
                  <a:lnTo>
                    <a:pt x="63" y="125"/>
                  </a:lnTo>
                  <a:lnTo>
                    <a:pt x="66" y="120"/>
                  </a:lnTo>
                  <a:lnTo>
                    <a:pt x="63" y="117"/>
                  </a:lnTo>
                  <a:lnTo>
                    <a:pt x="66" y="108"/>
                  </a:lnTo>
                  <a:lnTo>
                    <a:pt x="68" y="100"/>
                  </a:lnTo>
                  <a:lnTo>
                    <a:pt x="71" y="93"/>
                  </a:lnTo>
                  <a:lnTo>
                    <a:pt x="71" y="83"/>
                  </a:lnTo>
                  <a:lnTo>
                    <a:pt x="71" y="76"/>
                  </a:lnTo>
                  <a:lnTo>
                    <a:pt x="71" y="66"/>
                  </a:lnTo>
                  <a:lnTo>
                    <a:pt x="71" y="56"/>
                  </a:lnTo>
                  <a:lnTo>
                    <a:pt x="71" y="49"/>
                  </a:lnTo>
                  <a:lnTo>
                    <a:pt x="71" y="34"/>
                  </a:lnTo>
                  <a:lnTo>
                    <a:pt x="31" y="37"/>
                  </a:lnTo>
                  <a:lnTo>
                    <a:pt x="31" y="51"/>
                  </a:lnTo>
                  <a:lnTo>
                    <a:pt x="34" y="64"/>
                  </a:lnTo>
                  <a:lnTo>
                    <a:pt x="34" y="71"/>
                  </a:lnTo>
                  <a:lnTo>
                    <a:pt x="36" y="73"/>
                  </a:lnTo>
                  <a:lnTo>
                    <a:pt x="44" y="83"/>
                  </a:lnTo>
                  <a:lnTo>
                    <a:pt x="46" y="86"/>
                  </a:lnTo>
                  <a:lnTo>
                    <a:pt x="51" y="88"/>
                  </a:lnTo>
                  <a:lnTo>
                    <a:pt x="53" y="88"/>
                  </a:lnTo>
                  <a:lnTo>
                    <a:pt x="61" y="90"/>
                  </a:lnTo>
                  <a:lnTo>
                    <a:pt x="63" y="88"/>
                  </a:lnTo>
                  <a:lnTo>
                    <a:pt x="68" y="88"/>
                  </a:lnTo>
                  <a:lnTo>
                    <a:pt x="71" y="86"/>
                  </a:lnTo>
                  <a:lnTo>
                    <a:pt x="73" y="83"/>
                  </a:lnTo>
                  <a:lnTo>
                    <a:pt x="75" y="81"/>
                  </a:lnTo>
                  <a:lnTo>
                    <a:pt x="78" y="78"/>
                  </a:lnTo>
                  <a:lnTo>
                    <a:pt x="80" y="73"/>
                  </a:lnTo>
                  <a:lnTo>
                    <a:pt x="80" y="68"/>
                  </a:lnTo>
                  <a:lnTo>
                    <a:pt x="80" y="56"/>
                  </a:lnTo>
                  <a:lnTo>
                    <a:pt x="80" y="51"/>
                  </a:lnTo>
                  <a:lnTo>
                    <a:pt x="80" y="44"/>
                  </a:lnTo>
                  <a:lnTo>
                    <a:pt x="80" y="39"/>
                  </a:lnTo>
                  <a:lnTo>
                    <a:pt x="80" y="34"/>
                  </a:lnTo>
                  <a:lnTo>
                    <a:pt x="80" y="29"/>
                  </a:lnTo>
                  <a:lnTo>
                    <a:pt x="78" y="25"/>
                  </a:lnTo>
                  <a:lnTo>
                    <a:pt x="75" y="22"/>
                  </a:lnTo>
                  <a:lnTo>
                    <a:pt x="73" y="20"/>
                  </a:lnTo>
                  <a:lnTo>
                    <a:pt x="71" y="17"/>
                  </a:lnTo>
                  <a:lnTo>
                    <a:pt x="68" y="15"/>
                  </a:lnTo>
                  <a:lnTo>
                    <a:pt x="63" y="15"/>
                  </a:lnTo>
                  <a:lnTo>
                    <a:pt x="61" y="15"/>
                  </a:lnTo>
                  <a:lnTo>
                    <a:pt x="56" y="15"/>
                  </a:lnTo>
                  <a:lnTo>
                    <a:pt x="51" y="15"/>
                  </a:lnTo>
                  <a:lnTo>
                    <a:pt x="46" y="17"/>
                  </a:lnTo>
                  <a:lnTo>
                    <a:pt x="46" y="20"/>
                  </a:lnTo>
                  <a:lnTo>
                    <a:pt x="44" y="22"/>
                  </a:lnTo>
                  <a:lnTo>
                    <a:pt x="41" y="25"/>
                  </a:lnTo>
                  <a:lnTo>
                    <a:pt x="41" y="29"/>
                  </a:lnTo>
                  <a:lnTo>
                    <a:pt x="41" y="34"/>
                  </a:lnTo>
                  <a:close/>
                </a:path>
              </a:pathLst>
            </a:custGeom>
            <a:solidFill>
              <a:srgbClr val="FF40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49" name="Freeform 23"/>
            <p:cNvSpPr>
              <a:spLocks/>
            </p:cNvSpPr>
            <p:nvPr/>
          </p:nvSpPr>
          <p:spPr bwMode="auto">
            <a:xfrm>
              <a:off x="2734" y="2038"/>
              <a:ext cx="776" cy="551"/>
            </a:xfrm>
            <a:custGeom>
              <a:avLst/>
              <a:gdLst>
                <a:gd name="T0" fmla="*/ 174 w 776"/>
                <a:gd name="T1" fmla="*/ 14 h 551"/>
                <a:gd name="T2" fmla="*/ 86 w 776"/>
                <a:gd name="T3" fmla="*/ 102 h 551"/>
                <a:gd name="T4" fmla="*/ 59 w 776"/>
                <a:gd name="T5" fmla="*/ 312 h 551"/>
                <a:gd name="T6" fmla="*/ 95 w 776"/>
                <a:gd name="T7" fmla="*/ 456 h 551"/>
                <a:gd name="T8" fmla="*/ 293 w 776"/>
                <a:gd name="T9" fmla="*/ 551 h 551"/>
                <a:gd name="T10" fmla="*/ 591 w 776"/>
                <a:gd name="T11" fmla="*/ 388 h 551"/>
                <a:gd name="T12" fmla="*/ 708 w 776"/>
                <a:gd name="T13" fmla="*/ 324 h 551"/>
                <a:gd name="T14" fmla="*/ 732 w 776"/>
                <a:gd name="T15" fmla="*/ 95 h 551"/>
                <a:gd name="T16" fmla="*/ 342 w 776"/>
                <a:gd name="T17" fmla="*/ 22 h 551"/>
                <a:gd name="T18" fmla="*/ 81 w 776"/>
                <a:gd name="T19" fmla="*/ 200 h 551"/>
                <a:gd name="T20" fmla="*/ 139 w 776"/>
                <a:gd name="T21" fmla="*/ 273 h 551"/>
                <a:gd name="T22" fmla="*/ 181 w 776"/>
                <a:gd name="T23" fmla="*/ 483 h 551"/>
                <a:gd name="T24" fmla="*/ 601 w 776"/>
                <a:gd name="T25" fmla="*/ 273 h 551"/>
                <a:gd name="T26" fmla="*/ 727 w 776"/>
                <a:gd name="T27" fmla="*/ 246 h 551"/>
                <a:gd name="T28" fmla="*/ 696 w 776"/>
                <a:gd name="T29" fmla="*/ 134 h 551"/>
                <a:gd name="T30" fmla="*/ 615 w 776"/>
                <a:gd name="T31" fmla="*/ 188 h 551"/>
                <a:gd name="T32" fmla="*/ 657 w 776"/>
                <a:gd name="T33" fmla="*/ 141 h 551"/>
                <a:gd name="T34" fmla="*/ 527 w 776"/>
                <a:gd name="T35" fmla="*/ 200 h 551"/>
                <a:gd name="T36" fmla="*/ 520 w 776"/>
                <a:gd name="T37" fmla="*/ 122 h 551"/>
                <a:gd name="T38" fmla="*/ 225 w 776"/>
                <a:gd name="T39" fmla="*/ 107 h 551"/>
                <a:gd name="T40" fmla="*/ 498 w 776"/>
                <a:gd name="T41" fmla="*/ 217 h 551"/>
                <a:gd name="T42" fmla="*/ 195 w 776"/>
                <a:gd name="T43" fmla="*/ 129 h 551"/>
                <a:gd name="T44" fmla="*/ 142 w 776"/>
                <a:gd name="T45" fmla="*/ 195 h 551"/>
                <a:gd name="T46" fmla="*/ 518 w 776"/>
                <a:gd name="T47" fmla="*/ 293 h 551"/>
                <a:gd name="T48" fmla="*/ 127 w 776"/>
                <a:gd name="T49" fmla="*/ 197 h 551"/>
                <a:gd name="T50" fmla="*/ 125 w 776"/>
                <a:gd name="T51" fmla="*/ 276 h 551"/>
                <a:gd name="T52" fmla="*/ 400 w 776"/>
                <a:gd name="T53" fmla="*/ 307 h 551"/>
                <a:gd name="T54" fmla="*/ 171 w 776"/>
                <a:gd name="T55" fmla="*/ 337 h 551"/>
                <a:gd name="T56" fmla="*/ 413 w 776"/>
                <a:gd name="T57" fmla="*/ 383 h 551"/>
                <a:gd name="T58" fmla="*/ 159 w 776"/>
                <a:gd name="T59" fmla="*/ 351 h 551"/>
                <a:gd name="T60" fmla="*/ 186 w 776"/>
                <a:gd name="T61" fmla="*/ 437 h 551"/>
                <a:gd name="T62" fmla="*/ 461 w 776"/>
                <a:gd name="T63" fmla="*/ 439 h 551"/>
                <a:gd name="T64" fmla="*/ 200 w 776"/>
                <a:gd name="T65" fmla="*/ 400 h 551"/>
                <a:gd name="T66" fmla="*/ 479 w 776"/>
                <a:gd name="T67" fmla="*/ 398 h 551"/>
                <a:gd name="T68" fmla="*/ 217 w 776"/>
                <a:gd name="T69" fmla="*/ 295 h 551"/>
                <a:gd name="T70" fmla="*/ 476 w 776"/>
                <a:gd name="T71" fmla="*/ 368 h 551"/>
                <a:gd name="T72" fmla="*/ 208 w 776"/>
                <a:gd name="T73" fmla="*/ 227 h 551"/>
                <a:gd name="T74" fmla="*/ 552 w 776"/>
                <a:gd name="T75" fmla="*/ 305 h 551"/>
                <a:gd name="T76" fmla="*/ 520 w 776"/>
                <a:gd name="T77" fmla="*/ 232 h 551"/>
                <a:gd name="T78" fmla="*/ 198 w 776"/>
                <a:gd name="T79" fmla="*/ 178 h 551"/>
                <a:gd name="T80" fmla="*/ 549 w 776"/>
                <a:gd name="T81" fmla="*/ 263 h 551"/>
                <a:gd name="T82" fmla="*/ 452 w 776"/>
                <a:gd name="T83" fmla="*/ 144 h 551"/>
                <a:gd name="T84" fmla="*/ 396 w 776"/>
                <a:gd name="T85" fmla="*/ 149 h 551"/>
                <a:gd name="T86" fmla="*/ 537 w 776"/>
                <a:gd name="T87" fmla="*/ 261 h 551"/>
                <a:gd name="T88" fmla="*/ 598 w 776"/>
                <a:gd name="T89" fmla="*/ 195 h 551"/>
                <a:gd name="T90" fmla="*/ 613 w 776"/>
                <a:gd name="T91" fmla="*/ 241 h 551"/>
                <a:gd name="T92" fmla="*/ 654 w 776"/>
                <a:gd name="T93" fmla="*/ 166 h 551"/>
                <a:gd name="T94" fmla="*/ 552 w 776"/>
                <a:gd name="T95" fmla="*/ 232 h 551"/>
                <a:gd name="T96" fmla="*/ 398 w 776"/>
                <a:gd name="T97" fmla="*/ 427 h 551"/>
                <a:gd name="T98" fmla="*/ 208 w 776"/>
                <a:gd name="T99" fmla="*/ 427 h 551"/>
                <a:gd name="T100" fmla="*/ 139 w 776"/>
                <a:gd name="T101" fmla="*/ 229 h 551"/>
                <a:gd name="T102" fmla="*/ 247 w 776"/>
                <a:gd name="T103" fmla="*/ 110 h 551"/>
                <a:gd name="T104" fmla="*/ 618 w 776"/>
                <a:gd name="T105" fmla="*/ 146 h 551"/>
                <a:gd name="T106" fmla="*/ 713 w 776"/>
                <a:gd name="T107" fmla="*/ 195 h 551"/>
                <a:gd name="T108" fmla="*/ 618 w 776"/>
                <a:gd name="T109" fmla="*/ 254 h 551"/>
                <a:gd name="T110" fmla="*/ 479 w 776"/>
                <a:gd name="T111" fmla="*/ 415 h 551"/>
                <a:gd name="T112" fmla="*/ 164 w 776"/>
                <a:gd name="T113" fmla="*/ 339 h 551"/>
                <a:gd name="T114" fmla="*/ 73 w 776"/>
                <a:gd name="T115" fmla="*/ 251 h 551"/>
                <a:gd name="T116" fmla="*/ 217 w 776"/>
                <a:gd name="T117" fmla="*/ 75 h 551"/>
                <a:gd name="T118" fmla="*/ 303 w 776"/>
                <a:gd name="T119" fmla="*/ 63 h 551"/>
                <a:gd name="T120" fmla="*/ 300 w 776"/>
                <a:gd name="T121" fmla="*/ 0 h 5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76"/>
                <a:gd name="T184" fmla="*/ 0 h 551"/>
                <a:gd name="T185" fmla="*/ 776 w 776"/>
                <a:gd name="T186" fmla="*/ 551 h 55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76" h="551">
                  <a:moveTo>
                    <a:pt x="296" y="2"/>
                  </a:moveTo>
                  <a:lnTo>
                    <a:pt x="291" y="5"/>
                  </a:lnTo>
                  <a:lnTo>
                    <a:pt x="288" y="5"/>
                  </a:lnTo>
                  <a:lnTo>
                    <a:pt x="286" y="7"/>
                  </a:lnTo>
                  <a:lnTo>
                    <a:pt x="283" y="5"/>
                  </a:lnTo>
                  <a:lnTo>
                    <a:pt x="274" y="2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47" y="2"/>
                  </a:lnTo>
                  <a:lnTo>
                    <a:pt x="237" y="2"/>
                  </a:lnTo>
                  <a:lnTo>
                    <a:pt x="227" y="5"/>
                  </a:lnTo>
                  <a:lnTo>
                    <a:pt x="217" y="5"/>
                  </a:lnTo>
                  <a:lnTo>
                    <a:pt x="208" y="5"/>
                  </a:lnTo>
                  <a:lnTo>
                    <a:pt x="195" y="5"/>
                  </a:lnTo>
                  <a:lnTo>
                    <a:pt x="188" y="5"/>
                  </a:lnTo>
                  <a:lnTo>
                    <a:pt x="186" y="7"/>
                  </a:lnTo>
                  <a:lnTo>
                    <a:pt x="181" y="9"/>
                  </a:lnTo>
                  <a:lnTo>
                    <a:pt x="176" y="12"/>
                  </a:lnTo>
                  <a:lnTo>
                    <a:pt x="174" y="14"/>
                  </a:lnTo>
                  <a:lnTo>
                    <a:pt x="169" y="19"/>
                  </a:lnTo>
                  <a:lnTo>
                    <a:pt x="166" y="24"/>
                  </a:lnTo>
                  <a:lnTo>
                    <a:pt x="164" y="29"/>
                  </a:lnTo>
                  <a:lnTo>
                    <a:pt x="161" y="44"/>
                  </a:lnTo>
                  <a:lnTo>
                    <a:pt x="164" y="4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59" y="58"/>
                  </a:lnTo>
                  <a:lnTo>
                    <a:pt x="156" y="73"/>
                  </a:lnTo>
                  <a:lnTo>
                    <a:pt x="166" y="56"/>
                  </a:lnTo>
                  <a:lnTo>
                    <a:pt x="164" y="58"/>
                  </a:lnTo>
                  <a:lnTo>
                    <a:pt x="161" y="61"/>
                  </a:lnTo>
                  <a:lnTo>
                    <a:pt x="156" y="66"/>
                  </a:lnTo>
                  <a:lnTo>
                    <a:pt x="154" y="68"/>
                  </a:lnTo>
                  <a:lnTo>
                    <a:pt x="152" y="73"/>
                  </a:lnTo>
                  <a:lnTo>
                    <a:pt x="144" y="78"/>
                  </a:lnTo>
                  <a:lnTo>
                    <a:pt x="137" y="83"/>
                  </a:lnTo>
                  <a:lnTo>
                    <a:pt x="108" y="88"/>
                  </a:lnTo>
                  <a:lnTo>
                    <a:pt x="86" y="102"/>
                  </a:lnTo>
                  <a:lnTo>
                    <a:pt x="66" y="119"/>
                  </a:lnTo>
                  <a:lnTo>
                    <a:pt x="51" y="141"/>
                  </a:lnTo>
                  <a:lnTo>
                    <a:pt x="39" y="166"/>
                  </a:lnTo>
                  <a:lnTo>
                    <a:pt x="30" y="190"/>
                  </a:lnTo>
                  <a:lnTo>
                    <a:pt x="22" y="215"/>
                  </a:lnTo>
                  <a:lnTo>
                    <a:pt x="12" y="239"/>
                  </a:lnTo>
                  <a:lnTo>
                    <a:pt x="3" y="254"/>
                  </a:lnTo>
                  <a:lnTo>
                    <a:pt x="0" y="259"/>
                  </a:lnTo>
                  <a:lnTo>
                    <a:pt x="0" y="263"/>
                  </a:lnTo>
                  <a:lnTo>
                    <a:pt x="0" y="271"/>
                  </a:lnTo>
                  <a:lnTo>
                    <a:pt x="5" y="276"/>
                  </a:lnTo>
                  <a:lnTo>
                    <a:pt x="5" y="280"/>
                  </a:lnTo>
                  <a:lnTo>
                    <a:pt x="10" y="285"/>
                  </a:lnTo>
                  <a:lnTo>
                    <a:pt x="12" y="288"/>
                  </a:lnTo>
                  <a:lnTo>
                    <a:pt x="17" y="290"/>
                  </a:lnTo>
                  <a:lnTo>
                    <a:pt x="27" y="293"/>
                  </a:lnTo>
                  <a:lnTo>
                    <a:pt x="37" y="300"/>
                  </a:lnTo>
                  <a:lnTo>
                    <a:pt x="49" y="305"/>
                  </a:lnTo>
                  <a:lnTo>
                    <a:pt x="59" y="312"/>
                  </a:lnTo>
                  <a:lnTo>
                    <a:pt x="71" y="317"/>
                  </a:lnTo>
                  <a:lnTo>
                    <a:pt x="83" y="322"/>
                  </a:lnTo>
                  <a:lnTo>
                    <a:pt x="95" y="324"/>
                  </a:lnTo>
                  <a:lnTo>
                    <a:pt x="108" y="327"/>
                  </a:lnTo>
                  <a:lnTo>
                    <a:pt x="122" y="329"/>
                  </a:lnTo>
                  <a:lnTo>
                    <a:pt x="137" y="329"/>
                  </a:lnTo>
                  <a:lnTo>
                    <a:pt x="105" y="302"/>
                  </a:lnTo>
                  <a:lnTo>
                    <a:pt x="110" y="310"/>
                  </a:lnTo>
                  <a:lnTo>
                    <a:pt x="105" y="324"/>
                  </a:lnTo>
                  <a:lnTo>
                    <a:pt x="103" y="342"/>
                  </a:lnTo>
                  <a:lnTo>
                    <a:pt x="100" y="356"/>
                  </a:lnTo>
                  <a:lnTo>
                    <a:pt x="100" y="373"/>
                  </a:lnTo>
                  <a:lnTo>
                    <a:pt x="100" y="388"/>
                  </a:lnTo>
                  <a:lnTo>
                    <a:pt x="100" y="405"/>
                  </a:lnTo>
                  <a:lnTo>
                    <a:pt x="100" y="420"/>
                  </a:lnTo>
                  <a:lnTo>
                    <a:pt x="100" y="437"/>
                  </a:lnTo>
                  <a:lnTo>
                    <a:pt x="95" y="451"/>
                  </a:lnTo>
                  <a:lnTo>
                    <a:pt x="95" y="454"/>
                  </a:lnTo>
                  <a:lnTo>
                    <a:pt x="95" y="456"/>
                  </a:lnTo>
                  <a:lnTo>
                    <a:pt x="100" y="471"/>
                  </a:lnTo>
                  <a:lnTo>
                    <a:pt x="110" y="486"/>
                  </a:lnTo>
                  <a:lnTo>
                    <a:pt x="120" y="498"/>
                  </a:lnTo>
                  <a:lnTo>
                    <a:pt x="132" y="505"/>
                  </a:lnTo>
                  <a:lnTo>
                    <a:pt x="147" y="512"/>
                  </a:lnTo>
                  <a:lnTo>
                    <a:pt x="161" y="517"/>
                  </a:lnTo>
                  <a:lnTo>
                    <a:pt x="176" y="522"/>
                  </a:lnTo>
                  <a:lnTo>
                    <a:pt x="191" y="527"/>
                  </a:lnTo>
                  <a:lnTo>
                    <a:pt x="208" y="530"/>
                  </a:lnTo>
                  <a:lnTo>
                    <a:pt x="215" y="532"/>
                  </a:lnTo>
                  <a:lnTo>
                    <a:pt x="222" y="537"/>
                  </a:lnTo>
                  <a:lnTo>
                    <a:pt x="230" y="539"/>
                  </a:lnTo>
                  <a:lnTo>
                    <a:pt x="237" y="542"/>
                  </a:lnTo>
                  <a:lnTo>
                    <a:pt x="244" y="544"/>
                  </a:lnTo>
                  <a:lnTo>
                    <a:pt x="252" y="547"/>
                  </a:lnTo>
                  <a:lnTo>
                    <a:pt x="259" y="549"/>
                  </a:lnTo>
                  <a:lnTo>
                    <a:pt x="269" y="551"/>
                  </a:lnTo>
                  <a:lnTo>
                    <a:pt x="281" y="551"/>
                  </a:lnTo>
                  <a:lnTo>
                    <a:pt x="293" y="551"/>
                  </a:lnTo>
                  <a:lnTo>
                    <a:pt x="305" y="551"/>
                  </a:lnTo>
                  <a:lnTo>
                    <a:pt x="320" y="551"/>
                  </a:lnTo>
                  <a:lnTo>
                    <a:pt x="332" y="551"/>
                  </a:lnTo>
                  <a:lnTo>
                    <a:pt x="344" y="551"/>
                  </a:lnTo>
                  <a:lnTo>
                    <a:pt x="357" y="551"/>
                  </a:lnTo>
                  <a:lnTo>
                    <a:pt x="369" y="551"/>
                  </a:lnTo>
                  <a:lnTo>
                    <a:pt x="383" y="547"/>
                  </a:lnTo>
                  <a:lnTo>
                    <a:pt x="398" y="544"/>
                  </a:lnTo>
                  <a:lnTo>
                    <a:pt x="410" y="539"/>
                  </a:lnTo>
                  <a:lnTo>
                    <a:pt x="425" y="532"/>
                  </a:lnTo>
                  <a:lnTo>
                    <a:pt x="435" y="525"/>
                  </a:lnTo>
                  <a:lnTo>
                    <a:pt x="447" y="517"/>
                  </a:lnTo>
                  <a:lnTo>
                    <a:pt x="459" y="508"/>
                  </a:lnTo>
                  <a:lnTo>
                    <a:pt x="471" y="500"/>
                  </a:lnTo>
                  <a:lnTo>
                    <a:pt x="496" y="478"/>
                  </a:lnTo>
                  <a:lnTo>
                    <a:pt x="522" y="456"/>
                  </a:lnTo>
                  <a:lnTo>
                    <a:pt x="547" y="434"/>
                  </a:lnTo>
                  <a:lnTo>
                    <a:pt x="571" y="412"/>
                  </a:lnTo>
                  <a:lnTo>
                    <a:pt x="591" y="388"/>
                  </a:lnTo>
                  <a:lnTo>
                    <a:pt x="608" y="361"/>
                  </a:lnTo>
                  <a:lnTo>
                    <a:pt x="620" y="332"/>
                  </a:lnTo>
                  <a:lnTo>
                    <a:pt x="627" y="300"/>
                  </a:lnTo>
                  <a:lnTo>
                    <a:pt x="635" y="293"/>
                  </a:lnTo>
                  <a:lnTo>
                    <a:pt x="591" y="305"/>
                  </a:lnTo>
                  <a:lnTo>
                    <a:pt x="598" y="312"/>
                  </a:lnTo>
                  <a:lnTo>
                    <a:pt x="601" y="312"/>
                  </a:lnTo>
                  <a:lnTo>
                    <a:pt x="605" y="315"/>
                  </a:lnTo>
                  <a:lnTo>
                    <a:pt x="610" y="315"/>
                  </a:lnTo>
                  <a:lnTo>
                    <a:pt x="613" y="315"/>
                  </a:lnTo>
                  <a:lnTo>
                    <a:pt x="615" y="315"/>
                  </a:lnTo>
                  <a:lnTo>
                    <a:pt x="627" y="317"/>
                  </a:lnTo>
                  <a:lnTo>
                    <a:pt x="637" y="320"/>
                  </a:lnTo>
                  <a:lnTo>
                    <a:pt x="649" y="322"/>
                  </a:lnTo>
                  <a:lnTo>
                    <a:pt x="662" y="322"/>
                  </a:lnTo>
                  <a:lnTo>
                    <a:pt x="674" y="322"/>
                  </a:lnTo>
                  <a:lnTo>
                    <a:pt x="684" y="322"/>
                  </a:lnTo>
                  <a:lnTo>
                    <a:pt x="696" y="322"/>
                  </a:lnTo>
                  <a:lnTo>
                    <a:pt x="708" y="324"/>
                  </a:lnTo>
                  <a:lnTo>
                    <a:pt x="723" y="324"/>
                  </a:lnTo>
                  <a:lnTo>
                    <a:pt x="727" y="322"/>
                  </a:lnTo>
                  <a:lnTo>
                    <a:pt x="732" y="320"/>
                  </a:lnTo>
                  <a:lnTo>
                    <a:pt x="737" y="317"/>
                  </a:lnTo>
                  <a:lnTo>
                    <a:pt x="742" y="315"/>
                  </a:lnTo>
                  <a:lnTo>
                    <a:pt x="757" y="298"/>
                  </a:lnTo>
                  <a:lnTo>
                    <a:pt x="766" y="276"/>
                  </a:lnTo>
                  <a:lnTo>
                    <a:pt x="771" y="251"/>
                  </a:lnTo>
                  <a:lnTo>
                    <a:pt x="776" y="227"/>
                  </a:lnTo>
                  <a:lnTo>
                    <a:pt x="776" y="200"/>
                  </a:lnTo>
                  <a:lnTo>
                    <a:pt x="771" y="175"/>
                  </a:lnTo>
                  <a:lnTo>
                    <a:pt x="766" y="151"/>
                  </a:lnTo>
                  <a:lnTo>
                    <a:pt x="754" y="127"/>
                  </a:lnTo>
                  <a:lnTo>
                    <a:pt x="742" y="107"/>
                  </a:lnTo>
                  <a:lnTo>
                    <a:pt x="745" y="107"/>
                  </a:lnTo>
                  <a:lnTo>
                    <a:pt x="742" y="102"/>
                  </a:lnTo>
                  <a:lnTo>
                    <a:pt x="740" y="100"/>
                  </a:lnTo>
                  <a:lnTo>
                    <a:pt x="735" y="95"/>
                  </a:lnTo>
                  <a:lnTo>
                    <a:pt x="732" y="95"/>
                  </a:lnTo>
                  <a:lnTo>
                    <a:pt x="708" y="88"/>
                  </a:lnTo>
                  <a:lnTo>
                    <a:pt x="701" y="88"/>
                  </a:lnTo>
                  <a:lnTo>
                    <a:pt x="693" y="85"/>
                  </a:lnTo>
                  <a:lnTo>
                    <a:pt x="684" y="83"/>
                  </a:lnTo>
                  <a:lnTo>
                    <a:pt x="676" y="83"/>
                  </a:lnTo>
                  <a:lnTo>
                    <a:pt x="669" y="80"/>
                  </a:lnTo>
                  <a:lnTo>
                    <a:pt x="662" y="80"/>
                  </a:lnTo>
                  <a:lnTo>
                    <a:pt x="652" y="83"/>
                  </a:lnTo>
                  <a:lnTo>
                    <a:pt x="644" y="90"/>
                  </a:lnTo>
                  <a:lnTo>
                    <a:pt x="610" y="83"/>
                  </a:lnTo>
                  <a:lnTo>
                    <a:pt x="579" y="75"/>
                  </a:lnTo>
                  <a:lnTo>
                    <a:pt x="547" y="68"/>
                  </a:lnTo>
                  <a:lnTo>
                    <a:pt x="515" y="63"/>
                  </a:lnTo>
                  <a:lnTo>
                    <a:pt x="483" y="56"/>
                  </a:lnTo>
                  <a:lnTo>
                    <a:pt x="452" y="49"/>
                  </a:lnTo>
                  <a:lnTo>
                    <a:pt x="418" y="39"/>
                  </a:lnTo>
                  <a:lnTo>
                    <a:pt x="386" y="31"/>
                  </a:lnTo>
                  <a:lnTo>
                    <a:pt x="364" y="24"/>
                  </a:lnTo>
                  <a:lnTo>
                    <a:pt x="342" y="22"/>
                  </a:lnTo>
                  <a:lnTo>
                    <a:pt x="320" y="17"/>
                  </a:lnTo>
                  <a:lnTo>
                    <a:pt x="300" y="17"/>
                  </a:lnTo>
                  <a:lnTo>
                    <a:pt x="278" y="17"/>
                  </a:lnTo>
                  <a:lnTo>
                    <a:pt x="256" y="22"/>
                  </a:lnTo>
                  <a:lnTo>
                    <a:pt x="237" y="29"/>
                  </a:lnTo>
                  <a:lnTo>
                    <a:pt x="217" y="41"/>
                  </a:lnTo>
                  <a:lnTo>
                    <a:pt x="205" y="58"/>
                  </a:lnTo>
                  <a:lnTo>
                    <a:pt x="195" y="75"/>
                  </a:lnTo>
                  <a:lnTo>
                    <a:pt x="181" y="90"/>
                  </a:lnTo>
                  <a:lnTo>
                    <a:pt x="166" y="107"/>
                  </a:lnTo>
                  <a:lnTo>
                    <a:pt x="152" y="119"/>
                  </a:lnTo>
                  <a:lnTo>
                    <a:pt x="134" y="134"/>
                  </a:lnTo>
                  <a:lnTo>
                    <a:pt x="120" y="146"/>
                  </a:lnTo>
                  <a:lnTo>
                    <a:pt x="103" y="161"/>
                  </a:lnTo>
                  <a:lnTo>
                    <a:pt x="98" y="168"/>
                  </a:lnTo>
                  <a:lnTo>
                    <a:pt x="93" y="175"/>
                  </a:lnTo>
                  <a:lnTo>
                    <a:pt x="88" y="183"/>
                  </a:lnTo>
                  <a:lnTo>
                    <a:pt x="86" y="193"/>
                  </a:lnTo>
                  <a:lnTo>
                    <a:pt x="81" y="200"/>
                  </a:lnTo>
                  <a:lnTo>
                    <a:pt x="78" y="210"/>
                  </a:lnTo>
                  <a:lnTo>
                    <a:pt x="73" y="219"/>
                  </a:lnTo>
                  <a:lnTo>
                    <a:pt x="71" y="227"/>
                  </a:lnTo>
                  <a:lnTo>
                    <a:pt x="69" y="229"/>
                  </a:lnTo>
                  <a:lnTo>
                    <a:pt x="66" y="237"/>
                  </a:lnTo>
                  <a:lnTo>
                    <a:pt x="64" y="241"/>
                  </a:lnTo>
                  <a:lnTo>
                    <a:pt x="64" y="249"/>
                  </a:lnTo>
                  <a:lnTo>
                    <a:pt x="66" y="256"/>
                  </a:lnTo>
                  <a:lnTo>
                    <a:pt x="76" y="276"/>
                  </a:lnTo>
                  <a:lnTo>
                    <a:pt x="83" y="283"/>
                  </a:lnTo>
                  <a:lnTo>
                    <a:pt x="93" y="288"/>
                  </a:lnTo>
                  <a:lnTo>
                    <a:pt x="105" y="290"/>
                  </a:lnTo>
                  <a:lnTo>
                    <a:pt x="115" y="293"/>
                  </a:lnTo>
                  <a:lnTo>
                    <a:pt x="127" y="293"/>
                  </a:lnTo>
                  <a:lnTo>
                    <a:pt x="139" y="293"/>
                  </a:lnTo>
                  <a:lnTo>
                    <a:pt x="152" y="290"/>
                  </a:lnTo>
                  <a:lnTo>
                    <a:pt x="161" y="288"/>
                  </a:lnTo>
                  <a:lnTo>
                    <a:pt x="166" y="290"/>
                  </a:lnTo>
                  <a:lnTo>
                    <a:pt x="139" y="273"/>
                  </a:lnTo>
                  <a:lnTo>
                    <a:pt x="142" y="273"/>
                  </a:lnTo>
                  <a:lnTo>
                    <a:pt x="142" y="293"/>
                  </a:lnTo>
                  <a:lnTo>
                    <a:pt x="142" y="315"/>
                  </a:lnTo>
                  <a:lnTo>
                    <a:pt x="142" y="334"/>
                  </a:lnTo>
                  <a:lnTo>
                    <a:pt x="142" y="356"/>
                  </a:lnTo>
                  <a:lnTo>
                    <a:pt x="142" y="376"/>
                  </a:lnTo>
                  <a:lnTo>
                    <a:pt x="142" y="395"/>
                  </a:lnTo>
                  <a:lnTo>
                    <a:pt x="144" y="417"/>
                  </a:lnTo>
                  <a:lnTo>
                    <a:pt x="147" y="437"/>
                  </a:lnTo>
                  <a:lnTo>
                    <a:pt x="149" y="454"/>
                  </a:lnTo>
                  <a:lnTo>
                    <a:pt x="149" y="459"/>
                  </a:lnTo>
                  <a:lnTo>
                    <a:pt x="152" y="461"/>
                  </a:lnTo>
                  <a:lnTo>
                    <a:pt x="154" y="466"/>
                  </a:lnTo>
                  <a:lnTo>
                    <a:pt x="156" y="468"/>
                  </a:lnTo>
                  <a:lnTo>
                    <a:pt x="159" y="471"/>
                  </a:lnTo>
                  <a:lnTo>
                    <a:pt x="161" y="473"/>
                  </a:lnTo>
                  <a:lnTo>
                    <a:pt x="166" y="476"/>
                  </a:lnTo>
                  <a:lnTo>
                    <a:pt x="169" y="478"/>
                  </a:lnTo>
                  <a:lnTo>
                    <a:pt x="181" y="483"/>
                  </a:lnTo>
                  <a:lnTo>
                    <a:pt x="213" y="488"/>
                  </a:lnTo>
                  <a:lnTo>
                    <a:pt x="247" y="495"/>
                  </a:lnTo>
                  <a:lnTo>
                    <a:pt x="278" y="500"/>
                  </a:lnTo>
                  <a:lnTo>
                    <a:pt x="313" y="505"/>
                  </a:lnTo>
                  <a:lnTo>
                    <a:pt x="347" y="505"/>
                  </a:lnTo>
                  <a:lnTo>
                    <a:pt x="378" y="500"/>
                  </a:lnTo>
                  <a:lnTo>
                    <a:pt x="408" y="488"/>
                  </a:lnTo>
                  <a:lnTo>
                    <a:pt x="437" y="468"/>
                  </a:lnTo>
                  <a:lnTo>
                    <a:pt x="457" y="449"/>
                  </a:lnTo>
                  <a:lnTo>
                    <a:pt x="476" y="429"/>
                  </a:lnTo>
                  <a:lnTo>
                    <a:pt x="496" y="407"/>
                  </a:lnTo>
                  <a:lnTo>
                    <a:pt x="515" y="388"/>
                  </a:lnTo>
                  <a:lnTo>
                    <a:pt x="532" y="366"/>
                  </a:lnTo>
                  <a:lnTo>
                    <a:pt x="549" y="342"/>
                  </a:lnTo>
                  <a:lnTo>
                    <a:pt x="564" y="317"/>
                  </a:lnTo>
                  <a:lnTo>
                    <a:pt x="576" y="290"/>
                  </a:lnTo>
                  <a:lnTo>
                    <a:pt x="581" y="280"/>
                  </a:lnTo>
                  <a:lnTo>
                    <a:pt x="588" y="276"/>
                  </a:lnTo>
                  <a:lnTo>
                    <a:pt x="601" y="273"/>
                  </a:lnTo>
                  <a:lnTo>
                    <a:pt x="613" y="273"/>
                  </a:lnTo>
                  <a:lnTo>
                    <a:pt x="625" y="273"/>
                  </a:lnTo>
                  <a:lnTo>
                    <a:pt x="637" y="276"/>
                  </a:lnTo>
                  <a:lnTo>
                    <a:pt x="649" y="276"/>
                  </a:lnTo>
                  <a:lnTo>
                    <a:pt x="664" y="276"/>
                  </a:lnTo>
                  <a:lnTo>
                    <a:pt x="669" y="273"/>
                  </a:lnTo>
                  <a:lnTo>
                    <a:pt x="676" y="271"/>
                  </a:lnTo>
                  <a:lnTo>
                    <a:pt x="684" y="271"/>
                  </a:lnTo>
                  <a:lnTo>
                    <a:pt x="688" y="268"/>
                  </a:lnTo>
                  <a:lnTo>
                    <a:pt x="693" y="268"/>
                  </a:lnTo>
                  <a:lnTo>
                    <a:pt x="698" y="268"/>
                  </a:lnTo>
                  <a:lnTo>
                    <a:pt x="703" y="268"/>
                  </a:lnTo>
                  <a:lnTo>
                    <a:pt x="705" y="266"/>
                  </a:lnTo>
                  <a:lnTo>
                    <a:pt x="710" y="263"/>
                  </a:lnTo>
                  <a:lnTo>
                    <a:pt x="713" y="261"/>
                  </a:lnTo>
                  <a:lnTo>
                    <a:pt x="715" y="259"/>
                  </a:lnTo>
                  <a:lnTo>
                    <a:pt x="718" y="256"/>
                  </a:lnTo>
                  <a:lnTo>
                    <a:pt x="723" y="254"/>
                  </a:lnTo>
                  <a:lnTo>
                    <a:pt x="727" y="246"/>
                  </a:lnTo>
                  <a:lnTo>
                    <a:pt x="727" y="239"/>
                  </a:lnTo>
                  <a:lnTo>
                    <a:pt x="727" y="234"/>
                  </a:lnTo>
                  <a:lnTo>
                    <a:pt x="727" y="229"/>
                  </a:lnTo>
                  <a:lnTo>
                    <a:pt x="730" y="224"/>
                  </a:lnTo>
                  <a:lnTo>
                    <a:pt x="727" y="212"/>
                  </a:lnTo>
                  <a:lnTo>
                    <a:pt x="725" y="207"/>
                  </a:lnTo>
                  <a:lnTo>
                    <a:pt x="725" y="202"/>
                  </a:lnTo>
                  <a:lnTo>
                    <a:pt x="723" y="200"/>
                  </a:lnTo>
                  <a:lnTo>
                    <a:pt x="720" y="195"/>
                  </a:lnTo>
                  <a:lnTo>
                    <a:pt x="718" y="190"/>
                  </a:lnTo>
                  <a:lnTo>
                    <a:pt x="715" y="188"/>
                  </a:lnTo>
                  <a:lnTo>
                    <a:pt x="713" y="183"/>
                  </a:lnTo>
                  <a:lnTo>
                    <a:pt x="713" y="180"/>
                  </a:lnTo>
                  <a:lnTo>
                    <a:pt x="715" y="158"/>
                  </a:lnTo>
                  <a:lnTo>
                    <a:pt x="713" y="154"/>
                  </a:lnTo>
                  <a:lnTo>
                    <a:pt x="708" y="149"/>
                  </a:lnTo>
                  <a:lnTo>
                    <a:pt x="703" y="141"/>
                  </a:lnTo>
                  <a:lnTo>
                    <a:pt x="701" y="136"/>
                  </a:lnTo>
                  <a:lnTo>
                    <a:pt x="696" y="134"/>
                  </a:lnTo>
                  <a:lnTo>
                    <a:pt x="693" y="129"/>
                  </a:lnTo>
                  <a:lnTo>
                    <a:pt x="688" y="129"/>
                  </a:lnTo>
                  <a:lnTo>
                    <a:pt x="684" y="127"/>
                  </a:lnTo>
                  <a:lnTo>
                    <a:pt x="681" y="127"/>
                  </a:lnTo>
                  <a:lnTo>
                    <a:pt x="676" y="127"/>
                  </a:lnTo>
                  <a:lnTo>
                    <a:pt x="671" y="129"/>
                  </a:lnTo>
                  <a:lnTo>
                    <a:pt x="657" y="134"/>
                  </a:lnTo>
                  <a:lnTo>
                    <a:pt x="652" y="136"/>
                  </a:lnTo>
                  <a:lnTo>
                    <a:pt x="649" y="136"/>
                  </a:lnTo>
                  <a:lnTo>
                    <a:pt x="635" y="144"/>
                  </a:lnTo>
                  <a:lnTo>
                    <a:pt x="630" y="149"/>
                  </a:lnTo>
                  <a:lnTo>
                    <a:pt x="625" y="154"/>
                  </a:lnTo>
                  <a:lnTo>
                    <a:pt x="623" y="158"/>
                  </a:lnTo>
                  <a:lnTo>
                    <a:pt x="620" y="166"/>
                  </a:lnTo>
                  <a:lnTo>
                    <a:pt x="620" y="173"/>
                  </a:lnTo>
                  <a:lnTo>
                    <a:pt x="620" y="175"/>
                  </a:lnTo>
                  <a:lnTo>
                    <a:pt x="618" y="180"/>
                  </a:lnTo>
                  <a:lnTo>
                    <a:pt x="618" y="183"/>
                  </a:lnTo>
                  <a:lnTo>
                    <a:pt x="615" y="188"/>
                  </a:lnTo>
                  <a:lnTo>
                    <a:pt x="613" y="190"/>
                  </a:lnTo>
                  <a:lnTo>
                    <a:pt x="613" y="195"/>
                  </a:lnTo>
                  <a:lnTo>
                    <a:pt x="610" y="197"/>
                  </a:lnTo>
                  <a:lnTo>
                    <a:pt x="610" y="202"/>
                  </a:lnTo>
                  <a:lnTo>
                    <a:pt x="615" y="193"/>
                  </a:lnTo>
                  <a:lnTo>
                    <a:pt x="662" y="215"/>
                  </a:lnTo>
                  <a:lnTo>
                    <a:pt x="662" y="205"/>
                  </a:lnTo>
                  <a:lnTo>
                    <a:pt x="659" y="200"/>
                  </a:lnTo>
                  <a:lnTo>
                    <a:pt x="659" y="195"/>
                  </a:lnTo>
                  <a:lnTo>
                    <a:pt x="659" y="190"/>
                  </a:lnTo>
                  <a:lnTo>
                    <a:pt x="659" y="185"/>
                  </a:lnTo>
                  <a:lnTo>
                    <a:pt x="659" y="178"/>
                  </a:lnTo>
                  <a:lnTo>
                    <a:pt x="659" y="175"/>
                  </a:lnTo>
                  <a:lnTo>
                    <a:pt x="659" y="168"/>
                  </a:lnTo>
                  <a:lnTo>
                    <a:pt x="659" y="166"/>
                  </a:lnTo>
                  <a:lnTo>
                    <a:pt x="659" y="156"/>
                  </a:lnTo>
                  <a:lnTo>
                    <a:pt x="657" y="151"/>
                  </a:lnTo>
                  <a:lnTo>
                    <a:pt x="657" y="146"/>
                  </a:lnTo>
                  <a:lnTo>
                    <a:pt x="657" y="141"/>
                  </a:lnTo>
                  <a:lnTo>
                    <a:pt x="654" y="136"/>
                  </a:lnTo>
                  <a:lnTo>
                    <a:pt x="649" y="129"/>
                  </a:lnTo>
                  <a:lnTo>
                    <a:pt x="644" y="127"/>
                  </a:lnTo>
                  <a:lnTo>
                    <a:pt x="640" y="122"/>
                  </a:lnTo>
                  <a:lnTo>
                    <a:pt x="632" y="119"/>
                  </a:lnTo>
                  <a:lnTo>
                    <a:pt x="627" y="119"/>
                  </a:lnTo>
                  <a:lnTo>
                    <a:pt x="620" y="117"/>
                  </a:lnTo>
                  <a:lnTo>
                    <a:pt x="615" y="117"/>
                  </a:lnTo>
                  <a:lnTo>
                    <a:pt x="610" y="117"/>
                  </a:lnTo>
                  <a:lnTo>
                    <a:pt x="605" y="117"/>
                  </a:lnTo>
                  <a:lnTo>
                    <a:pt x="601" y="119"/>
                  </a:lnTo>
                  <a:lnTo>
                    <a:pt x="593" y="124"/>
                  </a:lnTo>
                  <a:lnTo>
                    <a:pt x="581" y="132"/>
                  </a:lnTo>
                  <a:lnTo>
                    <a:pt x="569" y="141"/>
                  </a:lnTo>
                  <a:lnTo>
                    <a:pt x="559" y="151"/>
                  </a:lnTo>
                  <a:lnTo>
                    <a:pt x="552" y="163"/>
                  </a:lnTo>
                  <a:lnTo>
                    <a:pt x="542" y="175"/>
                  </a:lnTo>
                  <a:lnTo>
                    <a:pt x="535" y="188"/>
                  </a:lnTo>
                  <a:lnTo>
                    <a:pt x="527" y="200"/>
                  </a:lnTo>
                  <a:lnTo>
                    <a:pt x="522" y="212"/>
                  </a:lnTo>
                  <a:lnTo>
                    <a:pt x="520" y="227"/>
                  </a:lnTo>
                  <a:lnTo>
                    <a:pt x="581" y="232"/>
                  </a:lnTo>
                  <a:lnTo>
                    <a:pt x="579" y="215"/>
                  </a:lnTo>
                  <a:lnTo>
                    <a:pt x="579" y="210"/>
                  </a:lnTo>
                  <a:lnTo>
                    <a:pt x="579" y="205"/>
                  </a:lnTo>
                  <a:lnTo>
                    <a:pt x="579" y="200"/>
                  </a:lnTo>
                  <a:lnTo>
                    <a:pt x="579" y="197"/>
                  </a:lnTo>
                  <a:lnTo>
                    <a:pt x="579" y="193"/>
                  </a:lnTo>
                  <a:lnTo>
                    <a:pt x="579" y="188"/>
                  </a:lnTo>
                  <a:lnTo>
                    <a:pt x="579" y="183"/>
                  </a:lnTo>
                  <a:lnTo>
                    <a:pt x="579" y="180"/>
                  </a:lnTo>
                  <a:lnTo>
                    <a:pt x="576" y="161"/>
                  </a:lnTo>
                  <a:lnTo>
                    <a:pt x="574" y="156"/>
                  </a:lnTo>
                  <a:lnTo>
                    <a:pt x="571" y="151"/>
                  </a:lnTo>
                  <a:lnTo>
                    <a:pt x="569" y="149"/>
                  </a:lnTo>
                  <a:lnTo>
                    <a:pt x="566" y="146"/>
                  </a:lnTo>
                  <a:lnTo>
                    <a:pt x="557" y="136"/>
                  </a:lnTo>
                  <a:lnTo>
                    <a:pt x="520" y="122"/>
                  </a:lnTo>
                  <a:lnTo>
                    <a:pt x="488" y="110"/>
                  </a:lnTo>
                  <a:lnTo>
                    <a:pt x="452" y="100"/>
                  </a:lnTo>
                  <a:lnTo>
                    <a:pt x="418" y="90"/>
                  </a:lnTo>
                  <a:lnTo>
                    <a:pt x="381" y="83"/>
                  </a:lnTo>
                  <a:lnTo>
                    <a:pt x="344" y="75"/>
                  </a:lnTo>
                  <a:lnTo>
                    <a:pt x="310" y="71"/>
                  </a:lnTo>
                  <a:lnTo>
                    <a:pt x="274" y="66"/>
                  </a:lnTo>
                  <a:lnTo>
                    <a:pt x="256" y="68"/>
                  </a:lnTo>
                  <a:lnTo>
                    <a:pt x="254" y="68"/>
                  </a:lnTo>
                  <a:lnTo>
                    <a:pt x="249" y="71"/>
                  </a:lnTo>
                  <a:lnTo>
                    <a:pt x="247" y="71"/>
                  </a:lnTo>
                  <a:lnTo>
                    <a:pt x="244" y="73"/>
                  </a:lnTo>
                  <a:lnTo>
                    <a:pt x="237" y="78"/>
                  </a:lnTo>
                  <a:lnTo>
                    <a:pt x="232" y="85"/>
                  </a:lnTo>
                  <a:lnTo>
                    <a:pt x="227" y="90"/>
                  </a:lnTo>
                  <a:lnTo>
                    <a:pt x="225" y="95"/>
                  </a:lnTo>
                  <a:lnTo>
                    <a:pt x="225" y="100"/>
                  </a:lnTo>
                  <a:lnTo>
                    <a:pt x="225" y="102"/>
                  </a:lnTo>
                  <a:lnTo>
                    <a:pt x="225" y="107"/>
                  </a:lnTo>
                  <a:lnTo>
                    <a:pt x="225" y="112"/>
                  </a:lnTo>
                  <a:lnTo>
                    <a:pt x="225" y="117"/>
                  </a:lnTo>
                  <a:lnTo>
                    <a:pt x="225" y="119"/>
                  </a:lnTo>
                  <a:lnTo>
                    <a:pt x="227" y="124"/>
                  </a:lnTo>
                  <a:lnTo>
                    <a:pt x="232" y="132"/>
                  </a:lnTo>
                  <a:lnTo>
                    <a:pt x="237" y="136"/>
                  </a:lnTo>
                  <a:lnTo>
                    <a:pt x="239" y="139"/>
                  </a:lnTo>
                  <a:lnTo>
                    <a:pt x="244" y="141"/>
                  </a:lnTo>
                  <a:lnTo>
                    <a:pt x="249" y="144"/>
                  </a:lnTo>
                  <a:lnTo>
                    <a:pt x="271" y="149"/>
                  </a:lnTo>
                  <a:lnTo>
                    <a:pt x="298" y="156"/>
                  </a:lnTo>
                  <a:lnTo>
                    <a:pt x="325" y="163"/>
                  </a:lnTo>
                  <a:lnTo>
                    <a:pt x="352" y="173"/>
                  </a:lnTo>
                  <a:lnTo>
                    <a:pt x="381" y="183"/>
                  </a:lnTo>
                  <a:lnTo>
                    <a:pt x="408" y="193"/>
                  </a:lnTo>
                  <a:lnTo>
                    <a:pt x="435" y="202"/>
                  </a:lnTo>
                  <a:lnTo>
                    <a:pt x="464" y="210"/>
                  </a:lnTo>
                  <a:lnTo>
                    <a:pt x="496" y="217"/>
                  </a:lnTo>
                  <a:lnTo>
                    <a:pt x="498" y="217"/>
                  </a:lnTo>
                  <a:lnTo>
                    <a:pt x="500" y="219"/>
                  </a:lnTo>
                  <a:lnTo>
                    <a:pt x="505" y="219"/>
                  </a:lnTo>
                  <a:lnTo>
                    <a:pt x="508" y="222"/>
                  </a:lnTo>
                  <a:lnTo>
                    <a:pt x="515" y="227"/>
                  </a:lnTo>
                  <a:lnTo>
                    <a:pt x="520" y="232"/>
                  </a:lnTo>
                  <a:lnTo>
                    <a:pt x="513" y="241"/>
                  </a:lnTo>
                  <a:lnTo>
                    <a:pt x="522" y="207"/>
                  </a:lnTo>
                  <a:lnTo>
                    <a:pt x="515" y="215"/>
                  </a:lnTo>
                  <a:lnTo>
                    <a:pt x="544" y="210"/>
                  </a:lnTo>
                  <a:lnTo>
                    <a:pt x="525" y="202"/>
                  </a:lnTo>
                  <a:lnTo>
                    <a:pt x="486" y="190"/>
                  </a:lnTo>
                  <a:lnTo>
                    <a:pt x="444" y="180"/>
                  </a:lnTo>
                  <a:lnTo>
                    <a:pt x="405" y="168"/>
                  </a:lnTo>
                  <a:lnTo>
                    <a:pt x="364" y="161"/>
                  </a:lnTo>
                  <a:lnTo>
                    <a:pt x="325" y="151"/>
                  </a:lnTo>
                  <a:lnTo>
                    <a:pt x="283" y="141"/>
                  </a:lnTo>
                  <a:lnTo>
                    <a:pt x="242" y="134"/>
                  </a:lnTo>
                  <a:lnTo>
                    <a:pt x="200" y="129"/>
                  </a:lnTo>
                  <a:lnTo>
                    <a:pt x="195" y="129"/>
                  </a:lnTo>
                  <a:lnTo>
                    <a:pt x="193" y="129"/>
                  </a:lnTo>
                  <a:lnTo>
                    <a:pt x="188" y="129"/>
                  </a:lnTo>
                  <a:lnTo>
                    <a:pt x="183" y="129"/>
                  </a:lnTo>
                  <a:lnTo>
                    <a:pt x="181" y="132"/>
                  </a:lnTo>
                  <a:lnTo>
                    <a:pt x="176" y="132"/>
                  </a:lnTo>
                  <a:lnTo>
                    <a:pt x="174" y="134"/>
                  </a:lnTo>
                  <a:lnTo>
                    <a:pt x="169" y="134"/>
                  </a:lnTo>
                  <a:lnTo>
                    <a:pt x="149" y="144"/>
                  </a:lnTo>
                  <a:lnTo>
                    <a:pt x="144" y="146"/>
                  </a:lnTo>
                  <a:lnTo>
                    <a:pt x="142" y="151"/>
                  </a:lnTo>
                  <a:lnTo>
                    <a:pt x="139" y="156"/>
                  </a:lnTo>
                  <a:lnTo>
                    <a:pt x="139" y="158"/>
                  </a:lnTo>
                  <a:lnTo>
                    <a:pt x="137" y="168"/>
                  </a:lnTo>
                  <a:lnTo>
                    <a:pt x="134" y="171"/>
                  </a:lnTo>
                  <a:lnTo>
                    <a:pt x="134" y="178"/>
                  </a:lnTo>
                  <a:lnTo>
                    <a:pt x="134" y="180"/>
                  </a:lnTo>
                  <a:lnTo>
                    <a:pt x="137" y="188"/>
                  </a:lnTo>
                  <a:lnTo>
                    <a:pt x="139" y="190"/>
                  </a:lnTo>
                  <a:lnTo>
                    <a:pt x="142" y="195"/>
                  </a:lnTo>
                  <a:lnTo>
                    <a:pt x="147" y="197"/>
                  </a:lnTo>
                  <a:lnTo>
                    <a:pt x="152" y="202"/>
                  </a:lnTo>
                  <a:lnTo>
                    <a:pt x="159" y="205"/>
                  </a:lnTo>
                  <a:lnTo>
                    <a:pt x="188" y="215"/>
                  </a:lnTo>
                  <a:lnTo>
                    <a:pt x="220" y="224"/>
                  </a:lnTo>
                  <a:lnTo>
                    <a:pt x="252" y="232"/>
                  </a:lnTo>
                  <a:lnTo>
                    <a:pt x="283" y="239"/>
                  </a:lnTo>
                  <a:lnTo>
                    <a:pt x="315" y="244"/>
                  </a:lnTo>
                  <a:lnTo>
                    <a:pt x="347" y="251"/>
                  </a:lnTo>
                  <a:lnTo>
                    <a:pt x="378" y="256"/>
                  </a:lnTo>
                  <a:lnTo>
                    <a:pt x="413" y="261"/>
                  </a:lnTo>
                  <a:lnTo>
                    <a:pt x="425" y="263"/>
                  </a:lnTo>
                  <a:lnTo>
                    <a:pt x="437" y="266"/>
                  </a:lnTo>
                  <a:lnTo>
                    <a:pt x="452" y="271"/>
                  </a:lnTo>
                  <a:lnTo>
                    <a:pt x="464" y="276"/>
                  </a:lnTo>
                  <a:lnTo>
                    <a:pt x="476" y="280"/>
                  </a:lnTo>
                  <a:lnTo>
                    <a:pt x="488" y="285"/>
                  </a:lnTo>
                  <a:lnTo>
                    <a:pt x="503" y="290"/>
                  </a:lnTo>
                  <a:lnTo>
                    <a:pt x="518" y="293"/>
                  </a:lnTo>
                  <a:lnTo>
                    <a:pt x="527" y="295"/>
                  </a:lnTo>
                  <a:lnTo>
                    <a:pt x="503" y="278"/>
                  </a:lnTo>
                  <a:lnTo>
                    <a:pt x="508" y="285"/>
                  </a:lnTo>
                  <a:lnTo>
                    <a:pt x="508" y="266"/>
                  </a:lnTo>
                  <a:lnTo>
                    <a:pt x="505" y="273"/>
                  </a:lnTo>
                  <a:lnTo>
                    <a:pt x="527" y="254"/>
                  </a:lnTo>
                  <a:lnTo>
                    <a:pt x="508" y="256"/>
                  </a:lnTo>
                  <a:lnTo>
                    <a:pt x="503" y="256"/>
                  </a:lnTo>
                  <a:lnTo>
                    <a:pt x="500" y="259"/>
                  </a:lnTo>
                  <a:lnTo>
                    <a:pt x="496" y="261"/>
                  </a:lnTo>
                  <a:lnTo>
                    <a:pt x="447" y="251"/>
                  </a:lnTo>
                  <a:lnTo>
                    <a:pt x="400" y="239"/>
                  </a:lnTo>
                  <a:lnTo>
                    <a:pt x="354" y="229"/>
                  </a:lnTo>
                  <a:lnTo>
                    <a:pt x="310" y="219"/>
                  </a:lnTo>
                  <a:lnTo>
                    <a:pt x="264" y="210"/>
                  </a:lnTo>
                  <a:lnTo>
                    <a:pt x="220" y="202"/>
                  </a:lnTo>
                  <a:lnTo>
                    <a:pt x="174" y="200"/>
                  </a:lnTo>
                  <a:lnTo>
                    <a:pt x="127" y="197"/>
                  </a:lnTo>
                  <a:lnTo>
                    <a:pt x="115" y="202"/>
                  </a:lnTo>
                  <a:lnTo>
                    <a:pt x="110" y="202"/>
                  </a:lnTo>
                  <a:lnTo>
                    <a:pt x="105" y="205"/>
                  </a:lnTo>
                  <a:lnTo>
                    <a:pt x="100" y="207"/>
                  </a:lnTo>
                  <a:lnTo>
                    <a:pt x="100" y="210"/>
                  </a:lnTo>
                  <a:lnTo>
                    <a:pt x="98" y="212"/>
                  </a:lnTo>
                  <a:lnTo>
                    <a:pt x="95" y="217"/>
                  </a:lnTo>
                  <a:lnTo>
                    <a:pt x="93" y="222"/>
                  </a:lnTo>
                  <a:lnTo>
                    <a:pt x="93" y="224"/>
                  </a:lnTo>
                  <a:lnTo>
                    <a:pt x="91" y="234"/>
                  </a:lnTo>
                  <a:lnTo>
                    <a:pt x="91" y="239"/>
                  </a:lnTo>
                  <a:lnTo>
                    <a:pt x="91" y="244"/>
                  </a:lnTo>
                  <a:lnTo>
                    <a:pt x="91" y="249"/>
                  </a:lnTo>
                  <a:lnTo>
                    <a:pt x="93" y="254"/>
                  </a:lnTo>
                  <a:lnTo>
                    <a:pt x="95" y="256"/>
                  </a:lnTo>
                  <a:lnTo>
                    <a:pt x="100" y="261"/>
                  </a:lnTo>
                  <a:lnTo>
                    <a:pt x="103" y="263"/>
                  </a:lnTo>
                  <a:lnTo>
                    <a:pt x="105" y="266"/>
                  </a:lnTo>
                  <a:lnTo>
                    <a:pt x="125" y="276"/>
                  </a:lnTo>
                  <a:lnTo>
                    <a:pt x="166" y="280"/>
                  </a:lnTo>
                  <a:lnTo>
                    <a:pt x="208" y="288"/>
                  </a:lnTo>
                  <a:lnTo>
                    <a:pt x="249" y="295"/>
                  </a:lnTo>
                  <a:lnTo>
                    <a:pt x="293" y="305"/>
                  </a:lnTo>
                  <a:lnTo>
                    <a:pt x="335" y="315"/>
                  </a:lnTo>
                  <a:lnTo>
                    <a:pt x="376" y="324"/>
                  </a:lnTo>
                  <a:lnTo>
                    <a:pt x="418" y="337"/>
                  </a:lnTo>
                  <a:lnTo>
                    <a:pt x="459" y="349"/>
                  </a:lnTo>
                  <a:lnTo>
                    <a:pt x="476" y="363"/>
                  </a:lnTo>
                  <a:lnTo>
                    <a:pt x="479" y="310"/>
                  </a:lnTo>
                  <a:lnTo>
                    <a:pt x="474" y="310"/>
                  </a:lnTo>
                  <a:lnTo>
                    <a:pt x="466" y="310"/>
                  </a:lnTo>
                  <a:lnTo>
                    <a:pt x="459" y="310"/>
                  </a:lnTo>
                  <a:lnTo>
                    <a:pt x="454" y="312"/>
                  </a:lnTo>
                  <a:lnTo>
                    <a:pt x="449" y="312"/>
                  </a:lnTo>
                  <a:lnTo>
                    <a:pt x="442" y="312"/>
                  </a:lnTo>
                  <a:lnTo>
                    <a:pt x="437" y="312"/>
                  </a:lnTo>
                  <a:lnTo>
                    <a:pt x="432" y="315"/>
                  </a:lnTo>
                  <a:lnTo>
                    <a:pt x="400" y="307"/>
                  </a:lnTo>
                  <a:lnTo>
                    <a:pt x="371" y="298"/>
                  </a:lnTo>
                  <a:lnTo>
                    <a:pt x="339" y="288"/>
                  </a:lnTo>
                  <a:lnTo>
                    <a:pt x="310" y="280"/>
                  </a:lnTo>
                  <a:lnTo>
                    <a:pt x="281" y="273"/>
                  </a:lnTo>
                  <a:lnTo>
                    <a:pt x="252" y="268"/>
                  </a:lnTo>
                  <a:lnTo>
                    <a:pt x="220" y="268"/>
                  </a:lnTo>
                  <a:lnTo>
                    <a:pt x="188" y="273"/>
                  </a:lnTo>
                  <a:lnTo>
                    <a:pt x="171" y="283"/>
                  </a:lnTo>
                  <a:lnTo>
                    <a:pt x="169" y="285"/>
                  </a:lnTo>
                  <a:lnTo>
                    <a:pt x="164" y="290"/>
                  </a:lnTo>
                  <a:lnTo>
                    <a:pt x="161" y="293"/>
                  </a:lnTo>
                  <a:lnTo>
                    <a:pt x="161" y="300"/>
                  </a:lnTo>
                  <a:lnTo>
                    <a:pt x="159" y="302"/>
                  </a:lnTo>
                  <a:lnTo>
                    <a:pt x="159" y="310"/>
                  </a:lnTo>
                  <a:lnTo>
                    <a:pt x="161" y="312"/>
                  </a:lnTo>
                  <a:lnTo>
                    <a:pt x="161" y="320"/>
                  </a:lnTo>
                  <a:lnTo>
                    <a:pt x="166" y="329"/>
                  </a:lnTo>
                  <a:lnTo>
                    <a:pt x="169" y="332"/>
                  </a:lnTo>
                  <a:lnTo>
                    <a:pt x="171" y="337"/>
                  </a:lnTo>
                  <a:lnTo>
                    <a:pt x="176" y="342"/>
                  </a:lnTo>
                  <a:lnTo>
                    <a:pt x="181" y="344"/>
                  </a:lnTo>
                  <a:lnTo>
                    <a:pt x="188" y="349"/>
                  </a:lnTo>
                  <a:lnTo>
                    <a:pt x="217" y="359"/>
                  </a:lnTo>
                  <a:lnTo>
                    <a:pt x="249" y="368"/>
                  </a:lnTo>
                  <a:lnTo>
                    <a:pt x="278" y="376"/>
                  </a:lnTo>
                  <a:lnTo>
                    <a:pt x="310" y="383"/>
                  </a:lnTo>
                  <a:lnTo>
                    <a:pt x="342" y="390"/>
                  </a:lnTo>
                  <a:lnTo>
                    <a:pt x="371" y="400"/>
                  </a:lnTo>
                  <a:lnTo>
                    <a:pt x="400" y="410"/>
                  </a:lnTo>
                  <a:lnTo>
                    <a:pt x="432" y="422"/>
                  </a:lnTo>
                  <a:lnTo>
                    <a:pt x="439" y="427"/>
                  </a:lnTo>
                  <a:lnTo>
                    <a:pt x="422" y="393"/>
                  </a:lnTo>
                  <a:lnTo>
                    <a:pt x="418" y="403"/>
                  </a:lnTo>
                  <a:lnTo>
                    <a:pt x="435" y="378"/>
                  </a:lnTo>
                  <a:lnTo>
                    <a:pt x="437" y="381"/>
                  </a:lnTo>
                  <a:lnTo>
                    <a:pt x="430" y="381"/>
                  </a:lnTo>
                  <a:lnTo>
                    <a:pt x="422" y="383"/>
                  </a:lnTo>
                  <a:lnTo>
                    <a:pt x="413" y="383"/>
                  </a:lnTo>
                  <a:lnTo>
                    <a:pt x="405" y="383"/>
                  </a:lnTo>
                  <a:lnTo>
                    <a:pt x="398" y="383"/>
                  </a:lnTo>
                  <a:lnTo>
                    <a:pt x="391" y="383"/>
                  </a:lnTo>
                  <a:lnTo>
                    <a:pt x="383" y="381"/>
                  </a:lnTo>
                  <a:lnTo>
                    <a:pt x="376" y="378"/>
                  </a:lnTo>
                  <a:lnTo>
                    <a:pt x="354" y="371"/>
                  </a:lnTo>
                  <a:lnTo>
                    <a:pt x="332" y="366"/>
                  </a:lnTo>
                  <a:lnTo>
                    <a:pt x="313" y="361"/>
                  </a:lnTo>
                  <a:lnTo>
                    <a:pt x="291" y="356"/>
                  </a:lnTo>
                  <a:lnTo>
                    <a:pt x="269" y="351"/>
                  </a:lnTo>
                  <a:lnTo>
                    <a:pt x="247" y="349"/>
                  </a:lnTo>
                  <a:lnTo>
                    <a:pt x="227" y="346"/>
                  </a:lnTo>
                  <a:lnTo>
                    <a:pt x="205" y="344"/>
                  </a:lnTo>
                  <a:lnTo>
                    <a:pt x="186" y="344"/>
                  </a:lnTo>
                  <a:lnTo>
                    <a:pt x="181" y="344"/>
                  </a:lnTo>
                  <a:lnTo>
                    <a:pt x="176" y="344"/>
                  </a:lnTo>
                  <a:lnTo>
                    <a:pt x="171" y="344"/>
                  </a:lnTo>
                  <a:lnTo>
                    <a:pt x="166" y="346"/>
                  </a:lnTo>
                  <a:lnTo>
                    <a:pt x="159" y="351"/>
                  </a:lnTo>
                  <a:lnTo>
                    <a:pt x="156" y="354"/>
                  </a:lnTo>
                  <a:lnTo>
                    <a:pt x="154" y="356"/>
                  </a:lnTo>
                  <a:lnTo>
                    <a:pt x="139" y="376"/>
                  </a:lnTo>
                  <a:lnTo>
                    <a:pt x="137" y="381"/>
                  </a:lnTo>
                  <a:lnTo>
                    <a:pt x="137" y="383"/>
                  </a:lnTo>
                  <a:lnTo>
                    <a:pt x="134" y="388"/>
                  </a:lnTo>
                  <a:lnTo>
                    <a:pt x="134" y="393"/>
                  </a:lnTo>
                  <a:lnTo>
                    <a:pt x="134" y="398"/>
                  </a:lnTo>
                  <a:lnTo>
                    <a:pt x="137" y="400"/>
                  </a:lnTo>
                  <a:lnTo>
                    <a:pt x="139" y="405"/>
                  </a:lnTo>
                  <a:lnTo>
                    <a:pt x="142" y="410"/>
                  </a:lnTo>
                  <a:lnTo>
                    <a:pt x="154" y="422"/>
                  </a:lnTo>
                  <a:lnTo>
                    <a:pt x="159" y="425"/>
                  </a:lnTo>
                  <a:lnTo>
                    <a:pt x="164" y="427"/>
                  </a:lnTo>
                  <a:lnTo>
                    <a:pt x="169" y="429"/>
                  </a:lnTo>
                  <a:lnTo>
                    <a:pt x="174" y="432"/>
                  </a:lnTo>
                  <a:lnTo>
                    <a:pt x="176" y="434"/>
                  </a:lnTo>
                  <a:lnTo>
                    <a:pt x="183" y="437"/>
                  </a:lnTo>
                  <a:lnTo>
                    <a:pt x="186" y="437"/>
                  </a:lnTo>
                  <a:lnTo>
                    <a:pt x="193" y="439"/>
                  </a:lnTo>
                  <a:lnTo>
                    <a:pt x="222" y="444"/>
                  </a:lnTo>
                  <a:lnTo>
                    <a:pt x="252" y="449"/>
                  </a:lnTo>
                  <a:lnTo>
                    <a:pt x="281" y="454"/>
                  </a:lnTo>
                  <a:lnTo>
                    <a:pt x="310" y="456"/>
                  </a:lnTo>
                  <a:lnTo>
                    <a:pt x="339" y="461"/>
                  </a:lnTo>
                  <a:lnTo>
                    <a:pt x="369" y="466"/>
                  </a:lnTo>
                  <a:lnTo>
                    <a:pt x="398" y="471"/>
                  </a:lnTo>
                  <a:lnTo>
                    <a:pt x="427" y="478"/>
                  </a:lnTo>
                  <a:lnTo>
                    <a:pt x="432" y="478"/>
                  </a:lnTo>
                  <a:lnTo>
                    <a:pt x="439" y="476"/>
                  </a:lnTo>
                  <a:lnTo>
                    <a:pt x="444" y="473"/>
                  </a:lnTo>
                  <a:lnTo>
                    <a:pt x="449" y="471"/>
                  </a:lnTo>
                  <a:lnTo>
                    <a:pt x="454" y="466"/>
                  </a:lnTo>
                  <a:lnTo>
                    <a:pt x="457" y="461"/>
                  </a:lnTo>
                  <a:lnTo>
                    <a:pt x="459" y="456"/>
                  </a:lnTo>
                  <a:lnTo>
                    <a:pt x="461" y="451"/>
                  </a:lnTo>
                  <a:lnTo>
                    <a:pt x="461" y="444"/>
                  </a:lnTo>
                  <a:lnTo>
                    <a:pt x="461" y="439"/>
                  </a:lnTo>
                  <a:lnTo>
                    <a:pt x="459" y="434"/>
                  </a:lnTo>
                  <a:lnTo>
                    <a:pt x="457" y="429"/>
                  </a:lnTo>
                  <a:lnTo>
                    <a:pt x="452" y="425"/>
                  </a:lnTo>
                  <a:lnTo>
                    <a:pt x="447" y="420"/>
                  </a:lnTo>
                  <a:lnTo>
                    <a:pt x="442" y="417"/>
                  </a:lnTo>
                  <a:lnTo>
                    <a:pt x="437" y="417"/>
                  </a:lnTo>
                  <a:lnTo>
                    <a:pt x="408" y="412"/>
                  </a:lnTo>
                  <a:lnTo>
                    <a:pt x="381" y="405"/>
                  </a:lnTo>
                  <a:lnTo>
                    <a:pt x="352" y="400"/>
                  </a:lnTo>
                  <a:lnTo>
                    <a:pt x="322" y="395"/>
                  </a:lnTo>
                  <a:lnTo>
                    <a:pt x="296" y="393"/>
                  </a:lnTo>
                  <a:lnTo>
                    <a:pt x="266" y="388"/>
                  </a:lnTo>
                  <a:lnTo>
                    <a:pt x="237" y="385"/>
                  </a:lnTo>
                  <a:lnTo>
                    <a:pt x="210" y="383"/>
                  </a:lnTo>
                  <a:lnTo>
                    <a:pt x="188" y="371"/>
                  </a:lnTo>
                  <a:lnTo>
                    <a:pt x="193" y="405"/>
                  </a:lnTo>
                  <a:lnTo>
                    <a:pt x="205" y="393"/>
                  </a:lnTo>
                  <a:lnTo>
                    <a:pt x="193" y="403"/>
                  </a:lnTo>
                  <a:lnTo>
                    <a:pt x="200" y="400"/>
                  </a:lnTo>
                  <a:lnTo>
                    <a:pt x="186" y="405"/>
                  </a:lnTo>
                  <a:lnTo>
                    <a:pt x="200" y="405"/>
                  </a:lnTo>
                  <a:lnTo>
                    <a:pt x="230" y="407"/>
                  </a:lnTo>
                  <a:lnTo>
                    <a:pt x="261" y="412"/>
                  </a:lnTo>
                  <a:lnTo>
                    <a:pt x="291" y="420"/>
                  </a:lnTo>
                  <a:lnTo>
                    <a:pt x="320" y="427"/>
                  </a:lnTo>
                  <a:lnTo>
                    <a:pt x="349" y="434"/>
                  </a:lnTo>
                  <a:lnTo>
                    <a:pt x="381" y="439"/>
                  </a:lnTo>
                  <a:lnTo>
                    <a:pt x="410" y="444"/>
                  </a:lnTo>
                  <a:lnTo>
                    <a:pt x="442" y="442"/>
                  </a:lnTo>
                  <a:lnTo>
                    <a:pt x="464" y="434"/>
                  </a:lnTo>
                  <a:lnTo>
                    <a:pt x="469" y="429"/>
                  </a:lnTo>
                  <a:lnTo>
                    <a:pt x="474" y="425"/>
                  </a:lnTo>
                  <a:lnTo>
                    <a:pt x="476" y="422"/>
                  </a:lnTo>
                  <a:lnTo>
                    <a:pt x="476" y="417"/>
                  </a:lnTo>
                  <a:lnTo>
                    <a:pt x="479" y="415"/>
                  </a:lnTo>
                  <a:lnTo>
                    <a:pt x="479" y="412"/>
                  </a:lnTo>
                  <a:lnTo>
                    <a:pt x="479" y="405"/>
                  </a:lnTo>
                  <a:lnTo>
                    <a:pt x="479" y="398"/>
                  </a:lnTo>
                  <a:lnTo>
                    <a:pt x="479" y="393"/>
                  </a:lnTo>
                  <a:lnTo>
                    <a:pt x="479" y="388"/>
                  </a:lnTo>
                  <a:lnTo>
                    <a:pt x="476" y="383"/>
                  </a:lnTo>
                  <a:lnTo>
                    <a:pt x="474" y="378"/>
                  </a:lnTo>
                  <a:lnTo>
                    <a:pt x="469" y="376"/>
                  </a:lnTo>
                  <a:lnTo>
                    <a:pt x="466" y="373"/>
                  </a:lnTo>
                  <a:lnTo>
                    <a:pt x="461" y="371"/>
                  </a:lnTo>
                  <a:lnTo>
                    <a:pt x="449" y="363"/>
                  </a:lnTo>
                  <a:lnTo>
                    <a:pt x="420" y="351"/>
                  </a:lnTo>
                  <a:lnTo>
                    <a:pt x="393" y="344"/>
                  </a:lnTo>
                  <a:lnTo>
                    <a:pt x="364" y="334"/>
                  </a:lnTo>
                  <a:lnTo>
                    <a:pt x="337" y="327"/>
                  </a:lnTo>
                  <a:lnTo>
                    <a:pt x="308" y="320"/>
                  </a:lnTo>
                  <a:lnTo>
                    <a:pt x="281" y="312"/>
                  </a:lnTo>
                  <a:lnTo>
                    <a:pt x="252" y="305"/>
                  </a:lnTo>
                  <a:lnTo>
                    <a:pt x="225" y="295"/>
                  </a:lnTo>
                  <a:lnTo>
                    <a:pt x="208" y="288"/>
                  </a:lnTo>
                  <a:lnTo>
                    <a:pt x="222" y="305"/>
                  </a:lnTo>
                  <a:lnTo>
                    <a:pt x="217" y="295"/>
                  </a:lnTo>
                  <a:lnTo>
                    <a:pt x="208" y="334"/>
                  </a:lnTo>
                  <a:lnTo>
                    <a:pt x="227" y="329"/>
                  </a:lnTo>
                  <a:lnTo>
                    <a:pt x="225" y="329"/>
                  </a:lnTo>
                  <a:lnTo>
                    <a:pt x="252" y="329"/>
                  </a:lnTo>
                  <a:lnTo>
                    <a:pt x="281" y="334"/>
                  </a:lnTo>
                  <a:lnTo>
                    <a:pt x="308" y="339"/>
                  </a:lnTo>
                  <a:lnTo>
                    <a:pt x="332" y="349"/>
                  </a:lnTo>
                  <a:lnTo>
                    <a:pt x="359" y="356"/>
                  </a:lnTo>
                  <a:lnTo>
                    <a:pt x="386" y="363"/>
                  </a:lnTo>
                  <a:lnTo>
                    <a:pt x="413" y="371"/>
                  </a:lnTo>
                  <a:lnTo>
                    <a:pt x="439" y="373"/>
                  </a:lnTo>
                  <a:lnTo>
                    <a:pt x="444" y="373"/>
                  </a:lnTo>
                  <a:lnTo>
                    <a:pt x="449" y="373"/>
                  </a:lnTo>
                  <a:lnTo>
                    <a:pt x="452" y="373"/>
                  </a:lnTo>
                  <a:lnTo>
                    <a:pt x="457" y="373"/>
                  </a:lnTo>
                  <a:lnTo>
                    <a:pt x="461" y="371"/>
                  </a:lnTo>
                  <a:lnTo>
                    <a:pt x="466" y="371"/>
                  </a:lnTo>
                  <a:lnTo>
                    <a:pt x="471" y="368"/>
                  </a:lnTo>
                  <a:lnTo>
                    <a:pt x="476" y="368"/>
                  </a:lnTo>
                  <a:lnTo>
                    <a:pt x="498" y="366"/>
                  </a:lnTo>
                  <a:lnTo>
                    <a:pt x="498" y="363"/>
                  </a:lnTo>
                  <a:lnTo>
                    <a:pt x="503" y="363"/>
                  </a:lnTo>
                  <a:lnTo>
                    <a:pt x="508" y="361"/>
                  </a:lnTo>
                  <a:lnTo>
                    <a:pt x="510" y="356"/>
                  </a:lnTo>
                  <a:lnTo>
                    <a:pt x="515" y="351"/>
                  </a:lnTo>
                  <a:lnTo>
                    <a:pt x="518" y="346"/>
                  </a:lnTo>
                  <a:lnTo>
                    <a:pt x="518" y="342"/>
                  </a:lnTo>
                  <a:lnTo>
                    <a:pt x="518" y="334"/>
                  </a:lnTo>
                  <a:lnTo>
                    <a:pt x="518" y="329"/>
                  </a:lnTo>
                  <a:lnTo>
                    <a:pt x="515" y="324"/>
                  </a:lnTo>
                  <a:lnTo>
                    <a:pt x="505" y="305"/>
                  </a:lnTo>
                  <a:lnTo>
                    <a:pt x="464" y="288"/>
                  </a:lnTo>
                  <a:lnTo>
                    <a:pt x="422" y="273"/>
                  </a:lnTo>
                  <a:lnTo>
                    <a:pt x="381" y="261"/>
                  </a:lnTo>
                  <a:lnTo>
                    <a:pt x="337" y="251"/>
                  </a:lnTo>
                  <a:lnTo>
                    <a:pt x="296" y="241"/>
                  </a:lnTo>
                  <a:lnTo>
                    <a:pt x="252" y="234"/>
                  </a:lnTo>
                  <a:lnTo>
                    <a:pt x="208" y="227"/>
                  </a:lnTo>
                  <a:lnTo>
                    <a:pt x="164" y="219"/>
                  </a:lnTo>
                  <a:lnTo>
                    <a:pt x="137" y="212"/>
                  </a:lnTo>
                  <a:lnTo>
                    <a:pt x="152" y="246"/>
                  </a:lnTo>
                  <a:lnTo>
                    <a:pt x="152" y="234"/>
                  </a:lnTo>
                  <a:lnTo>
                    <a:pt x="132" y="259"/>
                  </a:lnTo>
                  <a:lnTo>
                    <a:pt x="147" y="256"/>
                  </a:lnTo>
                  <a:lnTo>
                    <a:pt x="193" y="261"/>
                  </a:lnTo>
                  <a:lnTo>
                    <a:pt x="239" y="268"/>
                  </a:lnTo>
                  <a:lnTo>
                    <a:pt x="286" y="278"/>
                  </a:lnTo>
                  <a:lnTo>
                    <a:pt x="332" y="288"/>
                  </a:lnTo>
                  <a:lnTo>
                    <a:pt x="376" y="298"/>
                  </a:lnTo>
                  <a:lnTo>
                    <a:pt x="422" y="307"/>
                  </a:lnTo>
                  <a:lnTo>
                    <a:pt x="469" y="312"/>
                  </a:lnTo>
                  <a:lnTo>
                    <a:pt x="515" y="320"/>
                  </a:lnTo>
                  <a:lnTo>
                    <a:pt x="537" y="312"/>
                  </a:lnTo>
                  <a:lnTo>
                    <a:pt x="540" y="310"/>
                  </a:lnTo>
                  <a:lnTo>
                    <a:pt x="544" y="310"/>
                  </a:lnTo>
                  <a:lnTo>
                    <a:pt x="547" y="307"/>
                  </a:lnTo>
                  <a:lnTo>
                    <a:pt x="552" y="305"/>
                  </a:lnTo>
                  <a:lnTo>
                    <a:pt x="554" y="302"/>
                  </a:lnTo>
                  <a:lnTo>
                    <a:pt x="557" y="300"/>
                  </a:lnTo>
                  <a:lnTo>
                    <a:pt x="559" y="295"/>
                  </a:lnTo>
                  <a:lnTo>
                    <a:pt x="559" y="290"/>
                  </a:lnTo>
                  <a:lnTo>
                    <a:pt x="561" y="283"/>
                  </a:lnTo>
                  <a:lnTo>
                    <a:pt x="564" y="278"/>
                  </a:lnTo>
                  <a:lnTo>
                    <a:pt x="564" y="271"/>
                  </a:lnTo>
                  <a:lnTo>
                    <a:pt x="564" y="266"/>
                  </a:lnTo>
                  <a:lnTo>
                    <a:pt x="561" y="261"/>
                  </a:lnTo>
                  <a:lnTo>
                    <a:pt x="557" y="254"/>
                  </a:lnTo>
                  <a:lnTo>
                    <a:pt x="557" y="249"/>
                  </a:lnTo>
                  <a:lnTo>
                    <a:pt x="554" y="244"/>
                  </a:lnTo>
                  <a:lnTo>
                    <a:pt x="552" y="241"/>
                  </a:lnTo>
                  <a:lnTo>
                    <a:pt x="549" y="239"/>
                  </a:lnTo>
                  <a:lnTo>
                    <a:pt x="544" y="239"/>
                  </a:lnTo>
                  <a:lnTo>
                    <a:pt x="542" y="237"/>
                  </a:lnTo>
                  <a:lnTo>
                    <a:pt x="537" y="234"/>
                  </a:lnTo>
                  <a:lnTo>
                    <a:pt x="535" y="234"/>
                  </a:lnTo>
                  <a:lnTo>
                    <a:pt x="520" y="232"/>
                  </a:lnTo>
                  <a:lnTo>
                    <a:pt x="505" y="227"/>
                  </a:lnTo>
                  <a:lnTo>
                    <a:pt x="491" y="222"/>
                  </a:lnTo>
                  <a:lnTo>
                    <a:pt x="479" y="217"/>
                  </a:lnTo>
                  <a:lnTo>
                    <a:pt x="464" y="210"/>
                  </a:lnTo>
                  <a:lnTo>
                    <a:pt x="449" y="205"/>
                  </a:lnTo>
                  <a:lnTo>
                    <a:pt x="435" y="200"/>
                  </a:lnTo>
                  <a:lnTo>
                    <a:pt x="420" y="197"/>
                  </a:lnTo>
                  <a:lnTo>
                    <a:pt x="405" y="195"/>
                  </a:lnTo>
                  <a:lnTo>
                    <a:pt x="378" y="193"/>
                  </a:lnTo>
                  <a:lnTo>
                    <a:pt x="352" y="190"/>
                  </a:lnTo>
                  <a:lnTo>
                    <a:pt x="327" y="185"/>
                  </a:lnTo>
                  <a:lnTo>
                    <a:pt x="300" y="180"/>
                  </a:lnTo>
                  <a:lnTo>
                    <a:pt x="276" y="175"/>
                  </a:lnTo>
                  <a:lnTo>
                    <a:pt x="249" y="168"/>
                  </a:lnTo>
                  <a:lnTo>
                    <a:pt x="222" y="163"/>
                  </a:lnTo>
                  <a:lnTo>
                    <a:pt x="198" y="158"/>
                  </a:lnTo>
                  <a:lnTo>
                    <a:pt x="181" y="149"/>
                  </a:lnTo>
                  <a:lnTo>
                    <a:pt x="195" y="183"/>
                  </a:lnTo>
                  <a:lnTo>
                    <a:pt x="198" y="178"/>
                  </a:lnTo>
                  <a:lnTo>
                    <a:pt x="186" y="193"/>
                  </a:lnTo>
                  <a:lnTo>
                    <a:pt x="195" y="190"/>
                  </a:lnTo>
                  <a:lnTo>
                    <a:pt x="195" y="188"/>
                  </a:lnTo>
                  <a:lnTo>
                    <a:pt x="232" y="195"/>
                  </a:lnTo>
                  <a:lnTo>
                    <a:pt x="271" y="202"/>
                  </a:lnTo>
                  <a:lnTo>
                    <a:pt x="310" y="210"/>
                  </a:lnTo>
                  <a:lnTo>
                    <a:pt x="347" y="219"/>
                  </a:lnTo>
                  <a:lnTo>
                    <a:pt x="386" y="229"/>
                  </a:lnTo>
                  <a:lnTo>
                    <a:pt x="422" y="239"/>
                  </a:lnTo>
                  <a:lnTo>
                    <a:pt x="459" y="246"/>
                  </a:lnTo>
                  <a:lnTo>
                    <a:pt x="498" y="259"/>
                  </a:lnTo>
                  <a:lnTo>
                    <a:pt x="522" y="266"/>
                  </a:lnTo>
                  <a:lnTo>
                    <a:pt x="527" y="266"/>
                  </a:lnTo>
                  <a:lnTo>
                    <a:pt x="530" y="268"/>
                  </a:lnTo>
                  <a:lnTo>
                    <a:pt x="535" y="268"/>
                  </a:lnTo>
                  <a:lnTo>
                    <a:pt x="540" y="268"/>
                  </a:lnTo>
                  <a:lnTo>
                    <a:pt x="542" y="266"/>
                  </a:lnTo>
                  <a:lnTo>
                    <a:pt x="547" y="266"/>
                  </a:lnTo>
                  <a:lnTo>
                    <a:pt x="549" y="263"/>
                  </a:lnTo>
                  <a:lnTo>
                    <a:pt x="552" y="261"/>
                  </a:lnTo>
                  <a:lnTo>
                    <a:pt x="559" y="254"/>
                  </a:lnTo>
                  <a:lnTo>
                    <a:pt x="566" y="249"/>
                  </a:lnTo>
                  <a:lnTo>
                    <a:pt x="569" y="241"/>
                  </a:lnTo>
                  <a:lnTo>
                    <a:pt x="571" y="239"/>
                  </a:lnTo>
                  <a:lnTo>
                    <a:pt x="571" y="234"/>
                  </a:lnTo>
                  <a:lnTo>
                    <a:pt x="571" y="232"/>
                  </a:lnTo>
                  <a:lnTo>
                    <a:pt x="574" y="227"/>
                  </a:lnTo>
                  <a:lnTo>
                    <a:pt x="571" y="212"/>
                  </a:lnTo>
                  <a:lnTo>
                    <a:pt x="566" y="200"/>
                  </a:lnTo>
                  <a:lnTo>
                    <a:pt x="561" y="193"/>
                  </a:lnTo>
                  <a:lnTo>
                    <a:pt x="554" y="183"/>
                  </a:lnTo>
                  <a:lnTo>
                    <a:pt x="547" y="175"/>
                  </a:lnTo>
                  <a:lnTo>
                    <a:pt x="537" y="171"/>
                  </a:lnTo>
                  <a:lnTo>
                    <a:pt x="527" y="166"/>
                  </a:lnTo>
                  <a:lnTo>
                    <a:pt x="518" y="161"/>
                  </a:lnTo>
                  <a:lnTo>
                    <a:pt x="508" y="158"/>
                  </a:lnTo>
                  <a:lnTo>
                    <a:pt x="479" y="151"/>
                  </a:lnTo>
                  <a:lnTo>
                    <a:pt x="452" y="144"/>
                  </a:lnTo>
                  <a:lnTo>
                    <a:pt x="425" y="134"/>
                  </a:lnTo>
                  <a:lnTo>
                    <a:pt x="400" y="124"/>
                  </a:lnTo>
                  <a:lnTo>
                    <a:pt x="374" y="114"/>
                  </a:lnTo>
                  <a:lnTo>
                    <a:pt x="347" y="107"/>
                  </a:lnTo>
                  <a:lnTo>
                    <a:pt x="320" y="97"/>
                  </a:lnTo>
                  <a:lnTo>
                    <a:pt x="293" y="90"/>
                  </a:lnTo>
                  <a:lnTo>
                    <a:pt x="266" y="88"/>
                  </a:lnTo>
                  <a:lnTo>
                    <a:pt x="283" y="100"/>
                  </a:lnTo>
                  <a:lnTo>
                    <a:pt x="278" y="90"/>
                  </a:lnTo>
                  <a:lnTo>
                    <a:pt x="281" y="122"/>
                  </a:lnTo>
                  <a:lnTo>
                    <a:pt x="286" y="114"/>
                  </a:lnTo>
                  <a:lnTo>
                    <a:pt x="269" y="129"/>
                  </a:lnTo>
                  <a:lnTo>
                    <a:pt x="281" y="127"/>
                  </a:lnTo>
                  <a:lnTo>
                    <a:pt x="278" y="127"/>
                  </a:lnTo>
                  <a:lnTo>
                    <a:pt x="308" y="129"/>
                  </a:lnTo>
                  <a:lnTo>
                    <a:pt x="337" y="134"/>
                  </a:lnTo>
                  <a:lnTo>
                    <a:pt x="366" y="141"/>
                  </a:lnTo>
                  <a:lnTo>
                    <a:pt x="396" y="149"/>
                  </a:lnTo>
                  <a:lnTo>
                    <a:pt x="422" y="156"/>
                  </a:lnTo>
                  <a:lnTo>
                    <a:pt x="452" y="166"/>
                  </a:lnTo>
                  <a:lnTo>
                    <a:pt x="481" y="173"/>
                  </a:lnTo>
                  <a:lnTo>
                    <a:pt x="510" y="180"/>
                  </a:lnTo>
                  <a:lnTo>
                    <a:pt x="527" y="193"/>
                  </a:lnTo>
                  <a:lnTo>
                    <a:pt x="518" y="178"/>
                  </a:lnTo>
                  <a:lnTo>
                    <a:pt x="518" y="188"/>
                  </a:lnTo>
                  <a:lnTo>
                    <a:pt x="518" y="190"/>
                  </a:lnTo>
                  <a:lnTo>
                    <a:pt x="518" y="195"/>
                  </a:lnTo>
                  <a:lnTo>
                    <a:pt x="518" y="197"/>
                  </a:lnTo>
                  <a:lnTo>
                    <a:pt x="518" y="202"/>
                  </a:lnTo>
                  <a:lnTo>
                    <a:pt x="520" y="232"/>
                  </a:lnTo>
                  <a:lnTo>
                    <a:pt x="520" y="239"/>
                  </a:lnTo>
                  <a:lnTo>
                    <a:pt x="520" y="244"/>
                  </a:lnTo>
                  <a:lnTo>
                    <a:pt x="522" y="249"/>
                  </a:lnTo>
                  <a:lnTo>
                    <a:pt x="527" y="251"/>
                  </a:lnTo>
                  <a:lnTo>
                    <a:pt x="530" y="256"/>
                  </a:lnTo>
                  <a:lnTo>
                    <a:pt x="535" y="259"/>
                  </a:lnTo>
                  <a:lnTo>
                    <a:pt x="537" y="261"/>
                  </a:lnTo>
                  <a:lnTo>
                    <a:pt x="542" y="263"/>
                  </a:lnTo>
                  <a:lnTo>
                    <a:pt x="549" y="263"/>
                  </a:lnTo>
                  <a:lnTo>
                    <a:pt x="554" y="263"/>
                  </a:lnTo>
                  <a:lnTo>
                    <a:pt x="559" y="261"/>
                  </a:lnTo>
                  <a:lnTo>
                    <a:pt x="566" y="259"/>
                  </a:lnTo>
                  <a:lnTo>
                    <a:pt x="569" y="254"/>
                  </a:lnTo>
                  <a:lnTo>
                    <a:pt x="574" y="249"/>
                  </a:lnTo>
                  <a:lnTo>
                    <a:pt x="576" y="244"/>
                  </a:lnTo>
                  <a:lnTo>
                    <a:pt x="579" y="239"/>
                  </a:lnTo>
                  <a:lnTo>
                    <a:pt x="586" y="224"/>
                  </a:lnTo>
                  <a:lnTo>
                    <a:pt x="586" y="227"/>
                  </a:lnTo>
                  <a:lnTo>
                    <a:pt x="586" y="222"/>
                  </a:lnTo>
                  <a:lnTo>
                    <a:pt x="588" y="217"/>
                  </a:lnTo>
                  <a:lnTo>
                    <a:pt x="591" y="212"/>
                  </a:lnTo>
                  <a:lnTo>
                    <a:pt x="591" y="210"/>
                  </a:lnTo>
                  <a:lnTo>
                    <a:pt x="593" y="205"/>
                  </a:lnTo>
                  <a:lnTo>
                    <a:pt x="596" y="200"/>
                  </a:lnTo>
                  <a:lnTo>
                    <a:pt x="598" y="195"/>
                  </a:lnTo>
                  <a:lnTo>
                    <a:pt x="601" y="193"/>
                  </a:lnTo>
                  <a:lnTo>
                    <a:pt x="630" y="175"/>
                  </a:lnTo>
                  <a:lnTo>
                    <a:pt x="610" y="178"/>
                  </a:lnTo>
                  <a:lnTo>
                    <a:pt x="618" y="178"/>
                  </a:lnTo>
                  <a:lnTo>
                    <a:pt x="601" y="168"/>
                  </a:lnTo>
                  <a:lnTo>
                    <a:pt x="605" y="175"/>
                  </a:lnTo>
                  <a:lnTo>
                    <a:pt x="598" y="156"/>
                  </a:lnTo>
                  <a:lnTo>
                    <a:pt x="598" y="178"/>
                  </a:lnTo>
                  <a:lnTo>
                    <a:pt x="598" y="180"/>
                  </a:lnTo>
                  <a:lnTo>
                    <a:pt x="598" y="185"/>
                  </a:lnTo>
                  <a:lnTo>
                    <a:pt x="598" y="188"/>
                  </a:lnTo>
                  <a:lnTo>
                    <a:pt x="598" y="193"/>
                  </a:lnTo>
                  <a:lnTo>
                    <a:pt x="601" y="219"/>
                  </a:lnTo>
                  <a:lnTo>
                    <a:pt x="601" y="224"/>
                  </a:lnTo>
                  <a:lnTo>
                    <a:pt x="603" y="227"/>
                  </a:lnTo>
                  <a:lnTo>
                    <a:pt x="603" y="229"/>
                  </a:lnTo>
                  <a:lnTo>
                    <a:pt x="605" y="232"/>
                  </a:lnTo>
                  <a:lnTo>
                    <a:pt x="608" y="237"/>
                  </a:lnTo>
                  <a:lnTo>
                    <a:pt x="613" y="241"/>
                  </a:lnTo>
                  <a:lnTo>
                    <a:pt x="618" y="244"/>
                  </a:lnTo>
                  <a:lnTo>
                    <a:pt x="623" y="246"/>
                  </a:lnTo>
                  <a:lnTo>
                    <a:pt x="627" y="246"/>
                  </a:lnTo>
                  <a:lnTo>
                    <a:pt x="635" y="246"/>
                  </a:lnTo>
                  <a:lnTo>
                    <a:pt x="640" y="244"/>
                  </a:lnTo>
                  <a:lnTo>
                    <a:pt x="647" y="244"/>
                  </a:lnTo>
                  <a:lnTo>
                    <a:pt x="664" y="229"/>
                  </a:lnTo>
                  <a:lnTo>
                    <a:pt x="666" y="224"/>
                  </a:lnTo>
                  <a:lnTo>
                    <a:pt x="666" y="219"/>
                  </a:lnTo>
                  <a:lnTo>
                    <a:pt x="669" y="217"/>
                  </a:lnTo>
                  <a:lnTo>
                    <a:pt x="674" y="212"/>
                  </a:lnTo>
                  <a:lnTo>
                    <a:pt x="681" y="175"/>
                  </a:lnTo>
                  <a:lnTo>
                    <a:pt x="669" y="195"/>
                  </a:lnTo>
                  <a:lnTo>
                    <a:pt x="686" y="185"/>
                  </a:lnTo>
                  <a:lnTo>
                    <a:pt x="676" y="190"/>
                  </a:lnTo>
                  <a:lnTo>
                    <a:pt x="686" y="188"/>
                  </a:lnTo>
                  <a:lnTo>
                    <a:pt x="654" y="175"/>
                  </a:lnTo>
                  <a:lnTo>
                    <a:pt x="659" y="180"/>
                  </a:lnTo>
                  <a:lnTo>
                    <a:pt x="654" y="166"/>
                  </a:lnTo>
                  <a:lnTo>
                    <a:pt x="654" y="185"/>
                  </a:lnTo>
                  <a:lnTo>
                    <a:pt x="654" y="188"/>
                  </a:lnTo>
                  <a:lnTo>
                    <a:pt x="654" y="193"/>
                  </a:lnTo>
                  <a:lnTo>
                    <a:pt x="657" y="195"/>
                  </a:lnTo>
                  <a:lnTo>
                    <a:pt x="657" y="200"/>
                  </a:lnTo>
                  <a:lnTo>
                    <a:pt x="659" y="207"/>
                  </a:lnTo>
                  <a:lnTo>
                    <a:pt x="664" y="212"/>
                  </a:lnTo>
                  <a:lnTo>
                    <a:pt x="669" y="232"/>
                  </a:lnTo>
                  <a:lnTo>
                    <a:pt x="674" y="215"/>
                  </a:lnTo>
                  <a:lnTo>
                    <a:pt x="669" y="222"/>
                  </a:lnTo>
                  <a:lnTo>
                    <a:pt x="693" y="207"/>
                  </a:lnTo>
                  <a:lnTo>
                    <a:pt x="686" y="207"/>
                  </a:lnTo>
                  <a:lnTo>
                    <a:pt x="666" y="212"/>
                  </a:lnTo>
                  <a:lnTo>
                    <a:pt x="647" y="215"/>
                  </a:lnTo>
                  <a:lnTo>
                    <a:pt x="627" y="215"/>
                  </a:lnTo>
                  <a:lnTo>
                    <a:pt x="608" y="217"/>
                  </a:lnTo>
                  <a:lnTo>
                    <a:pt x="588" y="219"/>
                  </a:lnTo>
                  <a:lnTo>
                    <a:pt x="569" y="222"/>
                  </a:lnTo>
                  <a:lnTo>
                    <a:pt x="552" y="232"/>
                  </a:lnTo>
                  <a:lnTo>
                    <a:pt x="535" y="244"/>
                  </a:lnTo>
                  <a:lnTo>
                    <a:pt x="527" y="251"/>
                  </a:lnTo>
                  <a:lnTo>
                    <a:pt x="520" y="261"/>
                  </a:lnTo>
                  <a:lnTo>
                    <a:pt x="515" y="271"/>
                  </a:lnTo>
                  <a:lnTo>
                    <a:pt x="510" y="283"/>
                  </a:lnTo>
                  <a:lnTo>
                    <a:pt x="505" y="295"/>
                  </a:lnTo>
                  <a:lnTo>
                    <a:pt x="500" y="305"/>
                  </a:lnTo>
                  <a:lnTo>
                    <a:pt x="496" y="315"/>
                  </a:lnTo>
                  <a:lnTo>
                    <a:pt x="488" y="327"/>
                  </a:lnTo>
                  <a:lnTo>
                    <a:pt x="479" y="337"/>
                  </a:lnTo>
                  <a:lnTo>
                    <a:pt x="469" y="349"/>
                  </a:lnTo>
                  <a:lnTo>
                    <a:pt x="457" y="361"/>
                  </a:lnTo>
                  <a:lnTo>
                    <a:pt x="447" y="371"/>
                  </a:lnTo>
                  <a:lnTo>
                    <a:pt x="437" y="383"/>
                  </a:lnTo>
                  <a:lnTo>
                    <a:pt x="427" y="395"/>
                  </a:lnTo>
                  <a:lnTo>
                    <a:pt x="415" y="407"/>
                  </a:lnTo>
                  <a:lnTo>
                    <a:pt x="405" y="420"/>
                  </a:lnTo>
                  <a:lnTo>
                    <a:pt x="403" y="425"/>
                  </a:lnTo>
                  <a:lnTo>
                    <a:pt x="398" y="427"/>
                  </a:lnTo>
                  <a:lnTo>
                    <a:pt x="391" y="432"/>
                  </a:lnTo>
                  <a:lnTo>
                    <a:pt x="386" y="434"/>
                  </a:lnTo>
                  <a:lnTo>
                    <a:pt x="381" y="437"/>
                  </a:lnTo>
                  <a:lnTo>
                    <a:pt x="374" y="439"/>
                  </a:lnTo>
                  <a:lnTo>
                    <a:pt x="366" y="442"/>
                  </a:lnTo>
                  <a:lnTo>
                    <a:pt x="361" y="442"/>
                  </a:lnTo>
                  <a:lnTo>
                    <a:pt x="344" y="444"/>
                  </a:lnTo>
                  <a:lnTo>
                    <a:pt x="327" y="444"/>
                  </a:lnTo>
                  <a:lnTo>
                    <a:pt x="310" y="442"/>
                  </a:lnTo>
                  <a:lnTo>
                    <a:pt x="293" y="439"/>
                  </a:lnTo>
                  <a:lnTo>
                    <a:pt x="276" y="437"/>
                  </a:lnTo>
                  <a:lnTo>
                    <a:pt x="256" y="434"/>
                  </a:lnTo>
                  <a:lnTo>
                    <a:pt x="239" y="432"/>
                  </a:lnTo>
                  <a:lnTo>
                    <a:pt x="222" y="429"/>
                  </a:lnTo>
                  <a:lnTo>
                    <a:pt x="188" y="420"/>
                  </a:lnTo>
                  <a:lnTo>
                    <a:pt x="210" y="447"/>
                  </a:lnTo>
                  <a:lnTo>
                    <a:pt x="205" y="420"/>
                  </a:lnTo>
                  <a:lnTo>
                    <a:pt x="205" y="422"/>
                  </a:lnTo>
                  <a:lnTo>
                    <a:pt x="208" y="427"/>
                  </a:lnTo>
                  <a:lnTo>
                    <a:pt x="203" y="407"/>
                  </a:lnTo>
                  <a:lnTo>
                    <a:pt x="203" y="388"/>
                  </a:lnTo>
                  <a:lnTo>
                    <a:pt x="203" y="368"/>
                  </a:lnTo>
                  <a:lnTo>
                    <a:pt x="203" y="351"/>
                  </a:lnTo>
                  <a:lnTo>
                    <a:pt x="203" y="332"/>
                  </a:lnTo>
                  <a:lnTo>
                    <a:pt x="203" y="312"/>
                  </a:lnTo>
                  <a:lnTo>
                    <a:pt x="203" y="295"/>
                  </a:lnTo>
                  <a:lnTo>
                    <a:pt x="203" y="276"/>
                  </a:lnTo>
                  <a:lnTo>
                    <a:pt x="195" y="251"/>
                  </a:lnTo>
                  <a:lnTo>
                    <a:pt x="191" y="244"/>
                  </a:lnTo>
                  <a:lnTo>
                    <a:pt x="188" y="239"/>
                  </a:lnTo>
                  <a:lnTo>
                    <a:pt x="183" y="234"/>
                  </a:lnTo>
                  <a:lnTo>
                    <a:pt x="176" y="232"/>
                  </a:lnTo>
                  <a:lnTo>
                    <a:pt x="156" y="227"/>
                  </a:lnTo>
                  <a:lnTo>
                    <a:pt x="154" y="227"/>
                  </a:lnTo>
                  <a:lnTo>
                    <a:pt x="149" y="227"/>
                  </a:lnTo>
                  <a:lnTo>
                    <a:pt x="144" y="229"/>
                  </a:lnTo>
                  <a:lnTo>
                    <a:pt x="142" y="229"/>
                  </a:lnTo>
                  <a:lnTo>
                    <a:pt x="139" y="229"/>
                  </a:lnTo>
                  <a:lnTo>
                    <a:pt x="134" y="232"/>
                  </a:lnTo>
                  <a:lnTo>
                    <a:pt x="132" y="234"/>
                  </a:lnTo>
                  <a:lnTo>
                    <a:pt x="130" y="234"/>
                  </a:lnTo>
                  <a:lnTo>
                    <a:pt x="122" y="239"/>
                  </a:lnTo>
                  <a:lnTo>
                    <a:pt x="120" y="263"/>
                  </a:lnTo>
                  <a:lnTo>
                    <a:pt x="127" y="249"/>
                  </a:lnTo>
                  <a:lnTo>
                    <a:pt x="132" y="229"/>
                  </a:lnTo>
                  <a:lnTo>
                    <a:pt x="142" y="215"/>
                  </a:lnTo>
                  <a:lnTo>
                    <a:pt x="152" y="200"/>
                  </a:lnTo>
                  <a:lnTo>
                    <a:pt x="164" y="190"/>
                  </a:lnTo>
                  <a:lnTo>
                    <a:pt x="178" y="178"/>
                  </a:lnTo>
                  <a:lnTo>
                    <a:pt x="193" y="166"/>
                  </a:lnTo>
                  <a:lnTo>
                    <a:pt x="208" y="154"/>
                  </a:lnTo>
                  <a:lnTo>
                    <a:pt x="222" y="141"/>
                  </a:lnTo>
                  <a:lnTo>
                    <a:pt x="227" y="136"/>
                  </a:lnTo>
                  <a:lnTo>
                    <a:pt x="232" y="129"/>
                  </a:lnTo>
                  <a:lnTo>
                    <a:pt x="237" y="124"/>
                  </a:lnTo>
                  <a:lnTo>
                    <a:pt x="244" y="117"/>
                  </a:lnTo>
                  <a:lnTo>
                    <a:pt x="247" y="110"/>
                  </a:lnTo>
                  <a:lnTo>
                    <a:pt x="249" y="102"/>
                  </a:lnTo>
                  <a:lnTo>
                    <a:pt x="252" y="95"/>
                  </a:lnTo>
                  <a:lnTo>
                    <a:pt x="254" y="88"/>
                  </a:lnTo>
                  <a:lnTo>
                    <a:pt x="264" y="83"/>
                  </a:lnTo>
                  <a:lnTo>
                    <a:pt x="276" y="80"/>
                  </a:lnTo>
                  <a:lnTo>
                    <a:pt x="286" y="78"/>
                  </a:lnTo>
                  <a:lnTo>
                    <a:pt x="298" y="78"/>
                  </a:lnTo>
                  <a:lnTo>
                    <a:pt x="308" y="78"/>
                  </a:lnTo>
                  <a:lnTo>
                    <a:pt x="320" y="80"/>
                  </a:lnTo>
                  <a:lnTo>
                    <a:pt x="330" y="80"/>
                  </a:lnTo>
                  <a:lnTo>
                    <a:pt x="342" y="85"/>
                  </a:lnTo>
                  <a:lnTo>
                    <a:pt x="376" y="92"/>
                  </a:lnTo>
                  <a:lnTo>
                    <a:pt x="410" y="100"/>
                  </a:lnTo>
                  <a:lnTo>
                    <a:pt x="444" y="107"/>
                  </a:lnTo>
                  <a:lnTo>
                    <a:pt x="479" y="117"/>
                  </a:lnTo>
                  <a:lnTo>
                    <a:pt x="513" y="124"/>
                  </a:lnTo>
                  <a:lnTo>
                    <a:pt x="547" y="132"/>
                  </a:lnTo>
                  <a:lnTo>
                    <a:pt x="583" y="139"/>
                  </a:lnTo>
                  <a:lnTo>
                    <a:pt x="618" y="146"/>
                  </a:lnTo>
                  <a:lnTo>
                    <a:pt x="625" y="146"/>
                  </a:lnTo>
                  <a:lnTo>
                    <a:pt x="632" y="149"/>
                  </a:lnTo>
                  <a:lnTo>
                    <a:pt x="637" y="146"/>
                  </a:lnTo>
                  <a:lnTo>
                    <a:pt x="644" y="146"/>
                  </a:lnTo>
                  <a:lnTo>
                    <a:pt x="652" y="146"/>
                  </a:lnTo>
                  <a:lnTo>
                    <a:pt x="659" y="146"/>
                  </a:lnTo>
                  <a:lnTo>
                    <a:pt x="666" y="144"/>
                  </a:lnTo>
                  <a:lnTo>
                    <a:pt x="674" y="141"/>
                  </a:lnTo>
                  <a:lnTo>
                    <a:pt x="676" y="141"/>
                  </a:lnTo>
                  <a:lnTo>
                    <a:pt x="681" y="141"/>
                  </a:lnTo>
                  <a:lnTo>
                    <a:pt x="686" y="144"/>
                  </a:lnTo>
                  <a:lnTo>
                    <a:pt x="691" y="146"/>
                  </a:lnTo>
                  <a:lnTo>
                    <a:pt x="703" y="149"/>
                  </a:lnTo>
                  <a:lnTo>
                    <a:pt x="691" y="136"/>
                  </a:lnTo>
                  <a:lnTo>
                    <a:pt x="698" y="146"/>
                  </a:lnTo>
                  <a:lnTo>
                    <a:pt x="705" y="158"/>
                  </a:lnTo>
                  <a:lnTo>
                    <a:pt x="710" y="168"/>
                  </a:lnTo>
                  <a:lnTo>
                    <a:pt x="713" y="180"/>
                  </a:lnTo>
                  <a:lnTo>
                    <a:pt x="713" y="195"/>
                  </a:lnTo>
                  <a:lnTo>
                    <a:pt x="713" y="207"/>
                  </a:lnTo>
                  <a:lnTo>
                    <a:pt x="713" y="222"/>
                  </a:lnTo>
                  <a:lnTo>
                    <a:pt x="713" y="234"/>
                  </a:lnTo>
                  <a:lnTo>
                    <a:pt x="715" y="249"/>
                  </a:lnTo>
                  <a:lnTo>
                    <a:pt x="701" y="271"/>
                  </a:lnTo>
                  <a:lnTo>
                    <a:pt x="723" y="263"/>
                  </a:lnTo>
                  <a:lnTo>
                    <a:pt x="708" y="263"/>
                  </a:lnTo>
                  <a:lnTo>
                    <a:pt x="701" y="261"/>
                  </a:lnTo>
                  <a:lnTo>
                    <a:pt x="691" y="261"/>
                  </a:lnTo>
                  <a:lnTo>
                    <a:pt x="681" y="261"/>
                  </a:lnTo>
                  <a:lnTo>
                    <a:pt x="674" y="263"/>
                  </a:lnTo>
                  <a:lnTo>
                    <a:pt x="664" y="261"/>
                  </a:lnTo>
                  <a:lnTo>
                    <a:pt x="654" y="261"/>
                  </a:lnTo>
                  <a:lnTo>
                    <a:pt x="647" y="261"/>
                  </a:lnTo>
                  <a:lnTo>
                    <a:pt x="640" y="259"/>
                  </a:lnTo>
                  <a:lnTo>
                    <a:pt x="615" y="256"/>
                  </a:lnTo>
                  <a:lnTo>
                    <a:pt x="630" y="261"/>
                  </a:lnTo>
                  <a:lnTo>
                    <a:pt x="623" y="256"/>
                  </a:lnTo>
                  <a:lnTo>
                    <a:pt x="618" y="254"/>
                  </a:lnTo>
                  <a:lnTo>
                    <a:pt x="613" y="251"/>
                  </a:lnTo>
                  <a:lnTo>
                    <a:pt x="608" y="251"/>
                  </a:lnTo>
                  <a:lnTo>
                    <a:pt x="603" y="251"/>
                  </a:lnTo>
                  <a:lnTo>
                    <a:pt x="598" y="251"/>
                  </a:lnTo>
                  <a:lnTo>
                    <a:pt x="593" y="254"/>
                  </a:lnTo>
                  <a:lnTo>
                    <a:pt x="588" y="256"/>
                  </a:lnTo>
                  <a:lnTo>
                    <a:pt x="586" y="261"/>
                  </a:lnTo>
                  <a:lnTo>
                    <a:pt x="576" y="276"/>
                  </a:lnTo>
                  <a:lnTo>
                    <a:pt x="569" y="293"/>
                  </a:lnTo>
                  <a:lnTo>
                    <a:pt x="564" y="310"/>
                  </a:lnTo>
                  <a:lnTo>
                    <a:pt x="557" y="327"/>
                  </a:lnTo>
                  <a:lnTo>
                    <a:pt x="547" y="344"/>
                  </a:lnTo>
                  <a:lnTo>
                    <a:pt x="535" y="359"/>
                  </a:lnTo>
                  <a:lnTo>
                    <a:pt x="522" y="373"/>
                  </a:lnTo>
                  <a:lnTo>
                    <a:pt x="508" y="385"/>
                  </a:lnTo>
                  <a:lnTo>
                    <a:pt x="493" y="398"/>
                  </a:lnTo>
                  <a:lnTo>
                    <a:pt x="486" y="403"/>
                  </a:lnTo>
                  <a:lnTo>
                    <a:pt x="483" y="410"/>
                  </a:lnTo>
                  <a:lnTo>
                    <a:pt x="479" y="415"/>
                  </a:lnTo>
                  <a:lnTo>
                    <a:pt x="474" y="422"/>
                  </a:lnTo>
                  <a:lnTo>
                    <a:pt x="442" y="454"/>
                  </a:lnTo>
                  <a:lnTo>
                    <a:pt x="405" y="473"/>
                  </a:lnTo>
                  <a:lnTo>
                    <a:pt x="366" y="486"/>
                  </a:lnTo>
                  <a:lnTo>
                    <a:pt x="327" y="490"/>
                  </a:lnTo>
                  <a:lnTo>
                    <a:pt x="286" y="490"/>
                  </a:lnTo>
                  <a:lnTo>
                    <a:pt x="242" y="481"/>
                  </a:lnTo>
                  <a:lnTo>
                    <a:pt x="200" y="468"/>
                  </a:lnTo>
                  <a:lnTo>
                    <a:pt x="161" y="454"/>
                  </a:lnTo>
                  <a:lnTo>
                    <a:pt x="156" y="447"/>
                  </a:lnTo>
                  <a:lnTo>
                    <a:pt x="152" y="468"/>
                  </a:lnTo>
                  <a:lnTo>
                    <a:pt x="161" y="444"/>
                  </a:lnTo>
                  <a:lnTo>
                    <a:pt x="161" y="429"/>
                  </a:lnTo>
                  <a:lnTo>
                    <a:pt x="161" y="415"/>
                  </a:lnTo>
                  <a:lnTo>
                    <a:pt x="161" y="398"/>
                  </a:lnTo>
                  <a:lnTo>
                    <a:pt x="161" y="383"/>
                  </a:lnTo>
                  <a:lnTo>
                    <a:pt x="161" y="368"/>
                  </a:lnTo>
                  <a:lnTo>
                    <a:pt x="161" y="354"/>
                  </a:lnTo>
                  <a:lnTo>
                    <a:pt x="164" y="339"/>
                  </a:lnTo>
                  <a:lnTo>
                    <a:pt x="169" y="324"/>
                  </a:lnTo>
                  <a:lnTo>
                    <a:pt x="166" y="295"/>
                  </a:lnTo>
                  <a:lnTo>
                    <a:pt x="166" y="290"/>
                  </a:lnTo>
                  <a:lnTo>
                    <a:pt x="164" y="285"/>
                  </a:lnTo>
                  <a:lnTo>
                    <a:pt x="161" y="280"/>
                  </a:lnTo>
                  <a:lnTo>
                    <a:pt x="156" y="276"/>
                  </a:lnTo>
                  <a:lnTo>
                    <a:pt x="152" y="273"/>
                  </a:lnTo>
                  <a:lnTo>
                    <a:pt x="147" y="271"/>
                  </a:lnTo>
                  <a:lnTo>
                    <a:pt x="142" y="268"/>
                  </a:lnTo>
                  <a:lnTo>
                    <a:pt x="137" y="268"/>
                  </a:lnTo>
                  <a:lnTo>
                    <a:pt x="122" y="268"/>
                  </a:lnTo>
                  <a:lnTo>
                    <a:pt x="115" y="268"/>
                  </a:lnTo>
                  <a:lnTo>
                    <a:pt x="108" y="266"/>
                  </a:lnTo>
                  <a:lnTo>
                    <a:pt x="103" y="263"/>
                  </a:lnTo>
                  <a:lnTo>
                    <a:pt x="95" y="263"/>
                  </a:lnTo>
                  <a:lnTo>
                    <a:pt x="91" y="261"/>
                  </a:lnTo>
                  <a:lnTo>
                    <a:pt x="83" y="259"/>
                  </a:lnTo>
                  <a:lnTo>
                    <a:pt x="78" y="254"/>
                  </a:lnTo>
                  <a:lnTo>
                    <a:pt x="73" y="251"/>
                  </a:lnTo>
                  <a:lnTo>
                    <a:pt x="44" y="234"/>
                  </a:lnTo>
                  <a:lnTo>
                    <a:pt x="54" y="283"/>
                  </a:lnTo>
                  <a:lnTo>
                    <a:pt x="66" y="266"/>
                  </a:lnTo>
                  <a:lnTo>
                    <a:pt x="66" y="268"/>
                  </a:lnTo>
                  <a:lnTo>
                    <a:pt x="73" y="244"/>
                  </a:lnTo>
                  <a:lnTo>
                    <a:pt x="81" y="222"/>
                  </a:lnTo>
                  <a:lnTo>
                    <a:pt x="91" y="197"/>
                  </a:lnTo>
                  <a:lnTo>
                    <a:pt x="103" y="178"/>
                  </a:lnTo>
                  <a:lnTo>
                    <a:pt x="117" y="158"/>
                  </a:lnTo>
                  <a:lnTo>
                    <a:pt x="134" y="141"/>
                  </a:lnTo>
                  <a:lnTo>
                    <a:pt x="156" y="129"/>
                  </a:lnTo>
                  <a:lnTo>
                    <a:pt x="183" y="122"/>
                  </a:lnTo>
                  <a:lnTo>
                    <a:pt x="205" y="102"/>
                  </a:lnTo>
                  <a:lnTo>
                    <a:pt x="208" y="97"/>
                  </a:lnTo>
                  <a:lnTo>
                    <a:pt x="213" y="92"/>
                  </a:lnTo>
                  <a:lnTo>
                    <a:pt x="215" y="88"/>
                  </a:lnTo>
                  <a:lnTo>
                    <a:pt x="215" y="85"/>
                  </a:lnTo>
                  <a:lnTo>
                    <a:pt x="217" y="75"/>
                  </a:lnTo>
                  <a:lnTo>
                    <a:pt x="217" y="71"/>
                  </a:lnTo>
                  <a:lnTo>
                    <a:pt x="220" y="66"/>
                  </a:lnTo>
                  <a:lnTo>
                    <a:pt x="220" y="61"/>
                  </a:lnTo>
                  <a:lnTo>
                    <a:pt x="222" y="56"/>
                  </a:lnTo>
                  <a:lnTo>
                    <a:pt x="222" y="46"/>
                  </a:lnTo>
                  <a:lnTo>
                    <a:pt x="195" y="66"/>
                  </a:lnTo>
                  <a:lnTo>
                    <a:pt x="210" y="66"/>
                  </a:lnTo>
                  <a:lnTo>
                    <a:pt x="220" y="66"/>
                  </a:lnTo>
                  <a:lnTo>
                    <a:pt x="230" y="63"/>
                  </a:lnTo>
                  <a:lnTo>
                    <a:pt x="239" y="63"/>
                  </a:lnTo>
                  <a:lnTo>
                    <a:pt x="249" y="66"/>
                  </a:lnTo>
                  <a:lnTo>
                    <a:pt x="259" y="66"/>
                  </a:lnTo>
                  <a:lnTo>
                    <a:pt x="269" y="66"/>
                  </a:lnTo>
                  <a:lnTo>
                    <a:pt x="278" y="66"/>
                  </a:lnTo>
                  <a:lnTo>
                    <a:pt x="291" y="66"/>
                  </a:lnTo>
                  <a:lnTo>
                    <a:pt x="293" y="66"/>
                  </a:lnTo>
                  <a:lnTo>
                    <a:pt x="298" y="66"/>
                  </a:lnTo>
                  <a:lnTo>
                    <a:pt x="300" y="63"/>
                  </a:lnTo>
                  <a:lnTo>
                    <a:pt x="303" y="63"/>
                  </a:lnTo>
                  <a:lnTo>
                    <a:pt x="308" y="63"/>
                  </a:lnTo>
                  <a:lnTo>
                    <a:pt x="310" y="61"/>
                  </a:lnTo>
                  <a:lnTo>
                    <a:pt x="315" y="58"/>
                  </a:lnTo>
                  <a:lnTo>
                    <a:pt x="317" y="58"/>
                  </a:lnTo>
                  <a:lnTo>
                    <a:pt x="322" y="56"/>
                  </a:lnTo>
                  <a:lnTo>
                    <a:pt x="327" y="51"/>
                  </a:lnTo>
                  <a:lnTo>
                    <a:pt x="330" y="46"/>
                  </a:lnTo>
                  <a:lnTo>
                    <a:pt x="335" y="41"/>
                  </a:lnTo>
                  <a:lnTo>
                    <a:pt x="335" y="36"/>
                  </a:lnTo>
                  <a:lnTo>
                    <a:pt x="337" y="29"/>
                  </a:lnTo>
                  <a:lnTo>
                    <a:pt x="335" y="24"/>
                  </a:lnTo>
                  <a:lnTo>
                    <a:pt x="332" y="19"/>
                  </a:lnTo>
                  <a:lnTo>
                    <a:pt x="330" y="12"/>
                  </a:lnTo>
                  <a:lnTo>
                    <a:pt x="327" y="7"/>
                  </a:lnTo>
                  <a:lnTo>
                    <a:pt x="322" y="5"/>
                  </a:lnTo>
                  <a:lnTo>
                    <a:pt x="317" y="2"/>
                  </a:lnTo>
                  <a:lnTo>
                    <a:pt x="313" y="0"/>
                  </a:lnTo>
                  <a:lnTo>
                    <a:pt x="308" y="0"/>
                  </a:lnTo>
                  <a:lnTo>
                    <a:pt x="300" y="0"/>
                  </a:lnTo>
                  <a:lnTo>
                    <a:pt x="296" y="2"/>
                  </a:lnTo>
                  <a:close/>
                </a:path>
              </a:pathLst>
            </a:custGeom>
            <a:solidFill>
              <a:srgbClr val="FFC9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0" name="Freeform 24"/>
            <p:cNvSpPr>
              <a:spLocks/>
            </p:cNvSpPr>
            <p:nvPr/>
          </p:nvSpPr>
          <p:spPr bwMode="auto">
            <a:xfrm>
              <a:off x="2976" y="2592"/>
              <a:ext cx="107" cy="173"/>
            </a:xfrm>
            <a:custGeom>
              <a:avLst/>
              <a:gdLst>
                <a:gd name="T0" fmla="*/ 46 w 107"/>
                <a:gd name="T1" fmla="*/ 115 h 173"/>
                <a:gd name="T2" fmla="*/ 56 w 107"/>
                <a:gd name="T3" fmla="*/ 51 h 173"/>
                <a:gd name="T4" fmla="*/ 46 w 107"/>
                <a:gd name="T5" fmla="*/ 22 h 173"/>
                <a:gd name="T6" fmla="*/ 49 w 107"/>
                <a:gd name="T7" fmla="*/ 29 h 173"/>
                <a:gd name="T8" fmla="*/ 68 w 107"/>
                <a:gd name="T9" fmla="*/ 29 h 173"/>
                <a:gd name="T10" fmla="*/ 88 w 107"/>
                <a:gd name="T11" fmla="*/ 29 h 173"/>
                <a:gd name="T12" fmla="*/ 63 w 107"/>
                <a:gd name="T13" fmla="*/ 54 h 173"/>
                <a:gd name="T14" fmla="*/ 61 w 107"/>
                <a:gd name="T15" fmla="*/ 115 h 173"/>
                <a:gd name="T16" fmla="*/ 85 w 107"/>
                <a:gd name="T17" fmla="*/ 139 h 173"/>
                <a:gd name="T18" fmla="*/ 56 w 107"/>
                <a:gd name="T19" fmla="*/ 142 h 173"/>
                <a:gd name="T20" fmla="*/ 51 w 107"/>
                <a:gd name="T21" fmla="*/ 149 h 173"/>
                <a:gd name="T22" fmla="*/ 66 w 107"/>
                <a:gd name="T23" fmla="*/ 122 h 173"/>
                <a:gd name="T24" fmla="*/ 49 w 107"/>
                <a:gd name="T25" fmla="*/ 107 h 173"/>
                <a:gd name="T26" fmla="*/ 51 w 107"/>
                <a:gd name="T27" fmla="*/ 120 h 173"/>
                <a:gd name="T28" fmla="*/ 75 w 107"/>
                <a:gd name="T29" fmla="*/ 132 h 173"/>
                <a:gd name="T30" fmla="*/ 75 w 107"/>
                <a:gd name="T31" fmla="*/ 88 h 173"/>
                <a:gd name="T32" fmla="*/ 80 w 107"/>
                <a:gd name="T33" fmla="*/ 34 h 173"/>
                <a:gd name="T34" fmla="*/ 73 w 107"/>
                <a:gd name="T35" fmla="*/ 10 h 173"/>
                <a:gd name="T36" fmla="*/ 58 w 107"/>
                <a:gd name="T37" fmla="*/ 7 h 173"/>
                <a:gd name="T38" fmla="*/ 49 w 107"/>
                <a:gd name="T39" fmla="*/ 34 h 173"/>
                <a:gd name="T40" fmla="*/ 44 w 107"/>
                <a:gd name="T41" fmla="*/ 85 h 173"/>
                <a:gd name="T42" fmla="*/ 46 w 107"/>
                <a:gd name="T43" fmla="*/ 139 h 173"/>
                <a:gd name="T44" fmla="*/ 51 w 107"/>
                <a:gd name="T45" fmla="*/ 151 h 173"/>
                <a:gd name="T46" fmla="*/ 73 w 107"/>
                <a:gd name="T47" fmla="*/ 144 h 173"/>
                <a:gd name="T48" fmla="*/ 78 w 107"/>
                <a:gd name="T49" fmla="*/ 115 h 173"/>
                <a:gd name="T50" fmla="*/ 73 w 107"/>
                <a:gd name="T51" fmla="*/ 88 h 173"/>
                <a:gd name="T52" fmla="*/ 61 w 107"/>
                <a:gd name="T53" fmla="*/ 81 h 173"/>
                <a:gd name="T54" fmla="*/ 36 w 107"/>
                <a:gd name="T55" fmla="*/ 110 h 173"/>
                <a:gd name="T56" fmla="*/ 32 w 107"/>
                <a:gd name="T57" fmla="*/ 120 h 173"/>
                <a:gd name="T58" fmla="*/ 24 w 107"/>
                <a:gd name="T59" fmla="*/ 139 h 173"/>
                <a:gd name="T60" fmla="*/ 24 w 107"/>
                <a:gd name="T61" fmla="*/ 146 h 173"/>
                <a:gd name="T62" fmla="*/ 27 w 107"/>
                <a:gd name="T63" fmla="*/ 161 h 173"/>
                <a:gd name="T64" fmla="*/ 36 w 107"/>
                <a:gd name="T65" fmla="*/ 168 h 173"/>
                <a:gd name="T66" fmla="*/ 44 w 107"/>
                <a:gd name="T67" fmla="*/ 171 h 173"/>
                <a:gd name="T68" fmla="*/ 56 w 107"/>
                <a:gd name="T69" fmla="*/ 171 h 173"/>
                <a:gd name="T70" fmla="*/ 80 w 107"/>
                <a:gd name="T71" fmla="*/ 171 h 173"/>
                <a:gd name="T72" fmla="*/ 97 w 107"/>
                <a:gd name="T73" fmla="*/ 164 h 173"/>
                <a:gd name="T74" fmla="*/ 97 w 107"/>
                <a:gd name="T75" fmla="*/ 149 h 173"/>
                <a:gd name="T76" fmla="*/ 95 w 107"/>
                <a:gd name="T77" fmla="*/ 127 h 173"/>
                <a:gd name="T78" fmla="*/ 85 w 107"/>
                <a:gd name="T79" fmla="*/ 85 h 173"/>
                <a:gd name="T80" fmla="*/ 100 w 107"/>
                <a:gd name="T81" fmla="*/ 41 h 173"/>
                <a:gd name="T82" fmla="*/ 105 w 107"/>
                <a:gd name="T83" fmla="*/ 22 h 173"/>
                <a:gd name="T84" fmla="*/ 105 w 107"/>
                <a:gd name="T85" fmla="*/ 7 h 173"/>
                <a:gd name="T86" fmla="*/ 90 w 107"/>
                <a:gd name="T87" fmla="*/ 0 h 173"/>
                <a:gd name="T88" fmla="*/ 78 w 107"/>
                <a:gd name="T89" fmla="*/ 0 h 173"/>
                <a:gd name="T90" fmla="*/ 68 w 107"/>
                <a:gd name="T91" fmla="*/ 0 h 173"/>
                <a:gd name="T92" fmla="*/ 49 w 107"/>
                <a:gd name="T93" fmla="*/ 0 h 173"/>
                <a:gd name="T94" fmla="*/ 24 w 107"/>
                <a:gd name="T95" fmla="*/ 0 h 173"/>
                <a:gd name="T96" fmla="*/ 14 w 107"/>
                <a:gd name="T97" fmla="*/ 15 h 173"/>
                <a:gd name="T98" fmla="*/ 14 w 107"/>
                <a:gd name="T99" fmla="*/ 22 h 173"/>
                <a:gd name="T100" fmla="*/ 14 w 107"/>
                <a:gd name="T101" fmla="*/ 32 h 173"/>
                <a:gd name="T102" fmla="*/ 19 w 107"/>
                <a:gd name="T103" fmla="*/ 39 h 173"/>
                <a:gd name="T104" fmla="*/ 24 w 107"/>
                <a:gd name="T105" fmla="*/ 54 h 173"/>
                <a:gd name="T106" fmla="*/ 41 w 107"/>
                <a:gd name="T107" fmla="*/ 85 h 173"/>
                <a:gd name="T108" fmla="*/ 7 w 107"/>
                <a:gd name="T109" fmla="*/ 129 h 173"/>
                <a:gd name="T110" fmla="*/ 0 w 107"/>
                <a:gd name="T111" fmla="*/ 159 h 173"/>
                <a:gd name="T112" fmla="*/ 12 w 107"/>
                <a:gd name="T113" fmla="*/ 168 h 173"/>
                <a:gd name="T114" fmla="*/ 29 w 107"/>
                <a:gd name="T115" fmla="*/ 164 h 1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7"/>
                <a:gd name="T175" fmla="*/ 0 h 173"/>
                <a:gd name="T176" fmla="*/ 107 w 107"/>
                <a:gd name="T177" fmla="*/ 173 h 1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7" h="173">
                  <a:moveTo>
                    <a:pt x="32" y="161"/>
                  </a:moveTo>
                  <a:lnTo>
                    <a:pt x="36" y="144"/>
                  </a:lnTo>
                  <a:lnTo>
                    <a:pt x="41" y="129"/>
                  </a:lnTo>
                  <a:lnTo>
                    <a:pt x="46" y="115"/>
                  </a:lnTo>
                  <a:lnTo>
                    <a:pt x="51" y="100"/>
                  </a:lnTo>
                  <a:lnTo>
                    <a:pt x="54" y="83"/>
                  </a:lnTo>
                  <a:lnTo>
                    <a:pt x="56" y="68"/>
                  </a:lnTo>
                  <a:lnTo>
                    <a:pt x="56" y="51"/>
                  </a:lnTo>
                  <a:lnTo>
                    <a:pt x="54" y="37"/>
                  </a:lnTo>
                  <a:lnTo>
                    <a:pt x="44" y="19"/>
                  </a:lnTo>
                  <a:lnTo>
                    <a:pt x="46" y="27"/>
                  </a:lnTo>
                  <a:lnTo>
                    <a:pt x="46" y="22"/>
                  </a:lnTo>
                  <a:lnTo>
                    <a:pt x="46" y="15"/>
                  </a:lnTo>
                  <a:lnTo>
                    <a:pt x="34" y="29"/>
                  </a:lnTo>
                  <a:lnTo>
                    <a:pt x="44" y="29"/>
                  </a:lnTo>
                  <a:lnTo>
                    <a:pt x="49" y="29"/>
                  </a:lnTo>
                  <a:lnTo>
                    <a:pt x="54" y="29"/>
                  </a:lnTo>
                  <a:lnTo>
                    <a:pt x="56" y="29"/>
                  </a:lnTo>
                  <a:lnTo>
                    <a:pt x="63" y="29"/>
                  </a:lnTo>
                  <a:lnTo>
                    <a:pt x="68" y="29"/>
                  </a:lnTo>
                  <a:lnTo>
                    <a:pt x="73" y="29"/>
                  </a:lnTo>
                  <a:lnTo>
                    <a:pt x="78" y="29"/>
                  </a:lnTo>
                  <a:lnTo>
                    <a:pt x="85" y="29"/>
                  </a:lnTo>
                  <a:lnTo>
                    <a:pt x="88" y="29"/>
                  </a:lnTo>
                  <a:lnTo>
                    <a:pt x="75" y="17"/>
                  </a:lnTo>
                  <a:lnTo>
                    <a:pt x="75" y="24"/>
                  </a:lnTo>
                  <a:lnTo>
                    <a:pt x="68" y="39"/>
                  </a:lnTo>
                  <a:lnTo>
                    <a:pt x="63" y="54"/>
                  </a:lnTo>
                  <a:lnTo>
                    <a:pt x="61" y="68"/>
                  </a:lnTo>
                  <a:lnTo>
                    <a:pt x="58" y="83"/>
                  </a:lnTo>
                  <a:lnTo>
                    <a:pt x="58" y="98"/>
                  </a:lnTo>
                  <a:lnTo>
                    <a:pt x="61" y="115"/>
                  </a:lnTo>
                  <a:lnTo>
                    <a:pt x="66" y="129"/>
                  </a:lnTo>
                  <a:lnTo>
                    <a:pt x="71" y="144"/>
                  </a:lnTo>
                  <a:lnTo>
                    <a:pt x="68" y="156"/>
                  </a:lnTo>
                  <a:lnTo>
                    <a:pt x="85" y="139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46" y="139"/>
                  </a:lnTo>
                  <a:lnTo>
                    <a:pt x="56" y="142"/>
                  </a:lnTo>
                  <a:lnTo>
                    <a:pt x="49" y="139"/>
                  </a:lnTo>
                  <a:lnTo>
                    <a:pt x="54" y="149"/>
                  </a:lnTo>
                  <a:lnTo>
                    <a:pt x="54" y="139"/>
                  </a:lnTo>
                  <a:lnTo>
                    <a:pt x="51" y="149"/>
                  </a:lnTo>
                  <a:lnTo>
                    <a:pt x="56" y="139"/>
                  </a:lnTo>
                  <a:lnTo>
                    <a:pt x="58" y="134"/>
                  </a:lnTo>
                  <a:lnTo>
                    <a:pt x="61" y="129"/>
                  </a:lnTo>
                  <a:lnTo>
                    <a:pt x="66" y="122"/>
                  </a:lnTo>
                  <a:lnTo>
                    <a:pt x="68" y="117"/>
                  </a:lnTo>
                  <a:lnTo>
                    <a:pt x="75" y="100"/>
                  </a:lnTo>
                  <a:lnTo>
                    <a:pt x="46" y="102"/>
                  </a:lnTo>
                  <a:lnTo>
                    <a:pt x="49" y="107"/>
                  </a:lnTo>
                  <a:lnTo>
                    <a:pt x="49" y="110"/>
                  </a:lnTo>
                  <a:lnTo>
                    <a:pt x="49" y="112"/>
                  </a:lnTo>
                  <a:lnTo>
                    <a:pt x="51" y="117"/>
                  </a:lnTo>
                  <a:lnTo>
                    <a:pt x="51" y="120"/>
                  </a:lnTo>
                  <a:lnTo>
                    <a:pt x="49" y="129"/>
                  </a:lnTo>
                  <a:lnTo>
                    <a:pt x="51" y="122"/>
                  </a:lnTo>
                  <a:lnTo>
                    <a:pt x="49" y="129"/>
                  </a:lnTo>
                  <a:lnTo>
                    <a:pt x="75" y="132"/>
                  </a:lnTo>
                  <a:lnTo>
                    <a:pt x="73" y="127"/>
                  </a:lnTo>
                  <a:lnTo>
                    <a:pt x="73" y="115"/>
                  </a:lnTo>
                  <a:lnTo>
                    <a:pt x="73" y="100"/>
                  </a:lnTo>
                  <a:lnTo>
                    <a:pt x="75" y="88"/>
                  </a:lnTo>
                  <a:lnTo>
                    <a:pt x="78" y="76"/>
                  </a:lnTo>
                  <a:lnTo>
                    <a:pt x="78" y="61"/>
                  </a:lnTo>
                  <a:lnTo>
                    <a:pt x="80" y="49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78" y="17"/>
                  </a:lnTo>
                  <a:lnTo>
                    <a:pt x="75" y="10"/>
                  </a:lnTo>
                  <a:lnTo>
                    <a:pt x="73" y="10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58" y="7"/>
                  </a:lnTo>
                  <a:lnTo>
                    <a:pt x="54" y="10"/>
                  </a:lnTo>
                  <a:lnTo>
                    <a:pt x="49" y="17"/>
                  </a:lnTo>
                  <a:lnTo>
                    <a:pt x="49" y="22"/>
                  </a:lnTo>
                  <a:lnTo>
                    <a:pt x="49" y="34"/>
                  </a:lnTo>
                  <a:lnTo>
                    <a:pt x="49" y="46"/>
                  </a:lnTo>
                  <a:lnTo>
                    <a:pt x="49" y="61"/>
                  </a:lnTo>
                  <a:lnTo>
                    <a:pt x="46" y="73"/>
                  </a:lnTo>
                  <a:lnTo>
                    <a:pt x="44" y="85"/>
                  </a:lnTo>
                  <a:lnTo>
                    <a:pt x="44" y="98"/>
                  </a:lnTo>
                  <a:lnTo>
                    <a:pt x="44" y="110"/>
                  </a:lnTo>
                  <a:lnTo>
                    <a:pt x="44" y="122"/>
                  </a:lnTo>
                  <a:lnTo>
                    <a:pt x="46" y="139"/>
                  </a:lnTo>
                  <a:lnTo>
                    <a:pt x="46" y="144"/>
                  </a:lnTo>
                  <a:lnTo>
                    <a:pt x="46" y="146"/>
                  </a:lnTo>
                  <a:lnTo>
                    <a:pt x="49" y="149"/>
                  </a:lnTo>
                  <a:lnTo>
                    <a:pt x="51" y="151"/>
                  </a:lnTo>
                  <a:lnTo>
                    <a:pt x="56" y="151"/>
                  </a:lnTo>
                  <a:lnTo>
                    <a:pt x="63" y="151"/>
                  </a:lnTo>
                  <a:lnTo>
                    <a:pt x="68" y="149"/>
                  </a:lnTo>
                  <a:lnTo>
                    <a:pt x="73" y="144"/>
                  </a:lnTo>
                  <a:lnTo>
                    <a:pt x="75" y="139"/>
                  </a:lnTo>
                  <a:lnTo>
                    <a:pt x="78" y="134"/>
                  </a:lnTo>
                  <a:lnTo>
                    <a:pt x="78" y="129"/>
                  </a:lnTo>
                  <a:lnTo>
                    <a:pt x="78" y="115"/>
                  </a:lnTo>
                  <a:lnTo>
                    <a:pt x="78" y="112"/>
                  </a:lnTo>
                  <a:lnTo>
                    <a:pt x="73" y="90"/>
                  </a:lnTo>
                  <a:lnTo>
                    <a:pt x="73" y="88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6" y="83"/>
                  </a:lnTo>
                  <a:lnTo>
                    <a:pt x="61" y="81"/>
                  </a:lnTo>
                  <a:lnTo>
                    <a:pt x="56" y="83"/>
                  </a:lnTo>
                  <a:lnTo>
                    <a:pt x="49" y="85"/>
                  </a:lnTo>
                  <a:lnTo>
                    <a:pt x="46" y="90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4" y="115"/>
                  </a:lnTo>
                  <a:lnTo>
                    <a:pt x="32" y="120"/>
                  </a:lnTo>
                  <a:lnTo>
                    <a:pt x="29" y="124"/>
                  </a:lnTo>
                  <a:lnTo>
                    <a:pt x="27" y="132"/>
                  </a:lnTo>
                  <a:lnTo>
                    <a:pt x="24" y="134"/>
                  </a:lnTo>
                  <a:lnTo>
                    <a:pt x="24" y="139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4" y="146"/>
                  </a:lnTo>
                  <a:lnTo>
                    <a:pt x="24" y="149"/>
                  </a:lnTo>
                  <a:lnTo>
                    <a:pt x="24" y="154"/>
                  </a:lnTo>
                  <a:lnTo>
                    <a:pt x="27" y="161"/>
                  </a:lnTo>
                  <a:lnTo>
                    <a:pt x="29" y="161"/>
                  </a:lnTo>
                  <a:lnTo>
                    <a:pt x="32" y="164"/>
                  </a:lnTo>
                  <a:lnTo>
                    <a:pt x="34" y="164"/>
                  </a:lnTo>
                  <a:lnTo>
                    <a:pt x="36" y="168"/>
                  </a:lnTo>
                  <a:lnTo>
                    <a:pt x="39" y="168"/>
                  </a:lnTo>
                  <a:lnTo>
                    <a:pt x="44" y="171"/>
                  </a:lnTo>
                  <a:lnTo>
                    <a:pt x="46" y="171"/>
                  </a:lnTo>
                  <a:lnTo>
                    <a:pt x="49" y="171"/>
                  </a:lnTo>
                  <a:lnTo>
                    <a:pt x="51" y="171"/>
                  </a:lnTo>
                  <a:lnTo>
                    <a:pt x="56" y="171"/>
                  </a:lnTo>
                  <a:lnTo>
                    <a:pt x="61" y="171"/>
                  </a:lnTo>
                  <a:lnTo>
                    <a:pt x="68" y="171"/>
                  </a:lnTo>
                  <a:lnTo>
                    <a:pt x="75" y="171"/>
                  </a:lnTo>
                  <a:lnTo>
                    <a:pt x="80" y="171"/>
                  </a:lnTo>
                  <a:lnTo>
                    <a:pt x="83" y="171"/>
                  </a:lnTo>
                  <a:lnTo>
                    <a:pt x="88" y="168"/>
                  </a:lnTo>
                  <a:lnTo>
                    <a:pt x="95" y="168"/>
                  </a:lnTo>
                  <a:lnTo>
                    <a:pt x="97" y="164"/>
                  </a:lnTo>
                  <a:lnTo>
                    <a:pt x="97" y="159"/>
                  </a:lnTo>
                  <a:lnTo>
                    <a:pt x="97" y="156"/>
                  </a:lnTo>
                  <a:lnTo>
                    <a:pt x="100" y="156"/>
                  </a:lnTo>
                  <a:lnTo>
                    <a:pt x="97" y="149"/>
                  </a:lnTo>
                  <a:lnTo>
                    <a:pt x="97" y="142"/>
                  </a:lnTo>
                  <a:lnTo>
                    <a:pt x="97" y="139"/>
                  </a:lnTo>
                  <a:lnTo>
                    <a:pt x="97" y="134"/>
                  </a:lnTo>
                  <a:lnTo>
                    <a:pt x="95" y="127"/>
                  </a:lnTo>
                  <a:lnTo>
                    <a:pt x="93" y="120"/>
                  </a:lnTo>
                  <a:lnTo>
                    <a:pt x="88" y="110"/>
                  </a:lnTo>
                  <a:lnTo>
                    <a:pt x="85" y="100"/>
                  </a:lnTo>
                  <a:lnTo>
                    <a:pt x="85" y="85"/>
                  </a:lnTo>
                  <a:lnTo>
                    <a:pt x="88" y="73"/>
                  </a:lnTo>
                  <a:lnTo>
                    <a:pt x="90" y="61"/>
                  </a:lnTo>
                  <a:lnTo>
                    <a:pt x="95" y="51"/>
                  </a:lnTo>
                  <a:lnTo>
                    <a:pt x="100" y="41"/>
                  </a:lnTo>
                  <a:lnTo>
                    <a:pt x="102" y="34"/>
                  </a:lnTo>
                  <a:lnTo>
                    <a:pt x="105" y="29"/>
                  </a:lnTo>
                  <a:lnTo>
                    <a:pt x="107" y="29"/>
                  </a:lnTo>
                  <a:lnTo>
                    <a:pt x="105" y="22"/>
                  </a:lnTo>
                  <a:lnTo>
                    <a:pt x="105" y="17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5" y="7"/>
                  </a:lnTo>
                  <a:lnTo>
                    <a:pt x="105" y="5"/>
                  </a:lnTo>
                  <a:lnTo>
                    <a:pt x="97" y="0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9" y="2"/>
                  </a:lnTo>
                  <a:lnTo>
                    <a:pt x="17" y="7"/>
                  </a:lnTo>
                  <a:lnTo>
                    <a:pt x="17" y="12"/>
                  </a:lnTo>
                  <a:lnTo>
                    <a:pt x="14" y="15"/>
                  </a:lnTo>
                  <a:lnTo>
                    <a:pt x="14" y="17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7" y="32"/>
                  </a:lnTo>
                  <a:lnTo>
                    <a:pt x="17" y="34"/>
                  </a:lnTo>
                  <a:lnTo>
                    <a:pt x="19" y="37"/>
                  </a:lnTo>
                  <a:lnTo>
                    <a:pt x="19" y="39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2" y="49"/>
                  </a:lnTo>
                  <a:lnTo>
                    <a:pt x="24" y="54"/>
                  </a:lnTo>
                  <a:lnTo>
                    <a:pt x="27" y="59"/>
                  </a:lnTo>
                  <a:lnTo>
                    <a:pt x="29" y="66"/>
                  </a:lnTo>
                  <a:lnTo>
                    <a:pt x="34" y="73"/>
                  </a:lnTo>
                  <a:lnTo>
                    <a:pt x="41" y="85"/>
                  </a:lnTo>
                  <a:lnTo>
                    <a:pt x="29" y="95"/>
                  </a:lnTo>
                  <a:lnTo>
                    <a:pt x="19" y="107"/>
                  </a:lnTo>
                  <a:lnTo>
                    <a:pt x="12" y="120"/>
                  </a:lnTo>
                  <a:lnTo>
                    <a:pt x="7" y="129"/>
                  </a:lnTo>
                  <a:lnTo>
                    <a:pt x="5" y="139"/>
                  </a:lnTo>
                  <a:lnTo>
                    <a:pt x="2" y="146"/>
                  </a:lnTo>
                  <a:lnTo>
                    <a:pt x="2" y="154"/>
                  </a:lnTo>
                  <a:lnTo>
                    <a:pt x="0" y="159"/>
                  </a:lnTo>
                  <a:lnTo>
                    <a:pt x="2" y="161"/>
                  </a:lnTo>
                  <a:lnTo>
                    <a:pt x="7" y="166"/>
                  </a:lnTo>
                  <a:lnTo>
                    <a:pt x="10" y="168"/>
                  </a:lnTo>
                  <a:lnTo>
                    <a:pt x="12" y="168"/>
                  </a:lnTo>
                  <a:lnTo>
                    <a:pt x="17" y="171"/>
                  </a:lnTo>
                  <a:lnTo>
                    <a:pt x="19" y="173"/>
                  </a:lnTo>
                  <a:lnTo>
                    <a:pt x="24" y="168"/>
                  </a:lnTo>
                  <a:lnTo>
                    <a:pt x="29" y="164"/>
                  </a:lnTo>
                  <a:lnTo>
                    <a:pt x="29" y="161"/>
                  </a:lnTo>
                  <a:lnTo>
                    <a:pt x="32" y="161"/>
                  </a:lnTo>
                  <a:close/>
                </a:path>
              </a:pathLst>
            </a:custGeom>
            <a:solidFill>
              <a:srgbClr val="FF40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1" name="Freeform 25"/>
            <p:cNvSpPr>
              <a:spLocks/>
            </p:cNvSpPr>
            <p:nvPr/>
          </p:nvSpPr>
          <p:spPr bwMode="auto">
            <a:xfrm>
              <a:off x="2727" y="2079"/>
              <a:ext cx="315" cy="291"/>
            </a:xfrm>
            <a:custGeom>
              <a:avLst/>
              <a:gdLst>
                <a:gd name="T0" fmla="*/ 227 w 315"/>
                <a:gd name="T1" fmla="*/ 0 h 291"/>
                <a:gd name="T2" fmla="*/ 181 w 315"/>
                <a:gd name="T3" fmla="*/ 0 h 291"/>
                <a:gd name="T4" fmla="*/ 139 w 315"/>
                <a:gd name="T5" fmla="*/ 12 h 291"/>
                <a:gd name="T6" fmla="*/ 100 w 315"/>
                <a:gd name="T7" fmla="*/ 32 h 291"/>
                <a:gd name="T8" fmla="*/ 66 w 315"/>
                <a:gd name="T9" fmla="*/ 59 h 291"/>
                <a:gd name="T10" fmla="*/ 37 w 315"/>
                <a:gd name="T11" fmla="*/ 93 h 291"/>
                <a:gd name="T12" fmla="*/ 15 w 315"/>
                <a:gd name="T13" fmla="*/ 132 h 291"/>
                <a:gd name="T14" fmla="*/ 2 w 315"/>
                <a:gd name="T15" fmla="*/ 174 h 291"/>
                <a:gd name="T16" fmla="*/ 0 w 315"/>
                <a:gd name="T17" fmla="*/ 220 h 291"/>
                <a:gd name="T18" fmla="*/ 17 w 315"/>
                <a:gd name="T19" fmla="*/ 244 h 291"/>
                <a:gd name="T20" fmla="*/ 39 w 315"/>
                <a:gd name="T21" fmla="*/ 261 h 291"/>
                <a:gd name="T22" fmla="*/ 66 w 315"/>
                <a:gd name="T23" fmla="*/ 274 h 291"/>
                <a:gd name="T24" fmla="*/ 93 w 315"/>
                <a:gd name="T25" fmla="*/ 283 h 291"/>
                <a:gd name="T26" fmla="*/ 122 w 315"/>
                <a:gd name="T27" fmla="*/ 288 h 291"/>
                <a:gd name="T28" fmla="*/ 154 w 315"/>
                <a:gd name="T29" fmla="*/ 291 h 291"/>
                <a:gd name="T30" fmla="*/ 183 w 315"/>
                <a:gd name="T31" fmla="*/ 291 h 291"/>
                <a:gd name="T32" fmla="*/ 212 w 315"/>
                <a:gd name="T33" fmla="*/ 291 h 291"/>
                <a:gd name="T34" fmla="*/ 227 w 315"/>
                <a:gd name="T35" fmla="*/ 288 h 291"/>
                <a:gd name="T36" fmla="*/ 244 w 315"/>
                <a:gd name="T37" fmla="*/ 283 h 291"/>
                <a:gd name="T38" fmla="*/ 259 w 315"/>
                <a:gd name="T39" fmla="*/ 279 h 291"/>
                <a:gd name="T40" fmla="*/ 273 w 315"/>
                <a:gd name="T41" fmla="*/ 271 h 291"/>
                <a:gd name="T42" fmla="*/ 285 w 315"/>
                <a:gd name="T43" fmla="*/ 261 h 291"/>
                <a:gd name="T44" fmla="*/ 298 w 315"/>
                <a:gd name="T45" fmla="*/ 249 h 291"/>
                <a:gd name="T46" fmla="*/ 307 w 315"/>
                <a:gd name="T47" fmla="*/ 237 h 291"/>
                <a:gd name="T48" fmla="*/ 315 w 315"/>
                <a:gd name="T49" fmla="*/ 222 h 291"/>
                <a:gd name="T50" fmla="*/ 305 w 315"/>
                <a:gd name="T51" fmla="*/ 205 h 291"/>
                <a:gd name="T52" fmla="*/ 276 w 315"/>
                <a:gd name="T53" fmla="*/ 237 h 291"/>
                <a:gd name="T54" fmla="*/ 244 w 315"/>
                <a:gd name="T55" fmla="*/ 259 h 291"/>
                <a:gd name="T56" fmla="*/ 202 w 315"/>
                <a:gd name="T57" fmla="*/ 271 h 291"/>
                <a:gd name="T58" fmla="*/ 161 w 315"/>
                <a:gd name="T59" fmla="*/ 276 h 291"/>
                <a:gd name="T60" fmla="*/ 119 w 315"/>
                <a:gd name="T61" fmla="*/ 271 h 291"/>
                <a:gd name="T62" fmla="*/ 76 w 315"/>
                <a:gd name="T63" fmla="*/ 261 h 291"/>
                <a:gd name="T64" fmla="*/ 37 w 315"/>
                <a:gd name="T65" fmla="*/ 247 h 291"/>
                <a:gd name="T66" fmla="*/ 2 w 315"/>
                <a:gd name="T67" fmla="*/ 227 h 291"/>
                <a:gd name="T68" fmla="*/ 7 w 315"/>
                <a:gd name="T69" fmla="*/ 230 h 291"/>
                <a:gd name="T70" fmla="*/ 10 w 315"/>
                <a:gd name="T71" fmla="*/ 235 h 291"/>
                <a:gd name="T72" fmla="*/ 12 w 315"/>
                <a:gd name="T73" fmla="*/ 191 h 291"/>
                <a:gd name="T74" fmla="*/ 27 w 315"/>
                <a:gd name="T75" fmla="*/ 147 h 291"/>
                <a:gd name="T76" fmla="*/ 46 w 315"/>
                <a:gd name="T77" fmla="*/ 110 h 291"/>
                <a:gd name="T78" fmla="*/ 76 w 315"/>
                <a:gd name="T79" fmla="*/ 76 h 291"/>
                <a:gd name="T80" fmla="*/ 110 w 315"/>
                <a:gd name="T81" fmla="*/ 49 h 291"/>
                <a:gd name="T82" fmla="*/ 149 w 315"/>
                <a:gd name="T83" fmla="*/ 30 h 291"/>
                <a:gd name="T84" fmla="*/ 193 w 315"/>
                <a:gd name="T85" fmla="*/ 20 h 291"/>
                <a:gd name="T86" fmla="*/ 237 w 315"/>
                <a:gd name="T87" fmla="*/ 17 h 291"/>
                <a:gd name="T88" fmla="*/ 227 w 315"/>
                <a:gd name="T89" fmla="*/ 0 h 2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5"/>
                <a:gd name="T136" fmla="*/ 0 h 291"/>
                <a:gd name="T137" fmla="*/ 315 w 315"/>
                <a:gd name="T138" fmla="*/ 291 h 29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5" h="291">
                  <a:moveTo>
                    <a:pt x="227" y="0"/>
                  </a:moveTo>
                  <a:lnTo>
                    <a:pt x="181" y="0"/>
                  </a:lnTo>
                  <a:lnTo>
                    <a:pt x="139" y="12"/>
                  </a:lnTo>
                  <a:lnTo>
                    <a:pt x="100" y="32"/>
                  </a:lnTo>
                  <a:lnTo>
                    <a:pt x="66" y="59"/>
                  </a:lnTo>
                  <a:lnTo>
                    <a:pt x="37" y="93"/>
                  </a:lnTo>
                  <a:lnTo>
                    <a:pt x="15" y="132"/>
                  </a:lnTo>
                  <a:lnTo>
                    <a:pt x="2" y="174"/>
                  </a:lnTo>
                  <a:lnTo>
                    <a:pt x="0" y="220"/>
                  </a:lnTo>
                  <a:lnTo>
                    <a:pt x="17" y="244"/>
                  </a:lnTo>
                  <a:lnTo>
                    <a:pt x="39" y="261"/>
                  </a:lnTo>
                  <a:lnTo>
                    <a:pt x="66" y="274"/>
                  </a:lnTo>
                  <a:lnTo>
                    <a:pt x="93" y="283"/>
                  </a:lnTo>
                  <a:lnTo>
                    <a:pt x="122" y="288"/>
                  </a:lnTo>
                  <a:lnTo>
                    <a:pt x="154" y="291"/>
                  </a:lnTo>
                  <a:lnTo>
                    <a:pt x="183" y="291"/>
                  </a:lnTo>
                  <a:lnTo>
                    <a:pt x="212" y="291"/>
                  </a:lnTo>
                  <a:lnTo>
                    <a:pt x="227" y="288"/>
                  </a:lnTo>
                  <a:lnTo>
                    <a:pt x="244" y="283"/>
                  </a:lnTo>
                  <a:lnTo>
                    <a:pt x="259" y="279"/>
                  </a:lnTo>
                  <a:lnTo>
                    <a:pt x="273" y="271"/>
                  </a:lnTo>
                  <a:lnTo>
                    <a:pt x="285" y="261"/>
                  </a:lnTo>
                  <a:lnTo>
                    <a:pt x="298" y="249"/>
                  </a:lnTo>
                  <a:lnTo>
                    <a:pt x="307" y="237"/>
                  </a:lnTo>
                  <a:lnTo>
                    <a:pt x="315" y="222"/>
                  </a:lnTo>
                  <a:lnTo>
                    <a:pt x="305" y="205"/>
                  </a:lnTo>
                  <a:lnTo>
                    <a:pt x="276" y="237"/>
                  </a:lnTo>
                  <a:lnTo>
                    <a:pt x="244" y="259"/>
                  </a:lnTo>
                  <a:lnTo>
                    <a:pt x="202" y="271"/>
                  </a:lnTo>
                  <a:lnTo>
                    <a:pt x="161" y="276"/>
                  </a:lnTo>
                  <a:lnTo>
                    <a:pt x="119" y="271"/>
                  </a:lnTo>
                  <a:lnTo>
                    <a:pt x="76" y="261"/>
                  </a:lnTo>
                  <a:lnTo>
                    <a:pt x="37" y="247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10" y="235"/>
                  </a:lnTo>
                  <a:lnTo>
                    <a:pt x="12" y="191"/>
                  </a:lnTo>
                  <a:lnTo>
                    <a:pt x="27" y="147"/>
                  </a:lnTo>
                  <a:lnTo>
                    <a:pt x="46" y="110"/>
                  </a:lnTo>
                  <a:lnTo>
                    <a:pt x="76" y="76"/>
                  </a:lnTo>
                  <a:lnTo>
                    <a:pt x="110" y="49"/>
                  </a:lnTo>
                  <a:lnTo>
                    <a:pt x="149" y="30"/>
                  </a:lnTo>
                  <a:lnTo>
                    <a:pt x="193" y="20"/>
                  </a:lnTo>
                  <a:lnTo>
                    <a:pt x="237" y="17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2" name="Freeform 26"/>
            <p:cNvSpPr>
              <a:spLocks/>
            </p:cNvSpPr>
            <p:nvPr/>
          </p:nvSpPr>
          <p:spPr bwMode="auto">
            <a:xfrm>
              <a:off x="3012" y="2087"/>
              <a:ext cx="42" cy="46"/>
            </a:xfrm>
            <a:custGeom>
              <a:avLst/>
              <a:gdLst>
                <a:gd name="T0" fmla="*/ 13 w 42"/>
                <a:gd name="T1" fmla="*/ 0 h 46"/>
                <a:gd name="T2" fmla="*/ 5 w 42"/>
                <a:gd name="T3" fmla="*/ 4 h 46"/>
                <a:gd name="T4" fmla="*/ 0 w 42"/>
                <a:gd name="T5" fmla="*/ 9 h 46"/>
                <a:gd name="T6" fmla="*/ 0 w 42"/>
                <a:gd name="T7" fmla="*/ 17 h 46"/>
                <a:gd name="T8" fmla="*/ 0 w 42"/>
                <a:gd name="T9" fmla="*/ 24 h 46"/>
                <a:gd name="T10" fmla="*/ 3 w 42"/>
                <a:gd name="T11" fmla="*/ 29 h 46"/>
                <a:gd name="T12" fmla="*/ 8 w 42"/>
                <a:gd name="T13" fmla="*/ 36 h 46"/>
                <a:gd name="T14" fmla="*/ 13 w 42"/>
                <a:gd name="T15" fmla="*/ 41 h 46"/>
                <a:gd name="T16" fmla="*/ 20 w 42"/>
                <a:gd name="T17" fmla="*/ 46 h 46"/>
                <a:gd name="T18" fmla="*/ 25 w 42"/>
                <a:gd name="T19" fmla="*/ 46 h 46"/>
                <a:gd name="T20" fmla="*/ 30 w 42"/>
                <a:gd name="T21" fmla="*/ 46 h 46"/>
                <a:gd name="T22" fmla="*/ 32 w 42"/>
                <a:gd name="T23" fmla="*/ 41 h 46"/>
                <a:gd name="T24" fmla="*/ 37 w 42"/>
                <a:gd name="T25" fmla="*/ 39 h 46"/>
                <a:gd name="T26" fmla="*/ 39 w 42"/>
                <a:gd name="T27" fmla="*/ 34 h 46"/>
                <a:gd name="T28" fmla="*/ 42 w 42"/>
                <a:gd name="T29" fmla="*/ 29 h 46"/>
                <a:gd name="T30" fmla="*/ 42 w 42"/>
                <a:gd name="T31" fmla="*/ 24 h 46"/>
                <a:gd name="T32" fmla="*/ 42 w 42"/>
                <a:gd name="T33" fmla="*/ 19 h 46"/>
                <a:gd name="T34" fmla="*/ 32 w 42"/>
                <a:gd name="T35" fmla="*/ 2 h 46"/>
                <a:gd name="T36" fmla="*/ 32 w 42"/>
                <a:gd name="T37" fmla="*/ 7 h 46"/>
                <a:gd name="T38" fmla="*/ 30 w 42"/>
                <a:gd name="T39" fmla="*/ 14 h 46"/>
                <a:gd name="T40" fmla="*/ 27 w 42"/>
                <a:gd name="T41" fmla="*/ 19 h 46"/>
                <a:gd name="T42" fmla="*/ 25 w 42"/>
                <a:gd name="T43" fmla="*/ 24 h 46"/>
                <a:gd name="T44" fmla="*/ 18 w 42"/>
                <a:gd name="T45" fmla="*/ 24 h 46"/>
                <a:gd name="T46" fmla="*/ 13 w 42"/>
                <a:gd name="T47" fmla="*/ 26 h 46"/>
                <a:gd name="T48" fmla="*/ 8 w 42"/>
                <a:gd name="T49" fmla="*/ 26 h 46"/>
                <a:gd name="T50" fmla="*/ 3 w 42"/>
                <a:gd name="T51" fmla="*/ 24 h 46"/>
                <a:gd name="T52" fmla="*/ 3 w 42"/>
                <a:gd name="T53" fmla="*/ 29 h 46"/>
                <a:gd name="T54" fmla="*/ 5 w 42"/>
                <a:gd name="T55" fmla="*/ 31 h 46"/>
                <a:gd name="T56" fmla="*/ 8 w 42"/>
                <a:gd name="T57" fmla="*/ 34 h 46"/>
                <a:gd name="T58" fmla="*/ 10 w 42"/>
                <a:gd name="T59" fmla="*/ 36 h 46"/>
                <a:gd name="T60" fmla="*/ 13 w 42"/>
                <a:gd name="T61" fmla="*/ 29 h 46"/>
                <a:gd name="T62" fmla="*/ 15 w 42"/>
                <a:gd name="T63" fmla="*/ 24 h 46"/>
                <a:gd name="T64" fmla="*/ 20 w 42"/>
                <a:gd name="T65" fmla="*/ 22 h 46"/>
                <a:gd name="T66" fmla="*/ 22 w 42"/>
                <a:gd name="T67" fmla="*/ 17 h 46"/>
                <a:gd name="T68" fmla="*/ 13 w 42"/>
                <a:gd name="T69" fmla="*/ 0 h 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"/>
                <a:gd name="T106" fmla="*/ 0 h 46"/>
                <a:gd name="T107" fmla="*/ 42 w 42"/>
                <a:gd name="T108" fmla="*/ 46 h 4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" h="46">
                  <a:moveTo>
                    <a:pt x="13" y="0"/>
                  </a:moveTo>
                  <a:lnTo>
                    <a:pt x="5" y="4"/>
                  </a:lnTo>
                  <a:lnTo>
                    <a:pt x="0" y="9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3" y="29"/>
                  </a:lnTo>
                  <a:lnTo>
                    <a:pt x="8" y="36"/>
                  </a:lnTo>
                  <a:lnTo>
                    <a:pt x="13" y="41"/>
                  </a:lnTo>
                  <a:lnTo>
                    <a:pt x="20" y="46"/>
                  </a:lnTo>
                  <a:lnTo>
                    <a:pt x="25" y="46"/>
                  </a:lnTo>
                  <a:lnTo>
                    <a:pt x="30" y="46"/>
                  </a:lnTo>
                  <a:lnTo>
                    <a:pt x="32" y="41"/>
                  </a:lnTo>
                  <a:lnTo>
                    <a:pt x="37" y="39"/>
                  </a:lnTo>
                  <a:lnTo>
                    <a:pt x="39" y="34"/>
                  </a:lnTo>
                  <a:lnTo>
                    <a:pt x="42" y="29"/>
                  </a:lnTo>
                  <a:lnTo>
                    <a:pt x="42" y="24"/>
                  </a:lnTo>
                  <a:lnTo>
                    <a:pt x="42" y="19"/>
                  </a:lnTo>
                  <a:lnTo>
                    <a:pt x="32" y="2"/>
                  </a:lnTo>
                  <a:lnTo>
                    <a:pt x="32" y="7"/>
                  </a:lnTo>
                  <a:lnTo>
                    <a:pt x="30" y="14"/>
                  </a:lnTo>
                  <a:lnTo>
                    <a:pt x="27" y="19"/>
                  </a:lnTo>
                  <a:lnTo>
                    <a:pt x="25" y="24"/>
                  </a:lnTo>
                  <a:lnTo>
                    <a:pt x="18" y="24"/>
                  </a:lnTo>
                  <a:lnTo>
                    <a:pt x="13" y="26"/>
                  </a:lnTo>
                  <a:lnTo>
                    <a:pt x="8" y="26"/>
                  </a:lnTo>
                  <a:lnTo>
                    <a:pt x="3" y="24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3" y="29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2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3" name="Freeform 27"/>
            <p:cNvSpPr>
              <a:spLocks/>
            </p:cNvSpPr>
            <p:nvPr/>
          </p:nvSpPr>
          <p:spPr bwMode="auto">
            <a:xfrm>
              <a:off x="3095" y="1994"/>
              <a:ext cx="100" cy="31"/>
            </a:xfrm>
            <a:custGeom>
              <a:avLst/>
              <a:gdLst>
                <a:gd name="T0" fmla="*/ 0 w 100"/>
                <a:gd name="T1" fmla="*/ 10 h 31"/>
                <a:gd name="T2" fmla="*/ 10 w 100"/>
                <a:gd name="T3" fmla="*/ 5 h 31"/>
                <a:gd name="T4" fmla="*/ 22 w 100"/>
                <a:gd name="T5" fmla="*/ 0 h 31"/>
                <a:gd name="T6" fmla="*/ 35 w 100"/>
                <a:gd name="T7" fmla="*/ 0 h 31"/>
                <a:gd name="T8" fmla="*/ 47 w 100"/>
                <a:gd name="T9" fmla="*/ 0 h 31"/>
                <a:gd name="T10" fmla="*/ 57 w 100"/>
                <a:gd name="T11" fmla="*/ 0 h 31"/>
                <a:gd name="T12" fmla="*/ 69 w 100"/>
                <a:gd name="T13" fmla="*/ 5 h 31"/>
                <a:gd name="T14" fmla="*/ 81 w 100"/>
                <a:gd name="T15" fmla="*/ 7 h 31"/>
                <a:gd name="T16" fmla="*/ 91 w 100"/>
                <a:gd name="T17" fmla="*/ 14 h 31"/>
                <a:gd name="T18" fmla="*/ 100 w 100"/>
                <a:gd name="T19" fmla="*/ 31 h 31"/>
                <a:gd name="T20" fmla="*/ 91 w 100"/>
                <a:gd name="T21" fmla="*/ 27 h 31"/>
                <a:gd name="T22" fmla="*/ 81 w 100"/>
                <a:gd name="T23" fmla="*/ 22 h 31"/>
                <a:gd name="T24" fmla="*/ 69 w 100"/>
                <a:gd name="T25" fmla="*/ 17 h 31"/>
                <a:gd name="T26" fmla="*/ 57 w 100"/>
                <a:gd name="T27" fmla="*/ 17 h 31"/>
                <a:gd name="T28" fmla="*/ 44 w 100"/>
                <a:gd name="T29" fmla="*/ 17 h 31"/>
                <a:gd name="T30" fmla="*/ 32 w 100"/>
                <a:gd name="T31" fmla="*/ 19 h 31"/>
                <a:gd name="T32" fmla="*/ 20 w 100"/>
                <a:gd name="T33" fmla="*/ 22 h 31"/>
                <a:gd name="T34" fmla="*/ 10 w 100"/>
                <a:gd name="T35" fmla="*/ 27 h 31"/>
                <a:gd name="T36" fmla="*/ 0 w 100"/>
                <a:gd name="T37" fmla="*/ 10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0"/>
                <a:gd name="T58" fmla="*/ 0 h 31"/>
                <a:gd name="T59" fmla="*/ 100 w 100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0" h="31">
                  <a:moveTo>
                    <a:pt x="0" y="10"/>
                  </a:moveTo>
                  <a:lnTo>
                    <a:pt x="10" y="5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9" y="5"/>
                  </a:lnTo>
                  <a:lnTo>
                    <a:pt x="81" y="7"/>
                  </a:lnTo>
                  <a:lnTo>
                    <a:pt x="91" y="14"/>
                  </a:lnTo>
                  <a:lnTo>
                    <a:pt x="100" y="31"/>
                  </a:lnTo>
                  <a:lnTo>
                    <a:pt x="91" y="27"/>
                  </a:lnTo>
                  <a:lnTo>
                    <a:pt x="81" y="22"/>
                  </a:lnTo>
                  <a:lnTo>
                    <a:pt x="69" y="17"/>
                  </a:lnTo>
                  <a:lnTo>
                    <a:pt x="57" y="17"/>
                  </a:lnTo>
                  <a:lnTo>
                    <a:pt x="44" y="17"/>
                  </a:lnTo>
                  <a:lnTo>
                    <a:pt x="32" y="19"/>
                  </a:lnTo>
                  <a:lnTo>
                    <a:pt x="20" y="22"/>
                  </a:lnTo>
                  <a:lnTo>
                    <a:pt x="10" y="2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4" name="Freeform 28"/>
            <p:cNvSpPr>
              <a:spLocks/>
            </p:cNvSpPr>
            <p:nvPr/>
          </p:nvSpPr>
          <p:spPr bwMode="auto">
            <a:xfrm>
              <a:off x="3349" y="2104"/>
              <a:ext cx="173" cy="276"/>
            </a:xfrm>
            <a:custGeom>
              <a:avLst/>
              <a:gdLst>
                <a:gd name="T0" fmla="*/ 12 w 173"/>
                <a:gd name="T1" fmla="*/ 9 h 276"/>
                <a:gd name="T2" fmla="*/ 39 w 173"/>
                <a:gd name="T3" fmla="*/ 0 h 276"/>
                <a:gd name="T4" fmla="*/ 66 w 173"/>
                <a:gd name="T5" fmla="*/ 0 h 276"/>
                <a:gd name="T6" fmla="*/ 90 w 173"/>
                <a:gd name="T7" fmla="*/ 5 h 276"/>
                <a:gd name="T8" fmla="*/ 130 w 173"/>
                <a:gd name="T9" fmla="*/ 26 h 276"/>
                <a:gd name="T10" fmla="*/ 164 w 173"/>
                <a:gd name="T11" fmla="*/ 73 h 276"/>
                <a:gd name="T12" fmla="*/ 173 w 173"/>
                <a:gd name="T13" fmla="*/ 131 h 276"/>
                <a:gd name="T14" fmla="*/ 169 w 173"/>
                <a:gd name="T15" fmla="*/ 195 h 276"/>
                <a:gd name="T16" fmla="*/ 154 w 173"/>
                <a:gd name="T17" fmla="*/ 239 h 276"/>
                <a:gd name="T18" fmla="*/ 134 w 173"/>
                <a:gd name="T19" fmla="*/ 261 h 276"/>
                <a:gd name="T20" fmla="*/ 105 w 173"/>
                <a:gd name="T21" fmla="*/ 271 h 276"/>
                <a:gd name="T22" fmla="*/ 73 w 173"/>
                <a:gd name="T23" fmla="*/ 276 h 276"/>
                <a:gd name="T24" fmla="*/ 47 w 173"/>
                <a:gd name="T25" fmla="*/ 271 h 276"/>
                <a:gd name="T26" fmla="*/ 29 w 173"/>
                <a:gd name="T27" fmla="*/ 261 h 276"/>
                <a:gd name="T28" fmla="*/ 20 w 173"/>
                <a:gd name="T29" fmla="*/ 246 h 276"/>
                <a:gd name="T30" fmla="*/ 8 w 173"/>
                <a:gd name="T31" fmla="*/ 229 h 276"/>
                <a:gd name="T32" fmla="*/ 12 w 173"/>
                <a:gd name="T33" fmla="*/ 236 h 276"/>
                <a:gd name="T34" fmla="*/ 17 w 173"/>
                <a:gd name="T35" fmla="*/ 246 h 276"/>
                <a:gd name="T36" fmla="*/ 17 w 173"/>
                <a:gd name="T37" fmla="*/ 239 h 276"/>
                <a:gd name="T38" fmla="*/ 37 w 173"/>
                <a:gd name="T39" fmla="*/ 254 h 276"/>
                <a:gd name="T40" fmla="*/ 59 w 173"/>
                <a:gd name="T41" fmla="*/ 258 h 276"/>
                <a:gd name="T42" fmla="*/ 83 w 173"/>
                <a:gd name="T43" fmla="*/ 256 h 276"/>
                <a:gd name="T44" fmla="*/ 108 w 173"/>
                <a:gd name="T45" fmla="*/ 254 h 276"/>
                <a:gd name="T46" fmla="*/ 122 w 173"/>
                <a:gd name="T47" fmla="*/ 246 h 276"/>
                <a:gd name="T48" fmla="*/ 134 w 173"/>
                <a:gd name="T49" fmla="*/ 236 h 276"/>
                <a:gd name="T50" fmla="*/ 144 w 173"/>
                <a:gd name="T51" fmla="*/ 222 h 276"/>
                <a:gd name="T52" fmla="*/ 151 w 173"/>
                <a:gd name="T53" fmla="*/ 207 h 276"/>
                <a:gd name="T54" fmla="*/ 161 w 173"/>
                <a:gd name="T55" fmla="*/ 168 h 276"/>
                <a:gd name="T56" fmla="*/ 164 w 173"/>
                <a:gd name="T57" fmla="*/ 129 h 276"/>
                <a:gd name="T58" fmla="*/ 161 w 173"/>
                <a:gd name="T59" fmla="*/ 90 h 276"/>
                <a:gd name="T60" fmla="*/ 149 w 173"/>
                <a:gd name="T61" fmla="*/ 53 h 276"/>
                <a:gd name="T62" fmla="*/ 151 w 173"/>
                <a:gd name="T63" fmla="*/ 61 h 276"/>
                <a:gd name="T64" fmla="*/ 125 w 173"/>
                <a:gd name="T65" fmla="*/ 31 h 276"/>
                <a:gd name="T66" fmla="*/ 88 w 173"/>
                <a:gd name="T67" fmla="*/ 19 h 276"/>
                <a:gd name="T68" fmla="*/ 47 w 173"/>
                <a:gd name="T69" fmla="*/ 22 h 276"/>
                <a:gd name="T70" fmla="*/ 10 w 173"/>
                <a:gd name="T71" fmla="*/ 36 h 27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3"/>
                <a:gd name="T109" fmla="*/ 0 h 276"/>
                <a:gd name="T110" fmla="*/ 173 w 173"/>
                <a:gd name="T111" fmla="*/ 276 h 27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3" h="276">
                  <a:moveTo>
                    <a:pt x="0" y="19"/>
                  </a:moveTo>
                  <a:lnTo>
                    <a:pt x="12" y="9"/>
                  </a:lnTo>
                  <a:lnTo>
                    <a:pt x="25" y="5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5"/>
                  </a:lnTo>
                  <a:lnTo>
                    <a:pt x="103" y="9"/>
                  </a:lnTo>
                  <a:lnTo>
                    <a:pt x="130" y="26"/>
                  </a:lnTo>
                  <a:lnTo>
                    <a:pt x="149" y="48"/>
                  </a:lnTo>
                  <a:lnTo>
                    <a:pt x="164" y="73"/>
                  </a:lnTo>
                  <a:lnTo>
                    <a:pt x="171" y="102"/>
                  </a:lnTo>
                  <a:lnTo>
                    <a:pt x="173" y="131"/>
                  </a:lnTo>
                  <a:lnTo>
                    <a:pt x="173" y="163"/>
                  </a:lnTo>
                  <a:lnTo>
                    <a:pt x="169" y="195"/>
                  </a:lnTo>
                  <a:lnTo>
                    <a:pt x="161" y="224"/>
                  </a:lnTo>
                  <a:lnTo>
                    <a:pt x="154" y="239"/>
                  </a:lnTo>
                  <a:lnTo>
                    <a:pt x="147" y="251"/>
                  </a:lnTo>
                  <a:lnTo>
                    <a:pt x="134" y="261"/>
                  </a:lnTo>
                  <a:lnTo>
                    <a:pt x="122" y="268"/>
                  </a:lnTo>
                  <a:lnTo>
                    <a:pt x="105" y="271"/>
                  </a:lnTo>
                  <a:lnTo>
                    <a:pt x="90" y="276"/>
                  </a:lnTo>
                  <a:lnTo>
                    <a:pt x="73" y="276"/>
                  </a:lnTo>
                  <a:lnTo>
                    <a:pt x="59" y="276"/>
                  </a:lnTo>
                  <a:lnTo>
                    <a:pt x="47" y="271"/>
                  </a:lnTo>
                  <a:lnTo>
                    <a:pt x="39" y="268"/>
                  </a:lnTo>
                  <a:lnTo>
                    <a:pt x="29" y="261"/>
                  </a:lnTo>
                  <a:lnTo>
                    <a:pt x="25" y="256"/>
                  </a:lnTo>
                  <a:lnTo>
                    <a:pt x="20" y="246"/>
                  </a:lnTo>
                  <a:lnTo>
                    <a:pt x="15" y="239"/>
                  </a:lnTo>
                  <a:lnTo>
                    <a:pt x="8" y="229"/>
                  </a:lnTo>
                  <a:lnTo>
                    <a:pt x="3" y="219"/>
                  </a:lnTo>
                  <a:lnTo>
                    <a:pt x="12" y="236"/>
                  </a:lnTo>
                  <a:lnTo>
                    <a:pt x="15" y="241"/>
                  </a:lnTo>
                  <a:lnTo>
                    <a:pt x="17" y="246"/>
                  </a:lnTo>
                  <a:lnTo>
                    <a:pt x="17" y="244"/>
                  </a:lnTo>
                  <a:lnTo>
                    <a:pt x="17" y="239"/>
                  </a:lnTo>
                  <a:lnTo>
                    <a:pt x="27" y="249"/>
                  </a:lnTo>
                  <a:lnTo>
                    <a:pt x="37" y="254"/>
                  </a:lnTo>
                  <a:lnTo>
                    <a:pt x="47" y="256"/>
                  </a:lnTo>
                  <a:lnTo>
                    <a:pt x="59" y="258"/>
                  </a:lnTo>
                  <a:lnTo>
                    <a:pt x="71" y="258"/>
                  </a:lnTo>
                  <a:lnTo>
                    <a:pt x="83" y="256"/>
                  </a:lnTo>
                  <a:lnTo>
                    <a:pt x="93" y="254"/>
                  </a:lnTo>
                  <a:lnTo>
                    <a:pt x="108" y="254"/>
                  </a:lnTo>
                  <a:lnTo>
                    <a:pt x="115" y="249"/>
                  </a:lnTo>
                  <a:lnTo>
                    <a:pt x="122" y="246"/>
                  </a:lnTo>
                  <a:lnTo>
                    <a:pt x="130" y="241"/>
                  </a:lnTo>
                  <a:lnTo>
                    <a:pt x="134" y="236"/>
                  </a:lnTo>
                  <a:lnTo>
                    <a:pt x="142" y="229"/>
                  </a:lnTo>
                  <a:lnTo>
                    <a:pt x="144" y="222"/>
                  </a:lnTo>
                  <a:lnTo>
                    <a:pt x="149" y="214"/>
                  </a:lnTo>
                  <a:lnTo>
                    <a:pt x="151" y="207"/>
                  </a:lnTo>
                  <a:lnTo>
                    <a:pt x="156" y="188"/>
                  </a:lnTo>
                  <a:lnTo>
                    <a:pt x="161" y="168"/>
                  </a:lnTo>
                  <a:lnTo>
                    <a:pt x="164" y="149"/>
                  </a:lnTo>
                  <a:lnTo>
                    <a:pt x="164" y="129"/>
                  </a:lnTo>
                  <a:lnTo>
                    <a:pt x="164" y="109"/>
                  </a:lnTo>
                  <a:lnTo>
                    <a:pt x="161" y="90"/>
                  </a:lnTo>
                  <a:lnTo>
                    <a:pt x="156" y="70"/>
                  </a:lnTo>
                  <a:lnTo>
                    <a:pt x="149" y="53"/>
                  </a:lnTo>
                  <a:lnTo>
                    <a:pt x="151" y="58"/>
                  </a:lnTo>
                  <a:lnTo>
                    <a:pt x="151" y="61"/>
                  </a:lnTo>
                  <a:lnTo>
                    <a:pt x="139" y="44"/>
                  </a:lnTo>
                  <a:lnTo>
                    <a:pt x="125" y="31"/>
                  </a:lnTo>
                  <a:lnTo>
                    <a:pt x="105" y="24"/>
                  </a:lnTo>
                  <a:lnTo>
                    <a:pt x="88" y="19"/>
                  </a:lnTo>
                  <a:lnTo>
                    <a:pt x="66" y="19"/>
                  </a:lnTo>
                  <a:lnTo>
                    <a:pt x="47" y="22"/>
                  </a:lnTo>
                  <a:lnTo>
                    <a:pt x="27" y="26"/>
                  </a:lnTo>
                  <a:lnTo>
                    <a:pt x="10" y="36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5" name="Freeform 29"/>
            <p:cNvSpPr>
              <a:spLocks/>
            </p:cNvSpPr>
            <p:nvPr/>
          </p:nvSpPr>
          <p:spPr bwMode="auto">
            <a:xfrm>
              <a:off x="2820" y="2350"/>
              <a:ext cx="556" cy="257"/>
            </a:xfrm>
            <a:custGeom>
              <a:avLst/>
              <a:gdLst>
                <a:gd name="T0" fmla="*/ 7 w 556"/>
                <a:gd name="T1" fmla="*/ 20 h 257"/>
                <a:gd name="T2" fmla="*/ 0 w 556"/>
                <a:gd name="T3" fmla="*/ 51 h 257"/>
                <a:gd name="T4" fmla="*/ 0 w 556"/>
                <a:gd name="T5" fmla="*/ 83 h 257"/>
                <a:gd name="T6" fmla="*/ 0 w 556"/>
                <a:gd name="T7" fmla="*/ 117 h 257"/>
                <a:gd name="T8" fmla="*/ 14 w 556"/>
                <a:gd name="T9" fmla="*/ 159 h 257"/>
                <a:gd name="T10" fmla="*/ 48 w 556"/>
                <a:gd name="T11" fmla="*/ 198 h 257"/>
                <a:gd name="T12" fmla="*/ 97 w 556"/>
                <a:gd name="T13" fmla="*/ 227 h 257"/>
                <a:gd name="T14" fmla="*/ 151 w 556"/>
                <a:gd name="T15" fmla="*/ 242 h 257"/>
                <a:gd name="T16" fmla="*/ 190 w 556"/>
                <a:gd name="T17" fmla="*/ 247 h 257"/>
                <a:gd name="T18" fmla="*/ 212 w 556"/>
                <a:gd name="T19" fmla="*/ 252 h 257"/>
                <a:gd name="T20" fmla="*/ 231 w 556"/>
                <a:gd name="T21" fmla="*/ 254 h 257"/>
                <a:gd name="T22" fmla="*/ 253 w 556"/>
                <a:gd name="T23" fmla="*/ 257 h 257"/>
                <a:gd name="T24" fmla="*/ 307 w 556"/>
                <a:gd name="T25" fmla="*/ 239 h 257"/>
                <a:gd name="T26" fmla="*/ 388 w 556"/>
                <a:gd name="T27" fmla="*/ 205 h 257"/>
                <a:gd name="T28" fmla="*/ 458 w 556"/>
                <a:gd name="T29" fmla="*/ 154 h 257"/>
                <a:gd name="T30" fmla="*/ 512 w 556"/>
                <a:gd name="T31" fmla="*/ 86 h 257"/>
                <a:gd name="T32" fmla="*/ 532 w 556"/>
                <a:gd name="T33" fmla="*/ 42 h 257"/>
                <a:gd name="T34" fmla="*/ 537 w 556"/>
                <a:gd name="T35" fmla="*/ 34 h 257"/>
                <a:gd name="T36" fmla="*/ 546 w 556"/>
                <a:gd name="T37" fmla="*/ 30 h 257"/>
                <a:gd name="T38" fmla="*/ 554 w 556"/>
                <a:gd name="T39" fmla="*/ 22 h 257"/>
                <a:gd name="T40" fmla="*/ 544 w 556"/>
                <a:gd name="T41" fmla="*/ 0 h 257"/>
                <a:gd name="T42" fmla="*/ 534 w 556"/>
                <a:gd name="T43" fmla="*/ 10 h 257"/>
                <a:gd name="T44" fmla="*/ 527 w 556"/>
                <a:gd name="T45" fmla="*/ 22 h 257"/>
                <a:gd name="T46" fmla="*/ 480 w 556"/>
                <a:gd name="T47" fmla="*/ 100 h 257"/>
                <a:gd name="T48" fmla="*/ 417 w 556"/>
                <a:gd name="T49" fmla="*/ 161 h 257"/>
                <a:gd name="T50" fmla="*/ 339 w 556"/>
                <a:gd name="T51" fmla="*/ 205 h 257"/>
                <a:gd name="T52" fmla="*/ 256 w 556"/>
                <a:gd name="T53" fmla="*/ 237 h 257"/>
                <a:gd name="T54" fmla="*/ 234 w 556"/>
                <a:gd name="T55" fmla="*/ 239 h 257"/>
                <a:gd name="T56" fmla="*/ 212 w 556"/>
                <a:gd name="T57" fmla="*/ 237 h 257"/>
                <a:gd name="T58" fmla="*/ 190 w 556"/>
                <a:gd name="T59" fmla="*/ 235 h 257"/>
                <a:gd name="T60" fmla="*/ 170 w 556"/>
                <a:gd name="T61" fmla="*/ 227 h 257"/>
                <a:gd name="T62" fmla="*/ 156 w 556"/>
                <a:gd name="T63" fmla="*/ 225 h 257"/>
                <a:gd name="T64" fmla="*/ 141 w 556"/>
                <a:gd name="T65" fmla="*/ 225 h 257"/>
                <a:gd name="T66" fmla="*/ 129 w 556"/>
                <a:gd name="T67" fmla="*/ 225 h 257"/>
                <a:gd name="T68" fmla="*/ 117 w 556"/>
                <a:gd name="T69" fmla="*/ 225 h 257"/>
                <a:gd name="T70" fmla="*/ 80 w 556"/>
                <a:gd name="T71" fmla="*/ 210 h 257"/>
                <a:gd name="T72" fmla="*/ 48 w 556"/>
                <a:gd name="T73" fmla="*/ 191 h 257"/>
                <a:gd name="T74" fmla="*/ 19 w 556"/>
                <a:gd name="T75" fmla="*/ 166 h 257"/>
                <a:gd name="T76" fmla="*/ 0 w 556"/>
                <a:gd name="T77" fmla="*/ 135 h 257"/>
                <a:gd name="T78" fmla="*/ 9 w 556"/>
                <a:gd name="T79" fmla="*/ 142 h 257"/>
                <a:gd name="T80" fmla="*/ 9 w 556"/>
                <a:gd name="T81" fmla="*/ 113 h 257"/>
                <a:gd name="T82" fmla="*/ 9 w 556"/>
                <a:gd name="T83" fmla="*/ 81 h 257"/>
                <a:gd name="T84" fmla="*/ 12 w 556"/>
                <a:gd name="T85" fmla="*/ 51 h 257"/>
                <a:gd name="T86" fmla="*/ 24 w 556"/>
                <a:gd name="T87" fmla="*/ 22 h 25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56"/>
                <a:gd name="T133" fmla="*/ 0 h 257"/>
                <a:gd name="T134" fmla="*/ 556 w 556"/>
                <a:gd name="T135" fmla="*/ 257 h 25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56" h="257">
                  <a:moveTo>
                    <a:pt x="12" y="3"/>
                  </a:moveTo>
                  <a:lnTo>
                    <a:pt x="7" y="20"/>
                  </a:lnTo>
                  <a:lnTo>
                    <a:pt x="2" y="34"/>
                  </a:lnTo>
                  <a:lnTo>
                    <a:pt x="0" y="51"/>
                  </a:lnTo>
                  <a:lnTo>
                    <a:pt x="0" y="66"/>
                  </a:lnTo>
                  <a:lnTo>
                    <a:pt x="0" y="83"/>
                  </a:lnTo>
                  <a:lnTo>
                    <a:pt x="0" y="100"/>
                  </a:lnTo>
                  <a:lnTo>
                    <a:pt x="0" y="117"/>
                  </a:lnTo>
                  <a:lnTo>
                    <a:pt x="0" y="135"/>
                  </a:lnTo>
                  <a:lnTo>
                    <a:pt x="14" y="159"/>
                  </a:lnTo>
                  <a:lnTo>
                    <a:pt x="29" y="181"/>
                  </a:lnTo>
                  <a:lnTo>
                    <a:pt x="48" y="198"/>
                  </a:lnTo>
                  <a:lnTo>
                    <a:pt x="73" y="215"/>
                  </a:lnTo>
                  <a:lnTo>
                    <a:pt x="97" y="227"/>
                  </a:lnTo>
                  <a:lnTo>
                    <a:pt x="122" y="237"/>
                  </a:lnTo>
                  <a:lnTo>
                    <a:pt x="151" y="242"/>
                  </a:lnTo>
                  <a:lnTo>
                    <a:pt x="180" y="247"/>
                  </a:lnTo>
                  <a:lnTo>
                    <a:pt x="190" y="247"/>
                  </a:lnTo>
                  <a:lnTo>
                    <a:pt x="200" y="249"/>
                  </a:lnTo>
                  <a:lnTo>
                    <a:pt x="212" y="252"/>
                  </a:lnTo>
                  <a:lnTo>
                    <a:pt x="222" y="254"/>
                  </a:lnTo>
                  <a:lnTo>
                    <a:pt x="231" y="254"/>
                  </a:lnTo>
                  <a:lnTo>
                    <a:pt x="244" y="257"/>
                  </a:lnTo>
                  <a:lnTo>
                    <a:pt x="253" y="257"/>
                  </a:lnTo>
                  <a:lnTo>
                    <a:pt x="266" y="254"/>
                  </a:lnTo>
                  <a:lnTo>
                    <a:pt x="307" y="239"/>
                  </a:lnTo>
                  <a:lnTo>
                    <a:pt x="349" y="225"/>
                  </a:lnTo>
                  <a:lnTo>
                    <a:pt x="388" y="205"/>
                  </a:lnTo>
                  <a:lnTo>
                    <a:pt x="424" y="183"/>
                  </a:lnTo>
                  <a:lnTo>
                    <a:pt x="458" y="154"/>
                  </a:lnTo>
                  <a:lnTo>
                    <a:pt x="488" y="122"/>
                  </a:lnTo>
                  <a:lnTo>
                    <a:pt x="512" y="86"/>
                  </a:lnTo>
                  <a:lnTo>
                    <a:pt x="529" y="47"/>
                  </a:lnTo>
                  <a:lnTo>
                    <a:pt x="532" y="42"/>
                  </a:lnTo>
                  <a:lnTo>
                    <a:pt x="534" y="39"/>
                  </a:lnTo>
                  <a:lnTo>
                    <a:pt x="537" y="34"/>
                  </a:lnTo>
                  <a:lnTo>
                    <a:pt x="541" y="32"/>
                  </a:lnTo>
                  <a:lnTo>
                    <a:pt x="546" y="30"/>
                  </a:lnTo>
                  <a:lnTo>
                    <a:pt x="549" y="25"/>
                  </a:lnTo>
                  <a:lnTo>
                    <a:pt x="554" y="22"/>
                  </a:lnTo>
                  <a:lnTo>
                    <a:pt x="556" y="17"/>
                  </a:lnTo>
                  <a:lnTo>
                    <a:pt x="544" y="0"/>
                  </a:lnTo>
                  <a:lnTo>
                    <a:pt x="539" y="5"/>
                  </a:lnTo>
                  <a:lnTo>
                    <a:pt x="534" y="10"/>
                  </a:lnTo>
                  <a:lnTo>
                    <a:pt x="529" y="15"/>
                  </a:lnTo>
                  <a:lnTo>
                    <a:pt x="527" y="22"/>
                  </a:lnTo>
                  <a:lnTo>
                    <a:pt x="507" y="64"/>
                  </a:lnTo>
                  <a:lnTo>
                    <a:pt x="480" y="100"/>
                  </a:lnTo>
                  <a:lnTo>
                    <a:pt x="451" y="132"/>
                  </a:lnTo>
                  <a:lnTo>
                    <a:pt x="417" y="161"/>
                  </a:lnTo>
                  <a:lnTo>
                    <a:pt x="380" y="186"/>
                  </a:lnTo>
                  <a:lnTo>
                    <a:pt x="339" y="205"/>
                  </a:lnTo>
                  <a:lnTo>
                    <a:pt x="297" y="222"/>
                  </a:lnTo>
                  <a:lnTo>
                    <a:pt x="256" y="237"/>
                  </a:lnTo>
                  <a:lnTo>
                    <a:pt x="244" y="237"/>
                  </a:lnTo>
                  <a:lnTo>
                    <a:pt x="234" y="239"/>
                  </a:lnTo>
                  <a:lnTo>
                    <a:pt x="224" y="239"/>
                  </a:lnTo>
                  <a:lnTo>
                    <a:pt x="212" y="237"/>
                  </a:lnTo>
                  <a:lnTo>
                    <a:pt x="202" y="235"/>
                  </a:lnTo>
                  <a:lnTo>
                    <a:pt x="190" y="235"/>
                  </a:lnTo>
                  <a:lnTo>
                    <a:pt x="180" y="230"/>
                  </a:lnTo>
                  <a:lnTo>
                    <a:pt x="170" y="227"/>
                  </a:lnTo>
                  <a:lnTo>
                    <a:pt x="163" y="227"/>
                  </a:lnTo>
                  <a:lnTo>
                    <a:pt x="156" y="225"/>
                  </a:lnTo>
                  <a:lnTo>
                    <a:pt x="149" y="225"/>
                  </a:lnTo>
                  <a:lnTo>
                    <a:pt x="141" y="225"/>
                  </a:lnTo>
                  <a:lnTo>
                    <a:pt x="134" y="225"/>
                  </a:lnTo>
                  <a:lnTo>
                    <a:pt x="129" y="225"/>
                  </a:lnTo>
                  <a:lnTo>
                    <a:pt x="122" y="225"/>
                  </a:lnTo>
                  <a:lnTo>
                    <a:pt x="117" y="225"/>
                  </a:lnTo>
                  <a:lnTo>
                    <a:pt x="97" y="218"/>
                  </a:lnTo>
                  <a:lnTo>
                    <a:pt x="80" y="210"/>
                  </a:lnTo>
                  <a:lnTo>
                    <a:pt x="63" y="200"/>
                  </a:lnTo>
                  <a:lnTo>
                    <a:pt x="48" y="191"/>
                  </a:lnTo>
                  <a:lnTo>
                    <a:pt x="34" y="178"/>
                  </a:lnTo>
                  <a:lnTo>
                    <a:pt x="19" y="166"/>
                  </a:lnTo>
                  <a:lnTo>
                    <a:pt x="9" y="152"/>
                  </a:lnTo>
                  <a:lnTo>
                    <a:pt x="0" y="135"/>
                  </a:lnTo>
                  <a:lnTo>
                    <a:pt x="5" y="139"/>
                  </a:lnTo>
                  <a:lnTo>
                    <a:pt x="9" y="142"/>
                  </a:lnTo>
                  <a:lnTo>
                    <a:pt x="9" y="127"/>
                  </a:lnTo>
                  <a:lnTo>
                    <a:pt x="9" y="113"/>
                  </a:lnTo>
                  <a:lnTo>
                    <a:pt x="9" y="95"/>
                  </a:lnTo>
                  <a:lnTo>
                    <a:pt x="9" y="81"/>
                  </a:lnTo>
                  <a:lnTo>
                    <a:pt x="9" y="66"/>
                  </a:lnTo>
                  <a:lnTo>
                    <a:pt x="12" y="51"/>
                  </a:lnTo>
                  <a:lnTo>
                    <a:pt x="17" y="34"/>
                  </a:lnTo>
                  <a:lnTo>
                    <a:pt x="24" y="22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6" name="Freeform 30"/>
            <p:cNvSpPr>
              <a:spLocks/>
            </p:cNvSpPr>
            <p:nvPr/>
          </p:nvSpPr>
          <p:spPr bwMode="auto">
            <a:xfrm>
              <a:off x="2866" y="1989"/>
              <a:ext cx="76" cy="32"/>
            </a:xfrm>
            <a:custGeom>
              <a:avLst/>
              <a:gdLst>
                <a:gd name="T0" fmla="*/ 0 w 76"/>
                <a:gd name="T1" fmla="*/ 15 h 32"/>
                <a:gd name="T2" fmla="*/ 7 w 76"/>
                <a:gd name="T3" fmla="*/ 12 h 32"/>
                <a:gd name="T4" fmla="*/ 15 w 76"/>
                <a:gd name="T5" fmla="*/ 7 h 32"/>
                <a:gd name="T6" fmla="*/ 22 w 76"/>
                <a:gd name="T7" fmla="*/ 5 h 32"/>
                <a:gd name="T8" fmla="*/ 32 w 76"/>
                <a:gd name="T9" fmla="*/ 2 h 32"/>
                <a:gd name="T10" fmla="*/ 39 w 76"/>
                <a:gd name="T11" fmla="*/ 0 h 32"/>
                <a:gd name="T12" fmla="*/ 49 w 76"/>
                <a:gd name="T13" fmla="*/ 0 h 32"/>
                <a:gd name="T14" fmla="*/ 56 w 76"/>
                <a:gd name="T15" fmla="*/ 2 h 32"/>
                <a:gd name="T16" fmla="*/ 66 w 76"/>
                <a:gd name="T17" fmla="*/ 7 h 32"/>
                <a:gd name="T18" fmla="*/ 76 w 76"/>
                <a:gd name="T19" fmla="*/ 24 h 32"/>
                <a:gd name="T20" fmla="*/ 66 w 76"/>
                <a:gd name="T21" fmla="*/ 22 h 32"/>
                <a:gd name="T22" fmla="*/ 59 w 76"/>
                <a:gd name="T23" fmla="*/ 19 h 32"/>
                <a:gd name="T24" fmla="*/ 49 w 76"/>
                <a:gd name="T25" fmla="*/ 19 h 32"/>
                <a:gd name="T26" fmla="*/ 42 w 76"/>
                <a:gd name="T27" fmla="*/ 19 h 32"/>
                <a:gd name="T28" fmla="*/ 32 w 76"/>
                <a:gd name="T29" fmla="*/ 22 h 32"/>
                <a:gd name="T30" fmla="*/ 24 w 76"/>
                <a:gd name="T31" fmla="*/ 24 h 32"/>
                <a:gd name="T32" fmla="*/ 17 w 76"/>
                <a:gd name="T33" fmla="*/ 29 h 32"/>
                <a:gd name="T34" fmla="*/ 10 w 76"/>
                <a:gd name="T35" fmla="*/ 32 h 32"/>
                <a:gd name="T36" fmla="*/ 0 w 76"/>
                <a:gd name="T37" fmla="*/ 15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6"/>
                <a:gd name="T58" fmla="*/ 0 h 32"/>
                <a:gd name="T59" fmla="*/ 76 w 76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6" h="32">
                  <a:moveTo>
                    <a:pt x="0" y="15"/>
                  </a:moveTo>
                  <a:lnTo>
                    <a:pt x="7" y="12"/>
                  </a:lnTo>
                  <a:lnTo>
                    <a:pt x="15" y="7"/>
                  </a:lnTo>
                  <a:lnTo>
                    <a:pt x="22" y="5"/>
                  </a:lnTo>
                  <a:lnTo>
                    <a:pt x="32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56" y="2"/>
                  </a:lnTo>
                  <a:lnTo>
                    <a:pt x="66" y="7"/>
                  </a:lnTo>
                  <a:lnTo>
                    <a:pt x="76" y="24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2" y="22"/>
                  </a:lnTo>
                  <a:lnTo>
                    <a:pt x="24" y="24"/>
                  </a:lnTo>
                  <a:lnTo>
                    <a:pt x="17" y="29"/>
                  </a:lnTo>
                  <a:lnTo>
                    <a:pt x="10" y="3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7" name="Freeform 31"/>
            <p:cNvSpPr>
              <a:spLocks/>
            </p:cNvSpPr>
            <p:nvPr/>
          </p:nvSpPr>
          <p:spPr bwMode="auto">
            <a:xfrm>
              <a:off x="2854" y="2555"/>
              <a:ext cx="124" cy="149"/>
            </a:xfrm>
            <a:custGeom>
              <a:avLst/>
              <a:gdLst>
                <a:gd name="T0" fmla="*/ 27 w 124"/>
                <a:gd name="T1" fmla="*/ 0 h 149"/>
                <a:gd name="T2" fmla="*/ 14 w 124"/>
                <a:gd name="T3" fmla="*/ 15 h 149"/>
                <a:gd name="T4" fmla="*/ 7 w 124"/>
                <a:gd name="T5" fmla="*/ 32 h 149"/>
                <a:gd name="T6" fmla="*/ 2 w 124"/>
                <a:gd name="T7" fmla="*/ 47 h 149"/>
                <a:gd name="T8" fmla="*/ 0 w 124"/>
                <a:gd name="T9" fmla="*/ 66 h 149"/>
                <a:gd name="T10" fmla="*/ 0 w 124"/>
                <a:gd name="T11" fmla="*/ 83 h 149"/>
                <a:gd name="T12" fmla="*/ 2 w 124"/>
                <a:gd name="T13" fmla="*/ 103 h 149"/>
                <a:gd name="T14" fmla="*/ 5 w 124"/>
                <a:gd name="T15" fmla="*/ 120 h 149"/>
                <a:gd name="T16" fmla="*/ 10 w 124"/>
                <a:gd name="T17" fmla="*/ 139 h 149"/>
                <a:gd name="T18" fmla="*/ 10 w 124"/>
                <a:gd name="T19" fmla="*/ 144 h 149"/>
                <a:gd name="T20" fmla="*/ 14 w 124"/>
                <a:gd name="T21" fmla="*/ 147 h 149"/>
                <a:gd name="T22" fmla="*/ 19 w 124"/>
                <a:gd name="T23" fmla="*/ 149 h 149"/>
                <a:gd name="T24" fmla="*/ 24 w 124"/>
                <a:gd name="T25" fmla="*/ 149 h 149"/>
                <a:gd name="T26" fmla="*/ 36 w 124"/>
                <a:gd name="T27" fmla="*/ 139 h 149"/>
                <a:gd name="T28" fmla="*/ 51 w 124"/>
                <a:gd name="T29" fmla="*/ 127 h 149"/>
                <a:gd name="T30" fmla="*/ 61 w 124"/>
                <a:gd name="T31" fmla="*/ 115 h 149"/>
                <a:gd name="T32" fmla="*/ 73 w 124"/>
                <a:gd name="T33" fmla="*/ 103 h 149"/>
                <a:gd name="T34" fmla="*/ 83 w 124"/>
                <a:gd name="T35" fmla="*/ 88 h 149"/>
                <a:gd name="T36" fmla="*/ 95 w 124"/>
                <a:gd name="T37" fmla="*/ 76 h 149"/>
                <a:gd name="T38" fmla="*/ 110 w 124"/>
                <a:gd name="T39" fmla="*/ 66 h 149"/>
                <a:gd name="T40" fmla="*/ 124 w 124"/>
                <a:gd name="T41" fmla="*/ 59 h 149"/>
                <a:gd name="T42" fmla="*/ 115 w 124"/>
                <a:gd name="T43" fmla="*/ 42 h 149"/>
                <a:gd name="T44" fmla="*/ 110 w 124"/>
                <a:gd name="T45" fmla="*/ 42 h 149"/>
                <a:gd name="T46" fmla="*/ 107 w 124"/>
                <a:gd name="T47" fmla="*/ 44 h 149"/>
                <a:gd name="T48" fmla="*/ 105 w 124"/>
                <a:gd name="T49" fmla="*/ 44 h 149"/>
                <a:gd name="T50" fmla="*/ 100 w 124"/>
                <a:gd name="T51" fmla="*/ 47 h 149"/>
                <a:gd name="T52" fmla="*/ 95 w 124"/>
                <a:gd name="T53" fmla="*/ 52 h 149"/>
                <a:gd name="T54" fmla="*/ 90 w 124"/>
                <a:gd name="T55" fmla="*/ 56 h 149"/>
                <a:gd name="T56" fmla="*/ 78 w 124"/>
                <a:gd name="T57" fmla="*/ 66 h 149"/>
                <a:gd name="T58" fmla="*/ 68 w 124"/>
                <a:gd name="T59" fmla="*/ 76 h 149"/>
                <a:gd name="T60" fmla="*/ 58 w 124"/>
                <a:gd name="T61" fmla="*/ 88 h 149"/>
                <a:gd name="T62" fmla="*/ 51 w 124"/>
                <a:gd name="T63" fmla="*/ 100 h 149"/>
                <a:gd name="T64" fmla="*/ 39 w 124"/>
                <a:gd name="T65" fmla="*/ 110 h 149"/>
                <a:gd name="T66" fmla="*/ 29 w 124"/>
                <a:gd name="T67" fmla="*/ 122 h 149"/>
                <a:gd name="T68" fmla="*/ 19 w 124"/>
                <a:gd name="T69" fmla="*/ 130 h 149"/>
                <a:gd name="T70" fmla="*/ 7 w 124"/>
                <a:gd name="T71" fmla="*/ 139 h 149"/>
                <a:gd name="T72" fmla="*/ 10 w 124"/>
                <a:gd name="T73" fmla="*/ 142 h 149"/>
                <a:gd name="T74" fmla="*/ 10 w 124"/>
                <a:gd name="T75" fmla="*/ 144 h 149"/>
                <a:gd name="T76" fmla="*/ 12 w 124"/>
                <a:gd name="T77" fmla="*/ 147 h 149"/>
                <a:gd name="T78" fmla="*/ 17 w 124"/>
                <a:gd name="T79" fmla="*/ 149 h 149"/>
                <a:gd name="T80" fmla="*/ 14 w 124"/>
                <a:gd name="T81" fmla="*/ 132 h 149"/>
                <a:gd name="T82" fmla="*/ 12 w 124"/>
                <a:gd name="T83" fmla="*/ 115 h 149"/>
                <a:gd name="T84" fmla="*/ 10 w 124"/>
                <a:gd name="T85" fmla="*/ 98 h 149"/>
                <a:gd name="T86" fmla="*/ 12 w 124"/>
                <a:gd name="T87" fmla="*/ 81 h 149"/>
                <a:gd name="T88" fmla="*/ 12 w 124"/>
                <a:gd name="T89" fmla="*/ 64 h 149"/>
                <a:gd name="T90" fmla="*/ 19 w 124"/>
                <a:gd name="T91" fmla="*/ 47 h 149"/>
                <a:gd name="T92" fmla="*/ 24 w 124"/>
                <a:gd name="T93" fmla="*/ 32 h 149"/>
                <a:gd name="T94" fmla="*/ 36 w 124"/>
                <a:gd name="T95" fmla="*/ 20 h 149"/>
                <a:gd name="T96" fmla="*/ 27 w 124"/>
                <a:gd name="T97" fmla="*/ 0 h 14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4"/>
                <a:gd name="T148" fmla="*/ 0 h 149"/>
                <a:gd name="T149" fmla="*/ 124 w 124"/>
                <a:gd name="T150" fmla="*/ 149 h 14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4" h="149">
                  <a:moveTo>
                    <a:pt x="27" y="0"/>
                  </a:moveTo>
                  <a:lnTo>
                    <a:pt x="14" y="15"/>
                  </a:lnTo>
                  <a:lnTo>
                    <a:pt x="7" y="32"/>
                  </a:lnTo>
                  <a:lnTo>
                    <a:pt x="2" y="47"/>
                  </a:lnTo>
                  <a:lnTo>
                    <a:pt x="0" y="66"/>
                  </a:lnTo>
                  <a:lnTo>
                    <a:pt x="0" y="83"/>
                  </a:lnTo>
                  <a:lnTo>
                    <a:pt x="2" y="103"/>
                  </a:lnTo>
                  <a:lnTo>
                    <a:pt x="5" y="120"/>
                  </a:lnTo>
                  <a:lnTo>
                    <a:pt x="10" y="139"/>
                  </a:lnTo>
                  <a:lnTo>
                    <a:pt x="10" y="144"/>
                  </a:lnTo>
                  <a:lnTo>
                    <a:pt x="14" y="147"/>
                  </a:lnTo>
                  <a:lnTo>
                    <a:pt x="19" y="149"/>
                  </a:lnTo>
                  <a:lnTo>
                    <a:pt x="24" y="149"/>
                  </a:lnTo>
                  <a:lnTo>
                    <a:pt x="36" y="139"/>
                  </a:lnTo>
                  <a:lnTo>
                    <a:pt x="51" y="127"/>
                  </a:lnTo>
                  <a:lnTo>
                    <a:pt x="61" y="115"/>
                  </a:lnTo>
                  <a:lnTo>
                    <a:pt x="73" y="103"/>
                  </a:lnTo>
                  <a:lnTo>
                    <a:pt x="83" y="88"/>
                  </a:lnTo>
                  <a:lnTo>
                    <a:pt x="95" y="76"/>
                  </a:lnTo>
                  <a:lnTo>
                    <a:pt x="110" y="66"/>
                  </a:lnTo>
                  <a:lnTo>
                    <a:pt x="124" y="59"/>
                  </a:lnTo>
                  <a:lnTo>
                    <a:pt x="115" y="42"/>
                  </a:lnTo>
                  <a:lnTo>
                    <a:pt x="110" y="42"/>
                  </a:lnTo>
                  <a:lnTo>
                    <a:pt x="107" y="44"/>
                  </a:lnTo>
                  <a:lnTo>
                    <a:pt x="105" y="44"/>
                  </a:lnTo>
                  <a:lnTo>
                    <a:pt x="100" y="47"/>
                  </a:lnTo>
                  <a:lnTo>
                    <a:pt x="95" y="52"/>
                  </a:lnTo>
                  <a:lnTo>
                    <a:pt x="90" y="56"/>
                  </a:lnTo>
                  <a:lnTo>
                    <a:pt x="78" y="66"/>
                  </a:lnTo>
                  <a:lnTo>
                    <a:pt x="68" y="76"/>
                  </a:lnTo>
                  <a:lnTo>
                    <a:pt x="58" y="88"/>
                  </a:lnTo>
                  <a:lnTo>
                    <a:pt x="51" y="100"/>
                  </a:lnTo>
                  <a:lnTo>
                    <a:pt x="39" y="110"/>
                  </a:lnTo>
                  <a:lnTo>
                    <a:pt x="29" y="122"/>
                  </a:lnTo>
                  <a:lnTo>
                    <a:pt x="19" y="130"/>
                  </a:lnTo>
                  <a:lnTo>
                    <a:pt x="7" y="139"/>
                  </a:lnTo>
                  <a:lnTo>
                    <a:pt x="10" y="142"/>
                  </a:lnTo>
                  <a:lnTo>
                    <a:pt x="10" y="144"/>
                  </a:lnTo>
                  <a:lnTo>
                    <a:pt x="12" y="147"/>
                  </a:lnTo>
                  <a:lnTo>
                    <a:pt x="17" y="149"/>
                  </a:lnTo>
                  <a:lnTo>
                    <a:pt x="14" y="132"/>
                  </a:lnTo>
                  <a:lnTo>
                    <a:pt x="12" y="115"/>
                  </a:lnTo>
                  <a:lnTo>
                    <a:pt x="10" y="98"/>
                  </a:lnTo>
                  <a:lnTo>
                    <a:pt x="12" y="81"/>
                  </a:lnTo>
                  <a:lnTo>
                    <a:pt x="12" y="64"/>
                  </a:lnTo>
                  <a:lnTo>
                    <a:pt x="19" y="47"/>
                  </a:lnTo>
                  <a:lnTo>
                    <a:pt x="24" y="32"/>
                  </a:lnTo>
                  <a:lnTo>
                    <a:pt x="36" y="2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8" name="Freeform 32"/>
            <p:cNvSpPr>
              <a:spLocks/>
            </p:cNvSpPr>
            <p:nvPr/>
          </p:nvSpPr>
          <p:spPr bwMode="auto">
            <a:xfrm>
              <a:off x="3110" y="2504"/>
              <a:ext cx="156" cy="181"/>
            </a:xfrm>
            <a:custGeom>
              <a:avLst/>
              <a:gdLst>
                <a:gd name="T0" fmla="*/ 12 w 156"/>
                <a:gd name="T1" fmla="*/ 83 h 181"/>
                <a:gd name="T2" fmla="*/ 34 w 156"/>
                <a:gd name="T3" fmla="*/ 98 h 181"/>
                <a:gd name="T4" fmla="*/ 49 w 156"/>
                <a:gd name="T5" fmla="*/ 122 h 181"/>
                <a:gd name="T6" fmla="*/ 61 w 156"/>
                <a:gd name="T7" fmla="*/ 147 h 181"/>
                <a:gd name="T8" fmla="*/ 68 w 156"/>
                <a:gd name="T9" fmla="*/ 154 h 181"/>
                <a:gd name="T10" fmla="*/ 66 w 156"/>
                <a:gd name="T11" fmla="*/ 149 h 181"/>
                <a:gd name="T12" fmla="*/ 68 w 156"/>
                <a:gd name="T13" fmla="*/ 151 h 181"/>
                <a:gd name="T14" fmla="*/ 73 w 156"/>
                <a:gd name="T15" fmla="*/ 159 h 181"/>
                <a:gd name="T16" fmla="*/ 78 w 156"/>
                <a:gd name="T17" fmla="*/ 166 h 181"/>
                <a:gd name="T18" fmla="*/ 81 w 156"/>
                <a:gd name="T19" fmla="*/ 176 h 181"/>
                <a:gd name="T20" fmla="*/ 83 w 156"/>
                <a:gd name="T21" fmla="*/ 176 h 181"/>
                <a:gd name="T22" fmla="*/ 81 w 156"/>
                <a:gd name="T23" fmla="*/ 169 h 181"/>
                <a:gd name="T24" fmla="*/ 78 w 156"/>
                <a:gd name="T25" fmla="*/ 159 h 181"/>
                <a:gd name="T26" fmla="*/ 90 w 156"/>
                <a:gd name="T27" fmla="*/ 137 h 181"/>
                <a:gd name="T28" fmla="*/ 110 w 156"/>
                <a:gd name="T29" fmla="*/ 98 h 181"/>
                <a:gd name="T30" fmla="*/ 124 w 156"/>
                <a:gd name="T31" fmla="*/ 59 h 181"/>
                <a:gd name="T32" fmla="*/ 139 w 156"/>
                <a:gd name="T33" fmla="*/ 20 h 181"/>
                <a:gd name="T34" fmla="*/ 156 w 156"/>
                <a:gd name="T35" fmla="*/ 17 h 181"/>
                <a:gd name="T36" fmla="*/ 144 w 156"/>
                <a:gd name="T37" fmla="*/ 61 h 181"/>
                <a:gd name="T38" fmla="*/ 127 w 156"/>
                <a:gd name="T39" fmla="*/ 103 h 181"/>
                <a:gd name="T40" fmla="*/ 107 w 156"/>
                <a:gd name="T41" fmla="*/ 142 h 181"/>
                <a:gd name="T42" fmla="*/ 83 w 156"/>
                <a:gd name="T43" fmla="*/ 181 h 181"/>
                <a:gd name="T44" fmla="*/ 78 w 156"/>
                <a:gd name="T45" fmla="*/ 173 h 181"/>
                <a:gd name="T46" fmla="*/ 76 w 156"/>
                <a:gd name="T47" fmla="*/ 164 h 181"/>
                <a:gd name="T48" fmla="*/ 71 w 156"/>
                <a:gd name="T49" fmla="*/ 156 h 181"/>
                <a:gd name="T50" fmla="*/ 66 w 156"/>
                <a:gd name="T51" fmla="*/ 147 h 181"/>
                <a:gd name="T52" fmla="*/ 66 w 156"/>
                <a:gd name="T53" fmla="*/ 151 h 181"/>
                <a:gd name="T54" fmla="*/ 68 w 156"/>
                <a:gd name="T55" fmla="*/ 159 h 181"/>
                <a:gd name="T56" fmla="*/ 61 w 156"/>
                <a:gd name="T57" fmla="*/ 147 h 181"/>
                <a:gd name="T58" fmla="*/ 56 w 156"/>
                <a:gd name="T59" fmla="*/ 137 h 181"/>
                <a:gd name="T60" fmla="*/ 51 w 156"/>
                <a:gd name="T61" fmla="*/ 127 h 181"/>
                <a:gd name="T62" fmla="*/ 49 w 156"/>
                <a:gd name="T63" fmla="*/ 117 h 181"/>
                <a:gd name="T64" fmla="*/ 51 w 156"/>
                <a:gd name="T65" fmla="*/ 122 h 181"/>
                <a:gd name="T66" fmla="*/ 42 w 156"/>
                <a:gd name="T67" fmla="*/ 112 h 181"/>
                <a:gd name="T68" fmla="*/ 34 w 156"/>
                <a:gd name="T69" fmla="*/ 105 h 181"/>
                <a:gd name="T70" fmla="*/ 22 w 156"/>
                <a:gd name="T71" fmla="*/ 100 h 181"/>
                <a:gd name="T72" fmla="*/ 10 w 156"/>
                <a:gd name="T73" fmla="*/ 98 h 18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6"/>
                <a:gd name="T112" fmla="*/ 0 h 181"/>
                <a:gd name="T113" fmla="*/ 156 w 156"/>
                <a:gd name="T114" fmla="*/ 181 h 18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6" h="181">
                  <a:moveTo>
                    <a:pt x="0" y="81"/>
                  </a:moveTo>
                  <a:lnTo>
                    <a:pt x="12" y="83"/>
                  </a:lnTo>
                  <a:lnTo>
                    <a:pt x="24" y="90"/>
                  </a:lnTo>
                  <a:lnTo>
                    <a:pt x="34" y="98"/>
                  </a:lnTo>
                  <a:lnTo>
                    <a:pt x="42" y="110"/>
                  </a:lnTo>
                  <a:lnTo>
                    <a:pt x="49" y="122"/>
                  </a:lnTo>
                  <a:lnTo>
                    <a:pt x="56" y="134"/>
                  </a:lnTo>
                  <a:lnTo>
                    <a:pt x="61" y="147"/>
                  </a:lnTo>
                  <a:lnTo>
                    <a:pt x="68" y="159"/>
                  </a:lnTo>
                  <a:lnTo>
                    <a:pt x="68" y="154"/>
                  </a:lnTo>
                  <a:lnTo>
                    <a:pt x="66" y="151"/>
                  </a:lnTo>
                  <a:lnTo>
                    <a:pt x="66" y="149"/>
                  </a:lnTo>
                  <a:lnTo>
                    <a:pt x="66" y="147"/>
                  </a:lnTo>
                  <a:lnTo>
                    <a:pt x="68" y="151"/>
                  </a:lnTo>
                  <a:lnTo>
                    <a:pt x="71" y="154"/>
                  </a:lnTo>
                  <a:lnTo>
                    <a:pt x="73" y="159"/>
                  </a:lnTo>
                  <a:lnTo>
                    <a:pt x="76" y="164"/>
                  </a:lnTo>
                  <a:lnTo>
                    <a:pt x="78" y="166"/>
                  </a:lnTo>
                  <a:lnTo>
                    <a:pt x="81" y="171"/>
                  </a:lnTo>
                  <a:lnTo>
                    <a:pt x="81" y="176"/>
                  </a:lnTo>
                  <a:lnTo>
                    <a:pt x="83" y="181"/>
                  </a:lnTo>
                  <a:lnTo>
                    <a:pt x="83" y="176"/>
                  </a:lnTo>
                  <a:lnTo>
                    <a:pt x="81" y="173"/>
                  </a:lnTo>
                  <a:lnTo>
                    <a:pt x="81" y="169"/>
                  </a:lnTo>
                  <a:lnTo>
                    <a:pt x="78" y="166"/>
                  </a:lnTo>
                  <a:lnTo>
                    <a:pt x="78" y="159"/>
                  </a:lnTo>
                  <a:lnTo>
                    <a:pt x="78" y="156"/>
                  </a:lnTo>
                  <a:lnTo>
                    <a:pt x="90" y="137"/>
                  </a:lnTo>
                  <a:lnTo>
                    <a:pt x="100" y="117"/>
                  </a:lnTo>
                  <a:lnTo>
                    <a:pt x="110" y="98"/>
                  </a:lnTo>
                  <a:lnTo>
                    <a:pt x="117" y="78"/>
                  </a:lnTo>
                  <a:lnTo>
                    <a:pt x="124" y="59"/>
                  </a:lnTo>
                  <a:lnTo>
                    <a:pt x="132" y="39"/>
                  </a:lnTo>
                  <a:lnTo>
                    <a:pt x="139" y="20"/>
                  </a:lnTo>
                  <a:lnTo>
                    <a:pt x="146" y="0"/>
                  </a:lnTo>
                  <a:lnTo>
                    <a:pt x="156" y="17"/>
                  </a:lnTo>
                  <a:lnTo>
                    <a:pt x="151" y="39"/>
                  </a:lnTo>
                  <a:lnTo>
                    <a:pt x="144" y="61"/>
                  </a:lnTo>
                  <a:lnTo>
                    <a:pt x="134" y="81"/>
                  </a:lnTo>
                  <a:lnTo>
                    <a:pt x="127" y="103"/>
                  </a:lnTo>
                  <a:lnTo>
                    <a:pt x="117" y="122"/>
                  </a:lnTo>
                  <a:lnTo>
                    <a:pt x="107" y="142"/>
                  </a:lnTo>
                  <a:lnTo>
                    <a:pt x="95" y="161"/>
                  </a:lnTo>
                  <a:lnTo>
                    <a:pt x="83" y="181"/>
                  </a:lnTo>
                  <a:lnTo>
                    <a:pt x="81" y="176"/>
                  </a:lnTo>
                  <a:lnTo>
                    <a:pt x="78" y="173"/>
                  </a:lnTo>
                  <a:lnTo>
                    <a:pt x="78" y="169"/>
                  </a:lnTo>
                  <a:lnTo>
                    <a:pt x="76" y="164"/>
                  </a:lnTo>
                  <a:lnTo>
                    <a:pt x="73" y="159"/>
                  </a:lnTo>
                  <a:lnTo>
                    <a:pt x="71" y="156"/>
                  </a:lnTo>
                  <a:lnTo>
                    <a:pt x="68" y="151"/>
                  </a:lnTo>
                  <a:lnTo>
                    <a:pt x="66" y="147"/>
                  </a:lnTo>
                  <a:lnTo>
                    <a:pt x="66" y="149"/>
                  </a:lnTo>
                  <a:lnTo>
                    <a:pt x="66" y="151"/>
                  </a:lnTo>
                  <a:lnTo>
                    <a:pt x="68" y="154"/>
                  </a:lnTo>
                  <a:lnTo>
                    <a:pt x="68" y="159"/>
                  </a:lnTo>
                  <a:lnTo>
                    <a:pt x="66" y="154"/>
                  </a:lnTo>
                  <a:lnTo>
                    <a:pt x="61" y="147"/>
                  </a:lnTo>
                  <a:lnTo>
                    <a:pt x="59" y="142"/>
                  </a:lnTo>
                  <a:lnTo>
                    <a:pt x="56" y="137"/>
                  </a:lnTo>
                  <a:lnTo>
                    <a:pt x="54" y="132"/>
                  </a:lnTo>
                  <a:lnTo>
                    <a:pt x="51" y="127"/>
                  </a:lnTo>
                  <a:lnTo>
                    <a:pt x="49" y="122"/>
                  </a:lnTo>
                  <a:lnTo>
                    <a:pt x="49" y="117"/>
                  </a:lnTo>
                  <a:lnTo>
                    <a:pt x="49" y="120"/>
                  </a:lnTo>
                  <a:lnTo>
                    <a:pt x="51" y="122"/>
                  </a:lnTo>
                  <a:lnTo>
                    <a:pt x="46" y="117"/>
                  </a:lnTo>
                  <a:lnTo>
                    <a:pt x="42" y="112"/>
                  </a:lnTo>
                  <a:lnTo>
                    <a:pt x="37" y="107"/>
                  </a:lnTo>
                  <a:lnTo>
                    <a:pt x="34" y="105"/>
                  </a:lnTo>
                  <a:lnTo>
                    <a:pt x="27" y="103"/>
                  </a:lnTo>
                  <a:lnTo>
                    <a:pt x="22" y="100"/>
                  </a:lnTo>
                  <a:lnTo>
                    <a:pt x="15" y="98"/>
                  </a:lnTo>
                  <a:lnTo>
                    <a:pt x="10" y="98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59" name="Freeform 33"/>
            <p:cNvSpPr>
              <a:spLocks/>
            </p:cNvSpPr>
            <p:nvPr/>
          </p:nvSpPr>
          <p:spPr bwMode="auto">
            <a:xfrm>
              <a:off x="2990" y="2592"/>
              <a:ext cx="110" cy="102"/>
            </a:xfrm>
            <a:custGeom>
              <a:avLst/>
              <a:gdLst>
                <a:gd name="T0" fmla="*/ 0 w 110"/>
                <a:gd name="T1" fmla="*/ 5 h 102"/>
                <a:gd name="T2" fmla="*/ 0 w 110"/>
                <a:gd name="T3" fmla="*/ 17 h 102"/>
                <a:gd name="T4" fmla="*/ 0 w 110"/>
                <a:gd name="T5" fmla="*/ 29 h 102"/>
                <a:gd name="T6" fmla="*/ 3 w 110"/>
                <a:gd name="T7" fmla="*/ 41 h 102"/>
                <a:gd name="T8" fmla="*/ 8 w 110"/>
                <a:gd name="T9" fmla="*/ 54 h 102"/>
                <a:gd name="T10" fmla="*/ 10 w 110"/>
                <a:gd name="T11" fmla="*/ 66 h 102"/>
                <a:gd name="T12" fmla="*/ 18 w 110"/>
                <a:gd name="T13" fmla="*/ 76 h 102"/>
                <a:gd name="T14" fmla="*/ 25 w 110"/>
                <a:gd name="T15" fmla="*/ 85 h 102"/>
                <a:gd name="T16" fmla="*/ 35 w 110"/>
                <a:gd name="T17" fmla="*/ 93 h 102"/>
                <a:gd name="T18" fmla="*/ 40 w 110"/>
                <a:gd name="T19" fmla="*/ 95 h 102"/>
                <a:gd name="T20" fmla="*/ 44 w 110"/>
                <a:gd name="T21" fmla="*/ 98 h 102"/>
                <a:gd name="T22" fmla="*/ 52 w 110"/>
                <a:gd name="T23" fmla="*/ 98 h 102"/>
                <a:gd name="T24" fmla="*/ 57 w 110"/>
                <a:gd name="T25" fmla="*/ 98 h 102"/>
                <a:gd name="T26" fmla="*/ 64 w 110"/>
                <a:gd name="T27" fmla="*/ 98 h 102"/>
                <a:gd name="T28" fmla="*/ 69 w 110"/>
                <a:gd name="T29" fmla="*/ 98 h 102"/>
                <a:gd name="T30" fmla="*/ 76 w 110"/>
                <a:gd name="T31" fmla="*/ 100 h 102"/>
                <a:gd name="T32" fmla="*/ 83 w 110"/>
                <a:gd name="T33" fmla="*/ 102 h 102"/>
                <a:gd name="T34" fmla="*/ 83 w 110"/>
                <a:gd name="T35" fmla="*/ 90 h 102"/>
                <a:gd name="T36" fmla="*/ 86 w 110"/>
                <a:gd name="T37" fmla="*/ 78 h 102"/>
                <a:gd name="T38" fmla="*/ 88 w 110"/>
                <a:gd name="T39" fmla="*/ 68 h 102"/>
                <a:gd name="T40" fmla="*/ 91 w 110"/>
                <a:gd name="T41" fmla="*/ 59 h 102"/>
                <a:gd name="T42" fmla="*/ 93 w 110"/>
                <a:gd name="T43" fmla="*/ 46 h 102"/>
                <a:gd name="T44" fmla="*/ 98 w 110"/>
                <a:gd name="T45" fmla="*/ 37 h 102"/>
                <a:gd name="T46" fmla="*/ 103 w 110"/>
                <a:gd name="T47" fmla="*/ 27 h 102"/>
                <a:gd name="T48" fmla="*/ 110 w 110"/>
                <a:gd name="T49" fmla="*/ 17 h 102"/>
                <a:gd name="T50" fmla="*/ 101 w 110"/>
                <a:gd name="T51" fmla="*/ 0 h 102"/>
                <a:gd name="T52" fmla="*/ 93 w 110"/>
                <a:gd name="T53" fmla="*/ 10 h 102"/>
                <a:gd name="T54" fmla="*/ 88 w 110"/>
                <a:gd name="T55" fmla="*/ 19 h 102"/>
                <a:gd name="T56" fmla="*/ 86 w 110"/>
                <a:gd name="T57" fmla="*/ 29 h 102"/>
                <a:gd name="T58" fmla="*/ 81 w 110"/>
                <a:gd name="T59" fmla="*/ 41 h 102"/>
                <a:gd name="T60" fmla="*/ 79 w 110"/>
                <a:gd name="T61" fmla="*/ 51 h 102"/>
                <a:gd name="T62" fmla="*/ 76 w 110"/>
                <a:gd name="T63" fmla="*/ 61 h 102"/>
                <a:gd name="T64" fmla="*/ 74 w 110"/>
                <a:gd name="T65" fmla="*/ 73 h 102"/>
                <a:gd name="T66" fmla="*/ 71 w 110"/>
                <a:gd name="T67" fmla="*/ 85 h 102"/>
                <a:gd name="T68" fmla="*/ 64 w 110"/>
                <a:gd name="T69" fmla="*/ 81 h 102"/>
                <a:gd name="T70" fmla="*/ 54 w 110"/>
                <a:gd name="T71" fmla="*/ 78 h 102"/>
                <a:gd name="T72" fmla="*/ 47 w 110"/>
                <a:gd name="T73" fmla="*/ 78 h 102"/>
                <a:gd name="T74" fmla="*/ 37 w 110"/>
                <a:gd name="T75" fmla="*/ 78 h 102"/>
                <a:gd name="T76" fmla="*/ 30 w 110"/>
                <a:gd name="T77" fmla="*/ 78 h 102"/>
                <a:gd name="T78" fmla="*/ 22 w 110"/>
                <a:gd name="T79" fmla="*/ 76 h 102"/>
                <a:gd name="T80" fmla="*/ 15 w 110"/>
                <a:gd name="T81" fmla="*/ 71 h 102"/>
                <a:gd name="T82" fmla="*/ 13 w 110"/>
                <a:gd name="T83" fmla="*/ 66 h 102"/>
                <a:gd name="T84" fmla="*/ 13 w 110"/>
                <a:gd name="T85" fmla="*/ 66 h 102"/>
                <a:gd name="T86" fmla="*/ 18 w 110"/>
                <a:gd name="T87" fmla="*/ 68 h 102"/>
                <a:gd name="T88" fmla="*/ 20 w 110"/>
                <a:gd name="T89" fmla="*/ 71 h 102"/>
                <a:gd name="T90" fmla="*/ 22 w 110"/>
                <a:gd name="T91" fmla="*/ 71 h 102"/>
                <a:gd name="T92" fmla="*/ 20 w 110"/>
                <a:gd name="T93" fmla="*/ 66 h 102"/>
                <a:gd name="T94" fmla="*/ 15 w 110"/>
                <a:gd name="T95" fmla="*/ 61 h 102"/>
                <a:gd name="T96" fmla="*/ 13 w 110"/>
                <a:gd name="T97" fmla="*/ 54 h 102"/>
                <a:gd name="T98" fmla="*/ 13 w 110"/>
                <a:gd name="T99" fmla="*/ 49 h 102"/>
                <a:gd name="T100" fmla="*/ 10 w 110"/>
                <a:gd name="T101" fmla="*/ 41 h 102"/>
                <a:gd name="T102" fmla="*/ 8 w 110"/>
                <a:gd name="T103" fmla="*/ 37 h 102"/>
                <a:gd name="T104" fmla="*/ 8 w 110"/>
                <a:gd name="T105" fmla="*/ 29 h 102"/>
                <a:gd name="T106" fmla="*/ 10 w 110"/>
                <a:gd name="T107" fmla="*/ 22 h 102"/>
                <a:gd name="T108" fmla="*/ 0 w 110"/>
                <a:gd name="T109" fmla="*/ 5 h 1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10"/>
                <a:gd name="T166" fmla="*/ 0 h 102"/>
                <a:gd name="T167" fmla="*/ 110 w 110"/>
                <a:gd name="T168" fmla="*/ 102 h 10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10" h="102">
                  <a:moveTo>
                    <a:pt x="0" y="5"/>
                  </a:moveTo>
                  <a:lnTo>
                    <a:pt x="0" y="17"/>
                  </a:lnTo>
                  <a:lnTo>
                    <a:pt x="0" y="29"/>
                  </a:lnTo>
                  <a:lnTo>
                    <a:pt x="3" y="41"/>
                  </a:lnTo>
                  <a:lnTo>
                    <a:pt x="8" y="54"/>
                  </a:lnTo>
                  <a:lnTo>
                    <a:pt x="10" y="66"/>
                  </a:lnTo>
                  <a:lnTo>
                    <a:pt x="18" y="76"/>
                  </a:lnTo>
                  <a:lnTo>
                    <a:pt x="25" y="85"/>
                  </a:lnTo>
                  <a:lnTo>
                    <a:pt x="35" y="93"/>
                  </a:lnTo>
                  <a:lnTo>
                    <a:pt x="40" y="95"/>
                  </a:lnTo>
                  <a:lnTo>
                    <a:pt x="44" y="98"/>
                  </a:lnTo>
                  <a:lnTo>
                    <a:pt x="52" y="98"/>
                  </a:lnTo>
                  <a:lnTo>
                    <a:pt x="57" y="98"/>
                  </a:lnTo>
                  <a:lnTo>
                    <a:pt x="64" y="98"/>
                  </a:lnTo>
                  <a:lnTo>
                    <a:pt x="69" y="98"/>
                  </a:lnTo>
                  <a:lnTo>
                    <a:pt x="76" y="100"/>
                  </a:lnTo>
                  <a:lnTo>
                    <a:pt x="83" y="102"/>
                  </a:lnTo>
                  <a:lnTo>
                    <a:pt x="83" y="90"/>
                  </a:lnTo>
                  <a:lnTo>
                    <a:pt x="86" y="78"/>
                  </a:lnTo>
                  <a:lnTo>
                    <a:pt x="88" y="68"/>
                  </a:lnTo>
                  <a:lnTo>
                    <a:pt x="91" y="59"/>
                  </a:lnTo>
                  <a:lnTo>
                    <a:pt x="93" y="46"/>
                  </a:lnTo>
                  <a:lnTo>
                    <a:pt x="98" y="37"/>
                  </a:lnTo>
                  <a:lnTo>
                    <a:pt x="103" y="27"/>
                  </a:lnTo>
                  <a:lnTo>
                    <a:pt x="110" y="17"/>
                  </a:lnTo>
                  <a:lnTo>
                    <a:pt x="101" y="0"/>
                  </a:lnTo>
                  <a:lnTo>
                    <a:pt x="93" y="10"/>
                  </a:lnTo>
                  <a:lnTo>
                    <a:pt x="88" y="19"/>
                  </a:lnTo>
                  <a:lnTo>
                    <a:pt x="86" y="29"/>
                  </a:lnTo>
                  <a:lnTo>
                    <a:pt x="81" y="41"/>
                  </a:lnTo>
                  <a:lnTo>
                    <a:pt x="79" y="51"/>
                  </a:lnTo>
                  <a:lnTo>
                    <a:pt x="76" y="61"/>
                  </a:lnTo>
                  <a:lnTo>
                    <a:pt x="74" y="73"/>
                  </a:lnTo>
                  <a:lnTo>
                    <a:pt x="71" y="85"/>
                  </a:lnTo>
                  <a:lnTo>
                    <a:pt x="64" y="81"/>
                  </a:lnTo>
                  <a:lnTo>
                    <a:pt x="54" y="78"/>
                  </a:lnTo>
                  <a:lnTo>
                    <a:pt x="47" y="78"/>
                  </a:lnTo>
                  <a:lnTo>
                    <a:pt x="37" y="78"/>
                  </a:lnTo>
                  <a:lnTo>
                    <a:pt x="30" y="78"/>
                  </a:lnTo>
                  <a:lnTo>
                    <a:pt x="22" y="76"/>
                  </a:lnTo>
                  <a:lnTo>
                    <a:pt x="15" y="71"/>
                  </a:lnTo>
                  <a:lnTo>
                    <a:pt x="13" y="66"/>
                  </a:lnTo>
                  <a:lnTo>
                    <a:pt x="18" y="68"/>
                  </a:lnTo>
                  <a:lnTo>
                    <a:pt x="20" y="71"/>
                  </a:lnTo>
                  <a:lnTo>
                    <a:pt x="22" y="71"/>
                  </a:lnTo>
                  <a:lnTo>
                    <a:pt x="20" y="66"/>
                  </a:lnTo>
                  <a:lnTo>
                    <a:pt x="15" y="61"/>
                  </a:lnTo>
                  <a:lnTo>
                    <a:pt x="13" y="54"/>
                  </a:lnTo>
                  <a:lnTo>
                    <a:pt x="13" y="49"/>
                  </a:lnTo>
                  <a:lnTo>
                    <a:pt x="10" y="41"/>
                  </a:lnTo>
                  <a:lnTo>
                    <a:pt x="8" y="37"/>
                  </a:lnTo>
                  <a:lnTo>
                    <a:pt x="8" y="29"/>
                  </a:lnTo>
                  <a:lnTo>
                    <a:pt x="10" y="2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0" name="Freeform 34"/>
            <p:cNvSpPr>
              <a:spLocks/>
            </p:cNvSpPr>
            <p:nvPr/>
          </p:nvSpPr>
          <p:spPr bwMode="auto">
            <a:xfrm>
              <a:off x="2973" y="2673"/>
              <a:ext cx="47" cy="100"/>
            </a:xfrm>
            <a:custGeom>
              <a:avLst/>
              <a:gdLst>
                <a:gd name="T0" fmla="*/ 37 w 47"/>
                <a:gd name="T1" fmla="*/ 0 h 100"/>
                <a:gd name="T2" fmla="*/ 32 w 47"/>
                <a:gd name="T3" fmla="*/ 9 h 100"/>
                <a:gd name="T4" fmla="*/ 27 w 47"/>
                <a:gd name="T5" fmla="*/ 19 h 100"/>
                <a:gd name="T6" fmla="*/ 20 w 47"/>
                <a:gd name="T7" fmla="*/ 29 h 100"/>
                <a:gd name="T8" fmla="*/ 15 w 47"/>
                <a:gd name="T9" fmla="*/ 39 h 100"/>
                <a:gd name="T10" fmla="*/ 8 w 47"/>
                <a:gd name="T11" fmla="*/ 48 h 100"/>
                <a:gd name="T12" fmla="*/ 5 w 47"/>
                <a:gd name="T13" fmla="*/ 58 h 100"/>
                <a:gd name="T14" fmla="*/ 0 w 47"/>
                <a:gd name="T15" fmla="*/ 70 h 100"/>
                <a:gd name="T16" fmla="*/ 0 w 47"/>
                <a:gd name="T17" fmla="*/ 83 h 100"/>
                <a:gd name="T18" fmla="*/ 10 w 47"/>
                <a:gd name="T19" fmla="*/ 100 h 100"/>
                <a:gd name="T20" fmla="*/ 13 w 47"/>
                <a:gd name="T21" fmla="*/ 87 h 100"/>
                <a:gd name="T22" fmla="*/ 15 w 47"/>
                <a:gd name="T23" fmla="*/ 78 h 100"/>
                <a:gd name="T24" fmla="*/ 20 w 47"/>
                <a:gd name="T25" fmla="*/ 65 h 100"/>
                <a:gd name="T26" fmla="*/ 25 w 47"/>
                <a:gd name="T27" fmla="*/ 56 h 100"/>
                <a:gd name="T28" fmla="*/ 30 w 47"/>
                <a:gd name="T29" fmla="*/ 46 h 100"/>
                <a:gd name="T30" fmla="*/ 37 w 47"/>
                <a:gd name="T31" fmla="*/ 36 h 100"/>
                <a:gd name="T32" fmla="*/ 42 w 47"/>
                <a:gd name="T33" fmla="*/ 26 h 100"/>
                <a:gd name="T34" fmla="*/ 47 w 47"/>
                <a:gd name="T35" fmla="*/ 17 h 100"/>
                <a:gd name="T36" fmla="*/ 37 w 47"/>
                <a:gd name="T37" fmla="*/ 0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7"/>
                <a:gd name="T58" fmla="*/ 0 h 100"/>
                <a:gd name="T59" fmla="*/ 47 w 47"/>
                <a:gd name="T60" fmla="*/ 100 h 1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7" h="100">
                  <a:moveTo>
                    <a:pt x="37" y="0"/>
                  </a:moveTo>
                  <a:lnTo>
                    <a:pt x="32" y="9"/>
                  </a:lnTo>
                  <a:lnTo>
                    <a:pt x="27" y="19"/>
                  </a:lnTo>
                  <a:lnTo>
                    <a:pt x="20" y="29"/>
                  </a:lnTo>
                  <a:lnTo>
                    <a:pt x="15" y="39"/>
                  </a:lnTo>
                  <a:lnTo>
                    <a:pt x="8" y="48"/>
                  </a:lnTo>
                  <a:lnTo>
                    <a:pt x="5" y="58"/>
                  </a:lnTo>
                  <a:lnTo>
                    <a:pt x="0" y="70"/>
                  </a:lnTo>
                  <a:lnTo>
                    <a:pt x="0" y="83"/>
                  </a:lnTo>
                  <a:lnTo>
                    <a:pt x="10" y="100"/>
                  </a:lnTo>
                  <a:lnTo>
                    <a:pt x="13" y="87"/>
                  </a:lnTo>
                  <a:lnTo>
                    <a:pt x="15" y="78"/>
                  </a:lnTo>
                  <a:lnTo>
                    <a:pt x="20" y="65"/>
                  </a:lnTo>
                  <a:lnTo>
                    <a:pt x="25" y="56"/>
                  </a:lnTo>
                  <a:lnTo>
                    <a:pt x="30" y="46"/>
                  </a:lnTo>
                  <a:lnTo>
                    <a:pt x="37" y="3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1" name="Freeform 35"/>
            <p:cNvSpPr>
              <a:spLocks/>
            </p:cNvSpPr>
            <p:nvPr/>
          </p:nvSpPr>
          <p:spPr bwMode="auto">
            <a:xfrm>
              <a:off x="3061" y="2677"/>
              <a:ext cx="20" cy="76"/>
            </a:xfrm>
            <a:custGeom>
              <a:avLst/>
              <a:gdLst>
                <a:gd name="T0" fmla="*/ 0 w 20"/>
                <a:gd name="T1" fmla="*/ 0 h 76"/>
                <a:gd name="T2" fmla="*/ 0 w 20"/>
                <a:gd name="T3" fmla="*/ 5 h 76"/>
                <a:gd name="T4" fmla="*/ 0 w 20"/>
                <a:gd name="T5" fmla="*/ 13 h 76"/>
                <a:gd name="T6" fmla="*/ 0 w 20"/>
                <a:gd name="T7" fmla="*/ 17 h 76"/>
                <a:gd name="T8" fmla="*/ 3 w 20"/>
                <a:gd name="T9" fmla="*/ 25 h 76"/>
                <a:gd name="T10" fmla="*/ 3 w 20"/>
                <a:gd name="T11" fmla="*/ 32 h 76"/>
                <a:gd name="T12" fmla="*/ 8 w 20"/>
                <a:gd name="T13" fmla="*/ 37 h 76"/>
                <a:gd name="T14" fmla="*/ 12 w 20"/>
                <a:gd name="T15" fmla="*/ 44 h 76"/>
                <a:gd name="T16" fmla="*/ 20 w 20"/>
                <a:gd name="T17" fmla="*/ 52 h 76"/>
                <a:gd name="T18" fmla="*/ 15 w 20"/>
                <a:gd name="T19" fmla="*/ 47 h 76"/>
                <a:gd name="T20" fmla="*/ 12 w 20"/>
                <a:gd name="T21" fmla="*/ 44 h 76"/>
                <a:gd name="T22" fmla="*/ 10 w 20"/>
                <a:gd name="T23" fmla="*/ 42 h 76"/>
                <a:gd name="T24" fmla="*/ 10 w 20"/>
                <a:gd name="T25" fmla="*/ 39 h 76"/>
                <a:gd name="T26" fmla="*/ 10 w 20"/>
                <a:gd name="T27" fmla="*/ 44 h 76"/>
                <a:gd name="T28" fmla="*/ 10 w 20"/>
                <a:gd name="T29" fmla="*/ 49 h 76"/>
                <a:gd name="T30" fmla="*/ 10 w 20"/>
                <a:gd name="T31" fmla="*/ 54 h 76"/>
                <a:gd name="T32" fmla="*/ 10 w 20"/>
                <a:gd name="T33" fmla="*/ 57 h 76"/>
                <a:gd name="T34" fmla="*/ 20 w 20"/>
                <a:gd name="T35" fmla="*/ 76 h 76"/>
                <a:gd name="T36" fmla="*/ 17 w 20"/>
                <a:gd name="T37" fmla="*/ 69 h 76"/>
                <a:gd name="T38" fmla="*/ 17 w 20"/>
                <a:gd name="T39" fmla="*/ 61 h 76"/>
                <a:gd name="T40" fmla="*/ 17 w 20"/>
                <a:gd name="T41" fmla="*/ 54 h 76"/>
                <a:gd name="T42" fmla="*/ 15 w 20"/>
                <a:gd name="T43" fmla="*/ 47 h 76"/>
                <a:gd name="T44" fmla="*/ 12 w 20"/>
                <a:gd name="T45" fmla="*/ 42 h 76"/>
                <a:gd name="T46" fmla="*/ 10 w 20"/>
                <a:gd name="T47" fmla="*/ 35 h 76"/>
                <a:gd name="T48" fmla="*/ 5 w 20"/>
                <a:gd name="T49" fmla="*/ 30 h 76"/>
                <a:gd name="T50" fmla="*/ 0 w 20"/>
                <a:gd name="T51" fmla="*/ 25 h 76"/>
                <a:gd name="T52" fmla="*/ 3 w 20"/>
                <a:gd name="T53" fmla="*/ 27 h 76"/>
                <a:gd name="T54" fmla="*/ 5 w 20"/>
                <a:gd name="T55" fmla="*/ 32 h 76"/>
                <a:gd name="T56" fmla="*/ 10 w 20"/>
                <a:gd name="T57" fmla="*/ 32 h 76"/>
                <a:gd name="T58" fmla="*/ 12 w 20"/>
                <a:gd name="T59" fmla="*/ 35 h 76"/>
                <a:gd name="T60" fmla="*/ 12 w 20"/>
                <a:gd name="T61" fmla="*/ 32 h 76"/>
                <a:gd name="T62" fmla="*/ 12 w 20"/>
                <a:gd name="T63" fmla="*/ 27 h 76"/>
                <a:gd name="T64" fmla="*/ 12 w 20"/>
                <a:gd name="T65" fmla="*/ 22 h 76"/>
                <a:gd name="T66" fmla="*/ 12 w 20"/>
                <a:gd name="T67" fmla="*/ 17 h 76"/>
                <a:gd name="T68" fmla="*/ 0 w 20"/>
                <a:gd name="T69" fmla="*/ 0 h 7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"/>
                <a:gd name="T106" fmla="*/ 0 h 76"/>
                <a:gd name="T107" fmla="*/ 20 w 20"/>
                <a:gd name="T108" fmla="*/ 76 h 7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" h="76">
                  <a:moveTo>
                    <a:pt x="0" y="0"/>
                  </a:moveTo>
                  <a:lnTo>
                    <a:pt x="0" y="5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3" y="25"/>
                  </a:lnTo>
                  <a:lnTo>
                    <a:pt x="3" y="32"/>
                  </a:lnTo>
                  <a:lnTo>
                    <a:pt x="8" y="37"/>
                  </a:lnTo>
                  <a:lnTo>
                    <a:pt x="12" y="44"/>
                  </a:lnTo>
                  <a:lnTo>
                    <a:pt x="20" y="52"/>
                  </a:lnTo>
                  <a:lnTo>
                    <a:pt x="15" y="47"/>
                  </a:lnTo>
                  <a:lnTo>
                    <a:pt x="12" y="44"/>
                  </a:lnTo>
                  <a:lnTo>
                    <a:pt x="10" y="42"/>
                  </a:lnTo>
                  <a:lnTo>
                    <a:pt x="10" y="39"/>
                  </a:lnTo>
                  <a:lnTo>
                    <a:pt x="10" y="44"/>
                  </a:lnTo>
                  <a:lnTo>
                    <a:pt x="10" y="49"/>
                  </a:lnTo>
                  <a:lnTo>
                    <a:pt x="10" y="54"/>
                  </a:lnTo>
                  <a:lnTo>
                    <a:pt x="10" y="57"/>
                  </a:lnTo>
                  <a:lnTo>
                    <a:pt x="20" y="76"/>
                  </a:lnTo>
                  <a:lnTo>
                    <a:pt x="17" y="69"/>
                  </a:lnTo>
                  <a:lnTo>
                    <a:pt x="17" y="61"/>
                  </a:lnTo>
                  <a:lnTo>
                    <a:pt x="17" y="54"/>
                  </a:lnTo>
                  <a:lnTo>
                    <a:pt x="15" y="47"/>
                  </a:lnTo>
                  <a:lnTo>
                    <a:pt x="12" y="42"/>
                  </a:lnTo>
                  <a:lnTo>
                    <a:pt x="10" y="35"/>
                  </a:lnTo>
                  <a:lnTo>
                    <a:pt x="5" y="30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2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2" name="Freeform 36"/>
            <p:cNvSpPr>
              <a:spLocks/>
            </p:cNvSpPr>
            <p:nvPr/>
          </p:nvSpPr>
          <p:spPr bwMode="auto">
            <a:xfrm>
              <a:off x="2868" y="2023"/>
              <a:ext cx="318" cy="193"/>
            </a:xfrm>
            <a:custGeom>
              <a:avLst/>
              <a:gdLst>
                <a:gd name="T0" fmla="*/ 22 w 318"/>
                <a:gd name="T1" fmla="*/ 61 h 193"/>
                <a:gd name="T2" fmla="*/ 27 w 318"/>
                <a:gd name="T3" fmla="*/ 46 h 193"/>
                <a:gd name="T4" fmla="*/ 27 w 318"/>
                <a:gd name="T5" fmla="*/ 34 h 193"/>
                <a:gd name="T6" fmla="*/ 32 w 318"/>
                <a:gd name="T7" fmla="*/ 27 h 193"/>
                <a:gd name="T8" fmla="*/ 130 w 318"/>
                <a:gd name="T9" fmla="*/ 20 h 193"/>
                <a:gd name="T10" fmla="*/ 225 w 318"/>
                <a:gd name="T11" fmla="*/ 29 h 193"/>
                <a:gd name="T12" fmla="*/ 301 w 318"/>
                <a:gd name="T13" fmla="*/ 56 h 193"/>
                <a:gd name="T14" fmla="*/ 298 w 318"/>
                <a:gd name="T15" fmla="*/ 64 h 193"/>
                <a:gd name="T16" fmla="*/ 298 w 318"/>
                <a:gd name="T17" fmla="*/ 90 h 193"/>
                <a:gd name="T18" fmla="*/ 298 w 318"/>
                <a:gd name="T19" fmla="*/ 115 h 193"/>
                <a:gd name="T20" fmla="*/ 298 w 318"/>
                <a:gd name="T21" fmla="*/ 137 h 193"/>
                <a:gd name="T22" fmla="*/ 286 w 318"/>
                <a:gd name="T23" fmla="*/ 149 h 193"/>
                <a:gd name="T24" fmla="*/ 259 w 318"/>
                <a:gd name="T25" fmla="*/ 173 h 193"/>
                <a:gd name="T26" fmla="*/ 249 w 318"/>
                <a:gd name="T27" fmla="*/ 171 h 193"/>
                <a:gd name="T28" fmla="*/ 218 w 318"/>
                <a:gd name="T29" fmla="*/ 173 h 193"/>
                <a:gd name="T30" fmla="*/ 186 w 318"/>
                <a:gd name="T31" fmla="*/ 166 h 193"/>
                <a:gd name="T32" fmla="*/ 164 w 318"/>
                <a:gd name="T33" fmla="*/ 164 h 193"/>
                <a:gd name="T34" fmla="*/ 144 w 318"/>
                <a:gd name="T35" fmla="*/ 151 h 193"/>
                <a:gd name="T36" fmla="*/ 135 w 318"/>
                <a:gd name="T37" fmla="*/ 110 h 193"/>
                <a:gd name="T38" fmla="*/ 135 w 318"/>
                <a:gd name="T39" fmla="*/ 66 h 193"/>
                <a:gd name="T40" fmla="*/ 137 w 318"/>
                <a:gd name="T41" fmla="*/ 22 h 193"/>
                <a:gd name="T42" fmla="*/ 130 w 318"/>
                <a:gd name="T43" fmla="*/ 12 h 193"/>
                <a:gd name="T44" fmla="*/ 120 w 318"/>
                <a:gd name="T45" fmla="*/ 15 h 193"/>
                <a:gd name="T46" fmla="*/ 115 w 318"/>
                <a:gd name="T47" fmla="*/ 37 h 193"/>
                <a:gd name="T48" fmla="*/ 115 w 318"/>
                <a:gd name="T49" fmla="*/ 81 h 193"/>
                <a:gd name="T50" fmla="*/ 118 w 318"/>
                <a:gd name="T51" fmla="*/ 125 h 193"/>
                <a:gd name="T52" fmla="*/ 125 w 318"/>
                <a:gd name="T53" fmla="*/ 159 h 193"/>
                <a:gd name="T54" fmla="*/ 152 w 318"/>
                <a:gd name="T55" fmla="*/ 181 h 193"/>
                <a:gd name="T56" fmla="*/ 171 w 318"/>
                <a:gd name="T57" fmla="*/ 186 h 193"/>
                <a:gd name="T58" fmla="*/ 203 w 318"/>
                <a:gd name="T59" fmla="*/ 190 h 193"/>
                <a:gd name="T60" fmla="*/ 232 w 318"/>
                <a:gd name="T61" fmla="*/ 193 h 193"/>
                <a:gd name="T62" fmla="*/ 266 w 318"/>
                <a:gd name="T63" fmla="*/ 190 h 193"/>
                <a:gd name="T64" fmla="*/ 288 w 318"/>
                <a:gd name="T65" fmla="*/ 173 h 193"/>
                <a:gd name="T66" fmla="*/ 298 w 318"/>
                <a:gd name="T67" fmla="*/ 164 h 193"/>
                <a:gd name="T68" fmla="*/ 318 w 318"/>
                <a:gd name="T69" fmla="*/ 144 h 193"/>
                <a:gd name="T70" fmla="*/ 318 w 318"/>
                <a:gd name="T71" fmla="*/ 120 h 193"/>
                <a:gd name="T72" fmla="*/ 318 w 318"/>
                <a:gd name="T73" fmla="*/ 100 h 193"/>
                <a:gd name="T74" fmla="*/ 318 w 318"/>
                <a:gd name="T75" fmla="*/ 83 h 193"/>
                <a:gd name="T76" fmla="*/ 313 w 318"/>
                <a:gd name="T77" fmla="*/ 42 h 193"/>
                <a:gd name="T78" fmla="*/ 262 w 318"/>
                <a:gd name="T79" fmla="*/ 17 h 193"/>
                <a:gd name="T80" fmla="*/ 164 w 318"/>
                <a:gd name="T81" fmla="*/ 0 h 193"/>
                <a:gd name="T82" fmla="*/ 64 w 318"/>
                <a:gd name="T83" fmla="*/ 0 h 193"/>
                <a:gd name="T84" fmla="*/ 13 w 318"/>
                <a:gd name="T85" fmla="*/ 10 h 193"/>
                <a:gd name="T86" fmla="*/ 8 w 318"/>
                <a:gd name="T87" fmla="*/ 17 h 193"/>
                <a:gd name="T88" fmla="*/ 8 w 318"/>
                <a:gd name="T89" fmla="*/ 42 h 193"/>
                <a:gd name="T90" fmla="*/ 3 w 318"/>
                <a:gd name="T91" fmla="*/ 56 h 193"/>
                <a:gd name="T92" fmla="*/ 0 w 318"/>
                <a:gd name="T93" fmla="*/ 71 h 193"/>
                <a:gd name="T94" fmla="*/ 5 w 318"/>
                <a:gd name="T95" fmla="*/ 81 h 193"/>
                <a:gd name="T96" fmla="*/ 18 w 318"/>
                <a:gd name="T97" fmla="*/ 78 h 1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18"/>
                <a:gd name="T148" fmla="*/ 0 h 193"/>
                <a:gd name="T149" fmla="*/ 318 w 318"/>
                <a:gd name="T150" fmla="*/ 193 h 19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18" h="193">
                  <a:moveTo>
                    <a:pt x="20" y="71"/>
                  </a:moveTo>
                  <a:lnTo>
                    <a:pt x="22" y="66"/>
                  </a:lnTo>
                  <a:lnTo>
                    <a:pt x="22" y="61"/>
                  </a:lnTo>
                  <a:lnTo>
                    <a:pt x="25" y="56"/>
                  </a:lnTo>
                  <a:lnTo>
                    <a:pt x="27" y="51"/>
                  </a:lnTo>
                  <a:lnTo>
                    <a:pt x="27" y="46"/>
                  </a:lnTo>
                  <a:lnTo>
                    <a:pt x="27" y="42"/>
                  </a:lnTo>
                  <a:lnTo>
                    <a:pt x="27" y="37"/>
                  </a:lnTo>
                  <a:lnTo>
                    <a:pt x="27" y="34"/>
                  </a:lnTo>
                  <a:lnTo>
                    <a:pt x="27" y="17"/>
                  </a:lnTo>
                  <a:lnTo>
                    <a:pt x="18" y="29"/>
                  </a:lnTo>
                  <a:lnTo>
                    <a:pt x="32" y="27"/>
                  </a:lnTo>
                  <a:lnTo>
                    <a:pt x="64" y="22"/>
                  </a:lnTo>
                  <a:lnTo>
                    <a:pt x="96" y="20"/>
                  </a:lnTo>
                  <a:lnTo>
                    <a:pt x="130" y="20"/>
                  </a:lnTo>
                  <a:lnTo>
                    <a:pt x="162" y="20"/>
                  </a:lnTo>
                  <a:lnTo>
                    <a:pt x="193" y="24"/>
                  </a:lnTo>
                  <a:lnTo>
                    <a:pt x="225" y="29"/>
                  </a:lnTo>
                  <a:lnTo>
                    <a:pt x="257" y="37"/>
                  </a:lnTo>
                  <a:lnTo>
                    <a:pt x="288" y="49"/>
                  </a:lnTo>
                  <a:lnTo>
                    <a:pt x="301" y="56"/>
                  </a:lnTo>
                  <a:lnTo>
                    <a:pt x="296" y="49"/>
                  </a:lnTo>
                  <a:lnTo>
                    <a:pt x="298" y="56"/>
                  </a:lnTo>
                  <a:lnTo>
                    <a:pt x="298" y="64"/>
                  </a:lnTo>
                  <a:lnTo>
                    <a:pt x="298" y="73"/>
                  </a:lnTo>
                  <a:lnTo>
                    <a:pt x="298" y="81"/>
                  </a:lnTo>
                  <a:lnTo>
                    <a:pt x="298" y="90"/>
                  </a:lnTo>
                  <a:lnTo>
                    <a:pt x="298" y="98"/>
                  </a:lnTo>
                  <a:lnTo>
                    <a:pt x="298" y="107"/>
                  </a:lnTo>
                  <a:lnTo>
                    <a:pt x="298" y="115"/>
                  </a:lnTo>
                  <a:lnTo>
                    <a:pt x="298" y="125"/>
                  </a:lnTo>
                  <a:lnTo>
                    <a:pt x="298" y="142"/>
                  </a:lnTo>
                  <a:lnTo>
                    <a:pt x="298" y="137"/>
                  </a:lnTo>
                  <a:lnTo>
                    <a:pt x="298" y="139"/>
                  </a:lnTo>
                  <a:lnTo>
                    <a:pt x="291" y="144"/>
                  </a:lnTo>
                  <a:lnTo>
                    <a:pt x="286" y="149"/>
                  </a:lnTo>
                  <a:lnTo>
                    <a:pt x="281" y="151"/>
                  </a:lnTo>
                  <a:lnTo>
                    <a:pt x="276" y="156"/>
                  </a:lnTo>
                  <a:lnTo>
                    <a:pt x="259" y="173"/>
                  </a:lnTo>
                  <a:lnTo>
                    <a:pt x="264" y="171"/>
                  </a:lnTo>
                  <a:lnTo>
                    <a:pt x="259" y="171"/>
                  </a:lnTo>
                  <a:lnTo>
                    <a:pt x="249" y="171"/>
                  </a:lnTo>
                  <a:lnTo>
                    <a:pt x="240" y="173"/>
                  </a:lnTo>
                  <a:lnTo>
                    <a:pt x="227" y="173"/>
                  </a:lnTo>
                  <a:lnTo>
                    <a:pt x="218" y="173"/>
                  </a:lnTo>
                  <a:lnTo>
                    <a:pt x="208" y="171"/>
                  </a:lnTo>
                  <a:lnTo>
                    <a:pt x="198" y="171"/>
                  </a:lnTo>
                  <a:lnTo>
                    <a:pt x="186" y="166"/>
                  </a:lnTo>
                  <a:lnTo>
                    <a:pt x="176" y="164"/>
                  </a:lnTo>
                  <a:lnTo>
                    <a:pt x="159" y="161"/>
                  </a:lnTo>
                  <a:lnTo>
                    <a:pt x="164" y="164"/>
                  </a:lnTo>
                  <a:lnTo>
                    <a:pt x="157" y="159"/>
                  </a:lnTo>
                  <a:lnTo>
                    <a:pt x="142" y="147"/>
                  </a:lnTo>
                  <a:lnTo>
                    <a:pt x="144" y="151"/>
                  </a:lnTo>
                  <a:lnTo>
                    <a:pt x="142" y="139"/>
                  </a:lnTo>
                  <a:lnTo>
                    <a:pt x="137" y="125"/>
                  </a:lnTo>
                  <a:lnTo>
                    <a:pt x="135" y="110"/>
                  </a:lnTo>
                  <a:lnTo>
                    <a:pt x="135" y="95"/>
                  </a:lnTo>
                  <a:lnTo>
                    <a:pt x="135" y="81"/>
                  </a:lnTo>
                  <a:lnTo>
                    <a:pt x="135" y="66"/>
                  </a:lnTo>
                  <a:lnTo>
                    <a:pt x="137" y="51"/>
                  </a:lnTo>
                  <a:lnTo>
                    <a:pt x="137" y="37"/>
                  </a:lnTo>
                  <a:lnTo>
                    <a:pt x="137" y="22"/>
                  </a:lnTo>
                  <a:lnTo>
                    <a:pt x="135" y="17"/>
                  </a:lnTo>
                  <a:lnTo>
                    <a:pt x="132" y="15"/>
                  </a:lnTo>
                  <a:lnTo>
                    <a:pt x="130" y="12"/>
                  </a:lnTo>
                  <a:lnTo>
                    <a:pt x="125" y="12"/>
                  </a:lnTo>
                  <a:lnTo>
                    <a:pt x="122" y="12"/>
                  </a:lnTo>
                  <a:lnTo>
                    <a:pt x="120" y="15"/>
                  </a:lnTo>
                  <a:lnTo>
                    <a:pt x="118" y="17"/>
                  </a:lnTo>
                  <a:lnTo>
                    <a:pt x="115" y="22"/>
                  </a:lnTo>
                  <a:lnTo>
                    <a:pt x="115" y="37"/>
                  </a:lnTo>
                  <a:lnTo>
                    <a:pt x="115" y="51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15" y="95"/>
                  </a:lnTo>
                  <a:lnTo>
                    <a:pt x="115" y="110"/>
                  </a:lnTo>
                  <a:lnTo>
                    <a:pt x="118" y="125"/>
                  </a:lnTo>
                  <a:lnTo>
                    <a:pt x="120" y="139"/>
                  </a:lnTo>
                  <a:lnTo>
                    <a:pt x="125" y="156"/>
                  </a:lnTo>
                  <a:lnTo>
                    <a:pt x="125" y="159"/>
                  </a:lnTo>
                  <a:lnTo>
                    <a:pt x="127" y="161"/>
                  </a:lnTo>
                  <a:lnTo>
                    <a:pt x="144" y="173"/>
                  </a:lnTo>
                  <a:lnTo>
                    <a:pt x="152" y="181"/>
                  </a:lnTo>
                  <a:lnTo>
                    <a:pt x="154" y="181"/>
                  </a:lnTo>
                  <a:lnTo>
                    <a:pt x="157" y="183"/>
                  </a:lnTo>
                  <a:lnTo>
                    <a:pt x="171" y="186"/>
                  </a:lnTo>
                  <a:lnTo>
                    <a:pt x="181" y="186"/>
                  </a:lnTo>
                  <a:lnTo>
                    <a:pt x="193" y="188"/>
                  </a:lnTo>
                  <a:lnTo>
                    <a:pt x="203" y="190"/>
                  </a:lnTo>
                  <a:lnTo>
                    <a:pt x="213" y="193"/>
                  </a:lnTo>
                  <a:lnTo>
                    <a:pt x="223" y="193"/>
                  </a:lnTo>
                  <a:lnTo>
                    <a:pt x="232" y="193"/>
                  </a:lnTo>
                  <a:lnTo>
                    <a:pt x="242" y="193"/>
                  </a:lnTo>
                  <a:lnTo>
                    <a:pt x="252" y="190"/>
                  </a:lnTo>
                  <a:lnTo>
                    <a:pt x="266" y="190"/>
                  </a:lnTo>
                  <a:lnTo>
                    <a:pt x="271" y="188"/>
                  </a:lnTo>
                  <a:lnTo>
                    <a:pt x="288" y="173"/>
                  </a:lnTo>
                  <a:lnTo>
                    <a:pt x="291" y="171"/>
                  </a:lnTo>
                  <a:lnTo>
                    <a:pt x="296" y="166"/>
                  </a:lnTo>
                  <a:lnTo>
                    <a:pt x="298" y="164"/>
                  </a:lnTo>
                  <a:lnTo>
                    <a:pt x="303" y="159"/>
                  </a:lnTo>
                  <a:lnTo>
                    <a:pt x="315" y="147"/>
                  </a:lnTo>
                  <a:lnTo>
                    <a:pt x="318" y="144"/>
                  </a:lnTo>
                  <a:lnTo>
                    <a:pt x="318" y="142"/>
                  </a:lnTo>
                  <a:lnTo>
                    <a:pt x="318" y="125"/>
                  </a:lnTo>
                  <a:lnTo>
                    <a:pt x="318" y="120"/>
                  </a:lnTo>
                  <a:lnTo>
                    <a:pt x="318" y="112"/>
                  </a:lnTo>
                  <a:lnTo>
                    <a:pt x="318" y="107"/>
                  </a:lnTo>
                  <a:lnTo>
                    <a:pt x="318" y="100"/>
                  </a:lnTo>
                  <a:lnTo>
                    <a:pt x="318" y="95"/>
                  </a:lnTo>
                  <a:lnTo>
                    <a:pt x="318" y="90"/>
                  </a:lnTo>
                  <a:lnTo>
                    <a:pt x="318" y="83"/>
                  </a:lnTo>
                  <a:lnTo>
                    <a:pt x="318" y="78"/>
                  </a:lnTo>
                  <a:lnTo>
                    <a:pt x="315" y="46"/>
                  </a:lnTo>
                  <a:lnTo>
                    <a:pt x="313" y="42"/>
                  </a:lnTo>
                  <a:lnTo>
                    <a:pt x="310" y="39"/>
                  </a:lnTo>
                  <a:lnTo>
                    <a:pt x="293" y="29"/>
                  </a:lnTo>
                  <a:lnTo>
                    <a:pt x="262" y="17"/>
                  </a:lnTo>
                  <a:lnTo>
                    <a:pt x="230" y="10"/>
                  </a:lnTo>
                  <a:lnTo>
                    <a:pt x="196" y="5"/>
                  </a:lnTo>
                  <a:lnTo>
                    <a:pt x="164" y="0"/>
                  </a:lnTo>
                  <a:lnTo>
                    <a:pt x="132" y="0"/>
                  </a:lnTo>
                  <a:lnTo>
                    <a:pt x="98" y="0"/>
                  </a:lnTo>
                  <a:lnTo>
                    <a:pt x="64" y="0"/>
                  </a:lnTo>
                  <a:lnTo>
                    <a:pt x="32" y="2"/>
                  </a:lnTo>
                  <a:lnTo>
                    <a:pt x="18" y="7"/>
                  </a:lnTo>
                  <a:lnTo>
                    <a:pt x="13" y="10"/>
                  </a:lnTo>
                  <a:lnTo>
                    <a:pt x="10" y="12"/>
                  </a:lnTo>
                  <a:lnTo>
                    <a:pt x="8" y="15"/>
                  </a:lnTo>
                  <a:lnTo>
                    <a:pt x="8" y="17"/>
                  </a:lnTo>
                  <a:lnTo>
                    <a:pt x="8" y="34"/>
                  </a:lnTo>
                  <a:lnTo>
                    <a:pt x="8" y="37"/>
                  </a:lnTo>
                  <a:lnTo>
                    <a:pt x="8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3" y="56"/>
                  </a:lnTo>
                  <a:lnTo>
                    <a:pt x="0" y="61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3" y="78"/>
                  </a:lnTo>
                  <a:lnTo>
                    <a:pt x="5" y="81"/>
                  </a:lnTo>
                  <a:lnTo>
                    <a:pt x="10" y="81"/>
                  </a:lnTo>
                  <a:lnTo>
                    <a:pt x="15" y="81"/>
                  </a:lnTo>
                  <a:lnTo>
                    <a:pt x="18" y="78"/>
                  </a:lnTo>
                  <a:lnTo>
                    <a:pt x="20" y="73"/>
                  </a:lnTo>
                  <a:lnTo>
                    <a:pt x="2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3" name="Freeform 37"/>
            <p:cNvSpPr>
              <a:spLocks/>
            </p:cNvSpPr>
            <p:nvPr/>
          </p:nvSpPr>
          <p:spPr bwMode="auto">
            <a:xfrm>
              <a:off x="3171" y="2065"/>
              <a:ext cx="188" cy="61"/>
            </a:xfrm>
            <a:custGeom>
              <a:avLst/>
              <a:gdLst>
                <a:gd name="T0" fmla="*/ 10 w 188"/>
                <a:gd name="T1" fmla="*/ 19 h 61"/>
                <a:gd name="T2" fmla="*/ 24 w 188"/>
                <a:gd name="T3" fmla="*/ 19 h 61"/>
                <a:gd name="T4" fmla="*/ 39 w 188"/>
                <a:gd name="T5" fmla="*/ 22 h 61"/>
                <a:gd name="T6" fmla="*/ 54 w 188"/>
                <a:gd name="T7" fmla="*/ 26 h 61"/>
                <a:gd name="T8" fmla="*/ 68 w 188"/>
                <a:gd name="T9" fmla="*/ 31 h 61"/>
                <a:gd name="T10" fmla="*/ 83 w 188"/>
                <a:gd name="T11" fmla="*/ 34 h 61"/>
                <a:gd name="T12" fmla="*/ 98 w 188"/>
                <a:gd name="T13" fmla="*/ 39 h 61"/>
                <a:gd name="T14" fmla="*/ 112 w 188"/>
                <a:gd name="T15" fmla="*/ 44 h 61"/>
                <a:gd name="T16" fmla="*/ 124 w 188"/>
                <a:gd name="T17" fmla="*/ 48 h 61"/>
                <a:gd name="T18" fmla="*/ 132 w 188"/>
                <a:gd name="T19" fmla="*/ 51 h 61"/>
                <a:gd name="T20" fmla="*/ 137 w 188"/>
                <a:gd name="T21" fmla="*/ 53 h 61"/>
                <a:gd name="T22" fmla="*/ 144 w 188"/>
                <a:gd name="T23" fmla="*/ 53 h 61"/>
                <a:gd name="T24" fmla="*/ 149 w 188"/>
                <a:gd name="T25" fmla="*/ 56 h 61"/>
                <a:gd name="T26" fmla="*/ 156 w 188"/>
                <a:gd name="T27" fmla="*/ 56 h 61"/>
                <a:gd name="T28" fmla="*/ 164 w 188"/>
                <a:gd name="T29" fmla="*/ 56 h 61"/>
                <a:gd name="T30" fmla="*/ 168 w 188"/>
                <a:gd name="T31" fmla="*/ 58 h 61"/>
                <a:gd name="T32" fmla="*/ 176 w 188"/>
                <a:gd name="T33" fmla="*/ 61 h 61"/>
                <a:gd name="T34" fmla="*/ 178 w 188"/>
                <a:gd name="T35" fmla="*/ 61 h 61"/>
                <a:gd name="T36" fmla="*/ 183 w 188"/>
                <a:gd name="T37" fmla="*/ 58 h 61"/>
                <a:gd name="T38" fmla="*/ 186 w 188"/>
                <a:gd name="T39" fmla="*/ 56 h 61"/>
                <a:gd name="T40" fmla="*/ 188 w 188"/>
                <a:gd name="T41" fmla="*/ 51 h 61"/>
                <a:gd name="T42" fmla="*/ 188 w 188"/>
                <a:gd name="T43" fmla="*/ 48 h 61"/>
                <a:gd name="T44" fmla="*/ 188 w 188"/>
                <a:gd name="T45" fmla="*/ 44 h 61"/>
                <a:gd name="T46" fmla="*/ 186 w 188"/>
                <a:gd name="T47" fmla="*/ 41 h 61"/>
                <a:gd name="T48" fmla="*/ 181 w 188"/>
                <a:gd name="T49" fmla="*/ 39 h 61"/>
                <a:gd name="T50" fmla="*/ 161 w 188"/>
                <a:gd name="T51" fmla="*/ 36 h 61"/>
                <a:gd name="T52" fmla="*/ 144 w 188"/>
                <a:gd name="T53" fmla="*/ 34 h 61"/>
                <a:gd name="T54" fmla="*/ 127 w 188"/>
                <a:gd name="T55" fmla="*/ 29 h 61"/>
                <a:gd name="T56" fmla="*/ 110 w 188"/>
                <a:gd name="T57" fmla="*/ 24 h 61"/>
                <a:gd name="T58" fmla="*/ 90 w 188"/>
                <a:gd name="T59" fmla="*/ 17 h 61"/>
                <a:gd name="T60" fmla="*/ 73 w 188"/>
                <a:gd name="T61" fmla="*/ 12 h 61"/>
                <a:gd name="T62" fmla="*/ 56 w 188"/>
                <a:gd name="T63" fmla="*/ 7 h 61"/>
                <a:gd name="T64" fmla="*/ 37 w 188"/>
                <a:gd name="T65" fmla="*/ 2 h 61"/>
                <a:gd name="T66" fmla="*/ 32 w 188"/>
                <a:gd name="T67" fmla="*/ 0 h 61"/>
                <a:gd name="T68" fmla="*/ 24 w 188"/>
                <a:gd name="T69" fmla="*/ 0 h 61"/>
                <a:gd name="T70" fmla="*/ 20 w 188"/>
                <a:gd name="T71" fmla="*/ 0 h 61"/>
                <a:gd name="T72" fmla="*/ 17 w 188"/>
                <a:gd name="T73" fmla="*/ 0 h 61"/>
                <a:gd name="T74" fmla="*/ 12 w 188"/>
                <a:gd name="T75" fmla="*/ 0 h 61"/>
                <a:gd name="T76" fmla="*/ 10 w 188"/>
                <a:gd name="T77" fmla="*/ 0 h 61"/>
                <a:gd name="T78" fmla="*/ 5 w 188"/>
                <a:gd name="T79" fmla="*/ 0 h 61"/>
                <a:gd name="T80" fmla="*/ 2 w 188"/>
                <a:gd name="T81" fmla="*/ 2 h 61"/>
                <a:gd name="T82" fmla="*/ 0 w 188"/>
                <a:gd name="T83" fmla="*/ 4 h 61"/>
                <a:gd name="T84" fmla="*/ 0 w 188"/>
                <a:gd name="T85" fmla="*/ 9 h 61"/>
                <a:gd name="T86" fmla="*/ 0 w 188"/>
                <a:gd name="T87" fmla="*/ 12 h 61"/>
                <a:gd name="T88" fmla="*/ 2 w 188"/>
                <a:gd name="T89" fmla="*/ 17 h 61"/>
                <a:gd name="T90" fmla="*/ 5 w 188"/>
                <a:gd name="T91" fmla="*/ 19 h 61"/>
                <a:gd name="T92" fmla="*/ 10 w 188"/>
                <a:gd name="T93" fmla="*/ 19 h 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8"/>
                <a:gd name="T142" fmla="*/ 0 h 61"/>
                <a:gd name="T143" fmla="*/ 188 w 188"/>
                <a:gd name="T144" fmla="*/ 61 h 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8" h="61">
                  <a:moveTo>
                    <a:pt x="10" y="19"/>
                  </a:moveTo>
                  <a:lnTo>
                    <a:pt x="24" y="19"/>
                  </a:lnTo>
                  <a:lnTo>
                    <a:pt x="39" y="22"/>
                  </a:lnTo>
                  <a:lnTo>
                    <a:pt x="54" y="26"/>
                  </a:lnTo>
                  <a:lnTo>
                    <a:pt x="68" y="31"/>
                  </a:lnTo>
                  <a:lnTo>
                    <a:pt x="83" y="34"/>
                  </a:lnTo>
                  <a:lnTo>
                    <a:pt x="98" y="39"/>
                  </a:lnTo>
                  <a:lnTo>
                    <a:pt x="112" y="44"/>
                  </a:lnTo>
                  <a:lnTo>
                    <a:pt x="124" y="48"/>
                  </a:lnTo>
                  <a:lnTo>
                    <a:pt x="132" y="51"/>
                  </a:lnTo>
                  <a:lnTo>
                    <a:pt x="137" y="53"/>
                  </a:lnTo>
                  <a:lnTo>
                    <a:pt x="144" y="53"/>
                  </a:lnTo>
                  <a:lnTo>
                    <a:pt x="149" y="56"/>
                  </a:lnTo>
                  <a:lnTo>
                    <a:pt x="156" y="56"/>
                  </a:lnTo>
                  <a:lnTo>
                    <a:pt x="164" y="56"/>
                  </a:lnTo>
                  <a:lnTo>
                    <a:pt x="168" y="58"/>
                  </a:lnTo>
                  <a:lnTo>
                    <a:pt x="176" y="61"/>
                  </a:lnTo>
                  <a:lnTo>
                    <a:pt x="178" y="61"/>
                  </a:lnTo>
                  <a:lnTo>
                    <a:pt x="183" y="58"/>
                  </a:lnTo>
                  <a:lnTo>
                    <a:pt x="186" y="56"/>
                  </a:lnTo>
                  <a:lnTo>
                    <a:pt x="188" y="51"/>
                  </a:lnTo>
                  <a:lnTo>
                    <a:pt x="188" y="48"/>
                  </a:lnTo>
                  <a:lnTo>
                    <a:pt x="188" y="44"/>
                  </a:lnTo>
                  <a:lnTo>
                    <a:pt x="186" y="41"/>
                  </a:lnTo>
                  <a:lnTo>
                    <a:pt x="181" y="39"/>
                  </a:lnTo>
                  <a:lnTo>
                    <a:pt x="161" y="36"/>
                  </a:lnTo>
                  <a:lnTo>
                    <a:pt x="144" y="34"/>
                  </a:lnTo>
                  <a:lnTo>
                    <a:pt x="127" y="29"/>
                  </a:lnTo>
                  <a:lnTo>
                    <a:pt x="110" y="24"/>
                  </a:lnTo>
                  <a:lnTo>
                    <a:pt x="90" y="17"/>
                  </a:lnTo>
                  <a:lnTo>
                    <a:pt x="73" y="12"/>
                  </a:lnTo>
                  <a:lnTo>
                    <a:pt x="56" y="7"/>
                  </a:lnTo>
                  <a:lnTo>
                    <a:pt x="37" y="2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4" name="Freeform 38"/>
            <p:cNvSpPr>
              <a:spLocks/>
            </p:cNvSpPr>
            <p:nvPr/>
          </p:nvSpPr>
          <p:spPr bwMode="auto">
            <a:xfrm>
              <a:off x="2978" y="2448"/>
              <a:ext cx="122" cy="93"/>
            </a:xfrm>
            <a:custGeom>
              <a:avLst/>
              <a:gdLst>
                <a:gd name="T0" fmla="*/ 113 w 122"/>
                <a:gd name="T1" fmla="*/ 7 h 93"/>
                <a:gd name="T2" fmla="*/ 110 w 122"/>
                <a:gd name="T3" fmla="*/ 27 h 93"/>
                <a:gd name="T4" fmla="*/ 108 w 122"/>
                <a:gd name="T5" fmla="*/ 44 h 93"/>
                <a:gd name="T6" fmla="*/ 98 w 122"/>
                <a:gd name="T7" fmla="*/ 56 h 93"/>
                <a:gd name="T8" fmla="*/ 83 w 122"/>
                <a:gd name="T9" fmla="*/ 66 h 93"/>
                <a:gd name="T10" fmla="*/ 61 w 122"/>
                <a:gd name="T11" fmla="*/ 73 h 93"/>
                <a:gd name="T12" fmla="*/ 42 w 122"/>
                <a:gd name="T13" fmla="*/ 76 h 93"/>
                <a:gd name="T14" fmla="*/ 22 w 122"/>
                <a:gd name="T15" fmla="*/ 71 h 93"/>
                <a:gd name="T16" fmla="*/ 15 w 122"/>
                <a:gd name="T17" fmla="*/ 68 h 93"/>
                <a:gd name="T18" fmla="*/ 20 w 122"/>
                <a:gd name="T19" fmla="*/ 73 h 93"/>
                <a:gd name="T20" fmla="*/ 17 w 122"/>
                <a:gd name="T21" fmla="*/ 73 h 93"/>
                <a:gd name="T22" fmla="*/ 12 w 122"/>
                <a:gd name="T23" fmla="*/ 66 h 93"/>
                <a:gd name="T24" fmla="*/ 8 w 122"/>
                <a:gd name="T25" fmla="*/ 58 h 93"/>
                <a:gd name="T26" fmla="*/ 3 w 122"/>
                <a:gd name="T27" fmla="*/ 51 h 93"/>
                <a:gd name="T28" fmla="*/ 3 w 122"/>
                <a:gd name="T29" fmla="*/ 51 h 93"/>
                <a:gd name="T30" fmla="*/ 8 w 122"/>
                <a:gd name="T31" fmla="*/ 56 h 93"/>
                <a:gd name="T32" fmla="*/ 12 w 122"/>
                <a:gd name="T33" fmla="*/ 56 h 93"/>
                <a:gd name="T34" fmla="*/ 0 w 122"/>
                <a:gd name="T35" fmla="*/ 37 h 93"/>
                <a:gd name="T36" fmla="*/ 3 w 122"/>
                <a:gd name="T37" fmla="*/ 49 h 93"/>
                <a:gd name="T38" fmla="*/ 5 w 122"/>
                <a:gd name="T39" fmla="*/ 58 h 93"/>
                <a:gd name="T40" fmla="*/ 12 w 122"/>
                <a:gd name="T41" fmla="*/ 68 h 93"/>
                <a:gd name="T42" fmla="*/ 22 w 122"/>
                <a:gd name="T43" fmla="*/ 78 h 93"/>
                <a:gd name="T44" fmla="*/ 17 w 122"/>
                <a:gd name="T45" fmla="*/ 71 h 93"/>
                <a:gd name="T46" fmla="*/ 12 w 122"/>
                <a:gd name="T47" fmla="*/ 66 h 93"/>
                <a:gd name="T48" fmla="*/ 27 w 122"/>
                <a:gd name="T49" fmla="*/ 85 h 93"/>
                <a:gd name="T50" fmla="*/ 52 w 122"/>
                <a:gd name="T51" fmla="*/ 93 h 93"/>
                <a:gd name="T52" fmla="*/ 78 w 122"/>
                <a:gd name="T53" fmla="*/ 90 h 93"/>
                <a:gd name="T54" fmla="*/ 103 w 122"/>
                <a:gd name="T55" fmla="*/ 80 h 93"/>
                <a:gd name="T56" fmla="*/ 115 w 122"/>
                <a:gd name="T57" fmla="*/ 68 h 93"/>
                <a:gd name="T58" fmla="*/ 120 w 122"/>
                <a:gd name="T59" fmla="*/ 54 h 93"/>
                <a:gd name="T60" fmla="*/ 122 w 122"/>
                <a:gd name="T61" fmla="*/ 34 h 93"/>
                <a:gd name="T62" fmla="*/ 122 w 122"/>
                <a:gd name="T63" fmla="*/ 17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2"/>
                <a:gd name="T97" fmla="*/ 0 h 93"/>
                <a:gd name="T98" fmla="*/ 122 w 122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2" h="93">
                  <a:moveTo>
                    <a:pt x="113" y="0"/>
                  </a:moveTo>
                  <a:lnTo>
                    <a:pt x="113" y="7"/>
                  </a:lnTo>
                  <a:lnTo>
                    <a:pt x="113" y="17"/>
                  </a:lnTo>
                  <a:lnTo>
                    <a:pt x="110" y="27"/>
                  </a:lnTo>
                  <a:lnTo>
                    <a:pt x="110" y="37"/>
                  </a:lnTo>
                  <a:lnTo>
                    <a:pt x="108" y="44"/>
                  </a:lnTo>
                  <a:lnTo>
                    <a:pt x="105" y="51"/>
                  </a:lnTo>
                  <a:lnTo>
                    <a:pt x="98" y="56"/>
                  </a:lnTo>
                  <a:lnTo>
                    <a:pt x="93" y="61"/>
                  </a:lnTo>
                  <a:lnTo>
                    <a:pt x="83" y="66"/>
                  </a:lnTo>
                  <a:lnTo>
                    <a:pt x="73" y="71"/>
                  </a:lnTo>
                  <a:lnTo>
                    <a:pt x="61" y="73"/>
                  </a:lnTo>
                  <a:lnTo>
                    <a:pt x="52" y="76"/>
                  </a:lnTo>
                  <a:lnTo>
                    <a:pt x="42" y="76"/>
                  </a:lnTo>
                  <a:lnTo>
                    <a:pt x="32" y="73"/>
                  </a:lnTo>
                  <a:lnTo>
                    <a:pt x="22" y="71"/>
                  </a:lnTo>
                  <a:lnTo>
                    <a:pt x="12" y="66"/>
                  </a:lnTo>
                  <a:lnTo>
                    <a:pt x="15" y="68"/>
                  </a:lnTo>
                  <a:lnTo>
                    <a:pt x="17" y="71"/>
                  </a:lnTo>
                  <a:lnTo>
                    <a:pt x="20" y="73"/>
                  </a:lnTo>
                  <a:lnTo>
                    <a:pt x="22" y="78"/>
                  </a:lnTo>
                  <a:lnTo>
                    <a:pt x="17" y="73"/>
                  </a:lnTo>
                  <a:lnTo>
                    <a:pt x="15" y="71"/>
                  </a:lnTo>
                  <a:lnTo>
                    <a:pt x="12" y="66"/>
                  </a:lnTo>
                  <a:lnTo>
                    <a:pt x="10" y="61"/>
                  </a:lnTo>
                  <a:lnTo>
                    <a:pt x="8" y="58"/>
                  </a:lnTo>
                  <a:lnTo>
                    <a:pt x="5" y="54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3" y="51"/>
                  </a:lnTo>
                  <a:lnTo>
                    <a:pt x="5" y="54"/>
                  </a:lnTo>
                  <a:lnTo>
                    <a:pt x="8" y="56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49"/>
                  </a:lnTo>
                  <a:lnTo>
                    <a:pt x="3" y="54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2" y="68"/>
                  </a:lnTo>
                  <a:lnTo>
                    <a:pt x="17" y="73"/>
                  </a:lnTo>
                  <a:lnTo>
                    <a:pt x="22" y="78"/>
                  </a:lnTo>
                  <a:lnTo>
                    <a:pt x="20" y="73"/>
                  </a:lnTo>
                  <a:lnTo>
                    <a:pt x="17" y="71"/>
                  </a:lnTo>
                  <a:lnTo>
                    <a:pt x="15" y="68"/>
                  </a:lnTo>
                  <a:lnTo>
                    <a:pt x="12" y="66"/>
                  </a:lnTo>
                  <a:lnTo>
                    <a:pt x="20" y="78"/>
                  </a:lnTo>
                  <a:lnTo>
                    <a:pt x="27" y="85"/>
                  </a:lnTo>
                  <a:lnTo>
                    <a:pt x="39" y="90"/>
                  </a:lnTo>
                  <a:lnTo>
                    <a:pt x="52" y="93"/>
                  </a:lnTo>
                  <a:lnTo>
                    <a:pt x="64" y="93"/>
                  </a:lnTo>
                  <a:lnTo>
                    <a:pt x="78" y="90"/>
                  </a:lnTo>
                  <a:lnTo>
                    <a:pt x="91" y="85"/>
                  </a:lnTo>
                  <a:lnTo>
                    <a:pt x="103" y="80"/>
                  </a:lnTo>
                  <a:lnTo>
                    <a:pt x="108" y="76"/>
                  </a:lnTo>
                  <a:lnTo>
                    <a:pt x="115" y="68"/>
                  </a:lnTo>
                  <a:lnTo>
                    <a:pt x="117" y="61"/>
                  </a:lnTo>
                  <a:lnTo>
                    <a:pt x="120" y="54"/>
                  </a:lnTo>
                  <a:lnTo>
                    <a:pt x="120" y="44"/>
                  </a:lnTo>
                  <a:lnTo>
                    <a:pt x="122" y="34"/>
                  </a:lnTo>
                  <a:lnTo>
                    <a:pt x="122" y="24"/>
                  </a:lnTo>
                  <a:lnTo>
                    <a:pt x="122" y="17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5" name="Freeform 39"/>
            <p:cNvSpPr>
              <a:spLocks/>
            </p:cNvSpPr>
            <p:nvPr/>
          </p:nvSpPr>
          <p:spPr bwMode="auto">
            <a:xfrm>
              <a:off x="2661" y="2624"/>
              <a:ext cx="176" cy="400"/>
            </a:xfrm>
            <a:custGeom>
              <a:avLst/>
              <a:gdLst>
                <a:gd name="T0" fmla="*/ 166 w 176"/>
                <a:gd name="T1" fmla="*/ 0 h 400"/>
                <a:gd name="T2" fmla="*/ 164 w 176"/>
                <a:gd name="T3" fmla="*/ 2 h 400"/>
                <a:gd name="T4" fmla="*/ 159 w 176"/>
                <a:gd name="T5" fmla="*/ 7 h 400"/>
                <a:gd name="T6" fmla="*/ 156 w 176"/>
                <a:gd name="T7" fmla="*/ 9 h 400"/>
                <a:gd name="T8" fmla="*/ 151 w 176"/>
                <a:gd name="T9" fmla="*/ 14 h 400"/>
                <a:gd name="T10" fmla="*/ 146 w 176"/>
                <a:gd name="T11" fmla="*/ 17 h 400"/>
                <a:gd name="T12" fmla="*/ 144 w 176"/>
                <a:gd name="T13" fmla="*/ 19 h 400"/>
                <a:gd name="T14" fmla="*/ 142 w 176"/>
                <a:gd name="T15" fmla="*/ 24 h 400"/>
                <a:gd name="T16" fmla="*/ 139 w 176"/>
                <a:gd name="T17" fmla="*/ 27 h 400"/>
                <a:gd name="T18" fmla="*/ 122 w 176"/>
                <a:gd name="T19" fmla="*/ 56 h 400"/>
                <a:gd name="T20" fmla="*/ 105 w 176"/>
                <a:gd name="T21" fmla="*/ 83 h 400"/>
                <a:gd name="T22" fmla="*/ 88 w 176"/>
                <a:gd name="T23" fmla="*/ 110 h 400"/>
                <a:gd name="T24" fmla="*/ 71 w 176"/>
                <a:gd name="T25" fmla="*/ 136 h 400"/>
                <a:gd name="T26" fmla="*/ 56 w 176"/>
                <a:gd name="T27" fmla="*/ 163 h 400"/>
                <a:gd name="T28" fmla="*/ 42 w 176"/>
                <a:gd name="T29" fmla="*/ 195 h 400"/>
                <a:gd name="T30" fmla="*/ 29 w 176"/>
                <a:gd name="T31" fmla="*/ 224 h 400"/>
                <a:gd name="T32" fmla="*/ 20 w 176"/>
                <a:gd name="T33" fmla="*/ 256 h 400"/>
                <a:gd name="T34" fmla="*/ 17 w 176"/>
                <a:gd name="T35" fmla="*/ 273 h 400"/>
                <a:gd name="T36" fmla="*/ 15 w 176"/>
                <a:gd name="T37" fmla="*/ 288 h 400"/>
                <a:gd name="T38" fmla="*/ 10 w 176"/>
                <a:gd name="T39" fmla="*/ 305 h 400"/>
                <a:gd name="T40" fmla="*/ 10 w 176"/>
                <a:gd name="T41" fmla="*/ 320 h 400"/>
                <a:gd name="T42" fmla="*/ 7 w 176"/>
                <a:gd name="T43" fmla="*/ 337 h 400"/>
                <a:gd name="T44" fmla="*/ 5 w 176"/>
                <a:gd name="T45" fmla="*/ 351 h 400"/>
                <a:gd name="T46" fmla="*/ 2 w 176"/>
                <a:gd name="T47" fmla="*/ 366 h 400"/>
                <a:gd name="T48" fmla="*/ 0 w 176"/>
                <a:gd name="T49" fmla="*/ 383 h 400"/>
                <a:gd name="T50" fmla="*/ 10 w 176"/>
                <a:gd name="T51" fmla="*/ 400 h 400"/>
                <a:gd name="T52" fmla="*/ 12 w 176"/>
                <a:gd name="T53" fmla="*/ 385 h 400"/>
                <a:gd name="T54" fmla="*/ 15 w 176"/>
                <a:gd name="T55" fmla="*/ 368 h 400"/>
                <a:gd name="T56" fmla="*/ 17 w 176"/>
                <a:gd name="T57" fmla="*/ 354 h 400"/>
                <a:gd name="T58" fmla="*/ 17 w 176"/>
                <a:gd name="T59" fmla="*/ 337 h 400"/>
                <a:gd name="T60" fmla="*/ 20 w 176"/>
                <a:gd name="T61" fmla="*/ 322 h 400"/>
                <a:gd name="T62" fmla="*/ 22 w 176"/>
                <a:gd name="T63" fmla="*/ 305 h 400"/>
                <a:gd name="T64" fmla="*/ 27 w 176"/>
                <a:gd name="T65" fmla="*/ 290 h 400"/>
                <a:gd name="T66" fmla="*/ 29 w 176"/>
                <a:gd name="T67" fmla="*/ 276 h 400"/>
                <a:gd name="T68" fmla="*/ 39 w 176"/>
                <a:gd name="T69" fmla="*/ 241 h 400"/>
                <a:gd name="T70" fmla="*/ 51 w 176"/>
                <a:gd name="T71" fmla="*/ 212 h 400"/>
                <a:gd name="T72" fmla="*/ 63 w 176"/>
                <a:gd name="T73" fmla="*/ 183 h 400"/>
                <a:gd name="T74" fmla="*/ 81 w 176"/>
                <a:gd name="T75" fmla="*/ 154 h 400"/>
                <a:gd name="T76" fmla="*/ 98 w 176"/>
                <a:gd name="T77" fmla="*/ 127 h 400"/>
                <a:gd name="T78" fmla="*/ 115 w 176"/>
                <a:gd name="T79" fmla="*/ 100 h 400"/>
                <a:gd name="T80" fmla="*/ 132 w 176"/>
                <a:gd name="T81" fmla="*/ 73 h 400"/>
                <a:gd name="T82" fmla="*/ 149 w 176"/>
                <a:gd name="T83" fmla="*/ 46 h 400"/>
                <a:gd name="T84" fmla="*/ 151 w 176"/>
                <a:gd name="T85" fmla="*/ 41 h 400"/>
                <a:gd name="T86" fmla="*/ 154 w 176"/>
                <a:gd name="T87" fmla="*/ 36 h 400"/>
                <a:gd name="T88" fmla="*/ 159 w 176"/>
                <a:gd name="T89" fmla="*/ 34 h 400"/>
                <a:gd name="T90" fmla="*/ 161 w 176"/>
                <a:gd name="T91" fmla="*/ 31 h 400"/>
                <a:gd name="T92" fmla="*/ 166 w 176"/>
                <a:gd name="T93" fmla="*/ 27 h 400"/>
                <a:gd name="T94" fmla="*/ 168 w 176"/>
                <a:gd name="T95" fmla="*/ 24 h 400"/>
                <a:gd name="T96" fmla="*/ 173 w 176"/>
                <a:gd name="T97" fmla="*/ 19 h 400"/>
                <a:gd name="T98" fmla="*/ 176 w 176"/>
                <a:gd name="T99" fmla="*/ 17 h 400"/>
                <a:gd name="T100" fmla="*/ 166 w 176"/>
                <a:gd name="T101" fmla="*/ 0 h 4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6"/>
                <a:gd name="T154" fmla="*/ 0 h 400"/>
                <a:gd name="T155" fmla="*/ 176 w 176"/>
                <a:gd name="T156" fmla="*/ 400 h 4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6" h="400">
                  <a:moveTo>
                    <a:pt x="166" y="0"/>
                  </a:moveTo>
                  <a:lnTo>
                    <a:pt x="164" y="2"/>
                  </a:lnTo>
                  <a:lnTo>
                    <a:pt x="159" y="7"/>
                  </a:lnTo>
                  <a:lnTo>
                    <a:pt x="156" y="9"/>
                  </a:lnTo>
                  <a:lnTo>
                    <a:pt x="151" y="14"/>
                  </a:lnTo>
                  <a:lnTo>
                    <a:pt x="146" y="17"/>
                  </a:lnTo>
                  <a:lnTo>
                    <a:pt x="144" y="19"/>
                  </a:lnTo>
                  <a:lnTo>
                    <a:pt x="142" y="24"/>
                  </a:lnTo>
                  <a:lnTo>
                    <a:pt x="139" y="27"/>
                  </a:lnTo>
                  <a:lnTo>
                    <a:pt x="122" y="56"/>
                  </a:lnTo>
                  <a:lnTo>
                    <a:pt x="105" y="83"/>
                  </a:lnTo>
                  <a:lnTo>
                    <a:pt x="88" y="110"/>
                  </a:lnTo>
                  <a:lnTo>
                    <a:pt x="71" y="136"/>
                  </a:lnTo>
                  <a:lnTo>
                    <a:pt x="56" y="163"/>
                  </a:lnTo>
                  <a:lnTo>
                    <a:pt x="42" y="195"/>
                  </a:lnTo>
                  <a:lnTo>
                    <a:pt x="29" y="224"/>
                  </a:lnTo>
                  <a:lnTo>
                    <a:pt x="20" y="256"/>
                  </a:lnTo>
                  <a:lnTo>
                    <a:pt x="17" y="273"/>
                  </a:lnTo>
                  <a:lnTo>
                    <a:pt x="15" y="288"/>
                  </a:lnTo>
                  <a:lnTo>
                    <a:pt x="10" y="305"/>
                  </a:lnTo>
                  <a:lnTo>
                    <a:pt x="10" y="320"/>
                  </a:lnTo>
                  <a:lnTo>
                    <a:pt x="7" y="337"/>
                  </a:lnTo>
                  <a:lnTo>
                    <a:pt x="5" y="351"/>
                  </a:lnTo>
                  <a:lnTo>
                    <a:pt x="2" y="366"/>
                  </a:lnTo>
                  <a:lnTo>
                    <a:pt x="0" y="383"/>
                  </a:lnTo>
                  <a:lnTo>
                    <a:pt x="10" y="400"/>
                  </a:lnTo>
                  <a:lnTo>
                    <a:pt x="12" y="385"/>
                  </a:lnTo>
                  <a:lnTo>
                    <a:pt x="15" y="368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20" y="322"/>
                  </a:lnTo>
                  <a:lnTo>
                    <a:pt x="22" y="305"/>
                  </a:lnTo>
                  <a:lnTo>
                    <a:pt x="27" y="290"/>
                  </a:lnTo>
                  <a:lnTo>
                    <a:pt x="29" y="276"/>
                  </a:lnTo>
                  <a:lnTo>
                    <a:pt x="39" y="241"/>
                  </a:lnTo>
                  <a:lnTo>
                    <a:pt x="51" y="212"/>
                  </a:lnTo>
                  <a:lnTo>
                    <a:pt x="63" y="183"/>
                  </a:lnTo>
                  <a:lnTo>
                    <a:pt x="81" y="154"/>
                  </a:lnTo>
                  <a:lnTo>
                    <a:pt x="98" y="127"/>
                  </a:lnTo>
                  <a:lnTo>
                    <a:pt x="115" y="100"/>
                  </a:lnTo>
                  <a:lnTo>
                    <a:pt x="132" y="73"/>
                  </a:lnTo>
                  <a:lnTo>
                    <a:pt x="149" y="46"/>
                  </a:lnTo>
                  <a:lnTo>
                    <a:pt x="151" y="41"/>
                  </a:lnTo>
                  <a:lnTo>
                    <a:pt x="154" y="36"/>
                  </a:lnTo>
                  <a:lnTo>
                    <a:pt x="159" y="34"/>
                  </a:lnTo>
                  <a:lnTo>
                    <a:pt x="161" y="31"/>
                  </a:lnTo>
                  <a:lnTo>
                    <a:pt x="166" y="27"/>
                  </a:lnTo>
                  <a:lnTo>
                    <a:pt x="168" y="24"/>
                  </a:lnTo>
                  <a:lnTo>
                    <a:pt x="173" y="19"/>
                  </a:lnTo>
                  <a:lnTo>
                    <a:pt x="176" y="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6" name="Freeform 40"/>
            <p:cNvSpPr>
              <a:spLocks/>
            </p:cNvSpPr>
            <p:nvPr/>
          </p:nvSpPr>
          <p:spPr bwMode="auto">
            <a:xfrm>
              <a:off x="2939" y="2731"/>
              <a:ext cx="54" cy="337"/>
            </a:xfrm>
            <a:custGeom>
              <a:avLst/>
              <a:gdLst>
                <a:gd name="T0" fmla="*/ 44 w 54"/>
                <a:gd name="T1" fmla="*/ 0 h 337"/>
                <a:gd name="T2" fmla="*/ 44 w 54"/>
                <a:gd name="T3" fmla="*/ 7 h 337"/>
                <a:gd name="T4" fmla="*/ 42 w 54"/>
                <a:gd name="T5" fmla="*/ 17 h 337"/>
                <a:gd name="T6" fmla="*/ 39 w 54"/>
                <a:gd name="T7" fmla="*/ 25 h 337"/>
                <a:gd name="T8" fmla="*/ 39 w 54"/>
                <a:gd name="T9" fmla="*/ 34 h 337"/>
                <a:gd name="T10" fmla="*/ 34 w 54"/>
                <a:gd name="T11" fmla="*/ 42 h 337"/>
                <a:gd name="T12" fmla="*/ 34 w 54"/>
                <a:gd name="T13" fmla="*/ 49 h 337"/>
                <a:gd name="T14" fmla="*/ 32 w 54"/>
                <a:gd name="T15" fmla="*/ 56 h 337"/>
                <a:gd name="T16" fmla="*/ 30 w 54"/>
                <a:gd name="T17" fmla="*/ 66 h 337"/>
                <a:gd name="T18" fmla="*/ 27 w 54"/>
                <a:gd name="T19" fmla="*/ 86 h 337"/>
                <a:gd name="T20" fmla="*/ 25 w 54"/>
                <a:gd name="T21" fmla="*/ 103 h 337"/>
                <a:gd name="T22" fmla="*/ 22 w 54"/>
                <a:gd name="T23" fmla="*/ 122 h 337"/>
                <a:gd name="T24" fmla="*/ 22 w 54"/>
                <a:gd name="T25" fmla="*/ 139 h 337"/>
                <a:gd name="T26" fmla="*/ 22 w 54"/>
                <a:gd name="T27" fmla="*/ 159 h 337"/>
                <a:gd name="T28" fmla="*/ 20 w 54"/>
                <a:gd name="T29" fmla="*/ 176 h 337"/>
                <a:gd name="T30" fmla="*/ 20 w 54"/>
                <a:gd name="T31" fmla="*/ 195 h 337"/>
                <a:gd name="T32" fmla="*/ 17 w 54"/>
                <a:gd name="T33" fmla="*/ 213 h 337"/>
                <a:gd name="T34" fmla="*/ 15 w 54"/>
                <a:gd name="T35" fmla="*/ 227 h 337"/>
                <a:gd name="T36" fmla="*/ 12 w 54"/>
                <a:gd name="T37" fmla="*/ 239 h 337"/>
                <a:gd name="T38" fmla="*/ 10 w 54"/>
                <a:gd name="T39" fmla="*/ 254 h 337"/>
                <a:gd name="T40" fmla="*/ 10 w 54"/>
                <a:gd name="T41" fmla="*/ 266 h 337"/>
                <a:gd name="T42" fmla="*/ 8 w 54"/>
                <a:gd name="T43" fmla="*/ 278 h 337"/>
                <a:gd name="T44" fmla="*/ 5 w 54"/>
                <a:gd name="T45" fmla="*/ 293 h 337"/>
                <a:gd name="T46" fmla="*/ 3 w 54"/>
                <a:gd name="T47" fmla="*/ 305 h 337"/>
                <a:gd name="T48" fmla="*/ 0 w 54"/>
                <a:gd name="T49" fmla="*/ 320 h 337"/>
                <a:gd name="T50" fmla="*/ 10 w 54"/>
                <a:gd name="T51" fmla="*/ 337 h 337"/>
                <a:gd name="T52" fmla="*/ 12 w 54"/>
                <a:gd name="T53" fmla="*/ 330 h 337"/>
                <a:gd name="T54" fmla="*/ 12 w 54"/>
                <a:gd name="T55" fmla="*/ 325 h 337"/>
                <a:gd name="T56" fmla="*/ 12 w 54"/>
                <a:gd name="T57" fmla="*/ 320 h 337"/>
                <a:gd name="T58" fmla="*/ 15 w 54"/>
                <a:gd name="T59" fmla="*/ 313 h 337"/>
                <a:gd name="T60" fmla="*/ 12 w 54"/>
                <a:gd name="T61" fmla="*/ 308 h 337"/>
                <a:gd name="T62" fmla="*/ 12 w 54"/>
                <a:gd name="T63" fmla="*/ 303 h 337"/>
                <a:gd name="T64" fmla="*/ 12 w 54"/>
                <a:gd name="T65" fmla="*/ 296 h 337"/>
                <a:gd name="T66" fmla="*/ 15 w 54"/>
                <a:gd name="T67" fmla="*/ 291 h 337"/>
                <a:gd name="T68" fmla="*/ 17 w 54"/>
                <a:gd name="T69" fmla="*/ 283 h 337"/>
                <a:gd name="T70" fmla="*/ 20 w 54"/>
                <a:gd name="T71" fmla="*/ 276 h 337"/>
                <a:gd name="T72" fmla="*/ 20 w 54"/>
                <a:gd name="T73" fmla="*/ 269 h 337"/>
                <a:gd name="T74" fmla="*/ 22 w 54"/>
                <a:gd name="T75" fmla="*/ 261 h 337"/>
                <a:gd name="T76" fmla="*/ 25 w 54"/>
                <a:gd name="T77" fmla="*/ 254 h 337"/>
                <a:gd name="T78" fmla="*/ 27 w 54"/>
                <a:gd name="T79" fmla="*/ 247 h 337"/>
                <a:gd name="T80" fmla="*/ 27 w 54"/>
                <a:gd name="T81" fmla="*/ 239 h 337"/>
                <a:gd name="T82" fmla="*/ 27 w 54"/>
                <a:gd name="T83" fmla="*/ 232 h 337"/>
                <a:gd name="T84" fmla="*/ 27 w 54"/>
                <a:gd name="T85" fmla="*/ 205 h 337"/>
                <a:gd name="T86" fmla="*/ 30 w 54"/>
                <a:gd name="T87" fmla="*/ 178 h 337"/>
                <a:gd name="T88" fmla="*/ 32 w 54"/>
                <a:gd name="T89" fmla="*/ 151 h 337"/>
                <a:gd name="T90" fmla="*/ 37 w 54"/>
                <a:gd name="T91" fmla="*/ 125 h 337"/>
                <a:gd name="T92" fmla="*/ 39 w 54"/>
                <a:gd name="T93" fmla="*/ 98 h 337"/>
                <a:gd name="T94" fmla="*/ 44 w 54"/>
                <a:gd name="T95" fmla="*/ 71 h 337"/>
                <a:gd name="T96" fmla="*/ 49 w 54"/>
                <a:gd name="T97" fmla="*/ 44 h 337"/>
                <a:gd name="T98" fmla="*/ 54 w 54"/>
                <a:gd name="T99" fmla="*/ 17 h 337"/>
                <a:gd name="T100" fmla="*/ 44 w 54"/>
                <a:gd name="T101" fmla="*/ 0 h 33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4"/>
                <a:gd name="T154" fmla="*/ 0 h 337"/>
                <a:gd name="T155" fmla="*/ 54 w 54"/>
                <a:gd name="T156" fmla="*/ 337 h 33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4" h="337">
                  <a:moveTo>
                    <a:pt x="44" y="0"/>
                  </a:moveTo>
                  <a:lnTo>
                    <a:pt x="44" y="7"/>
                  </a:lnTo>
                  <a:lnTo>
                    <a:pt x="42" y="17"/>
                  </a:lnTo>
                  <a:lnTo>
                    <a:pt x="39" y="25"/>
                  </a:lnTo>
                  <a:lnTo>
                    <a:pt x="39" y="34"/>
                  </a:lnTo>
                  <a:lnTo>
                    <a:pt x="34" y="42"/>
                  </a:lnTo>
                  <a:lnTo>
                    <a:pt x="34" y="49"/>
                  </a:lnTo>
                  <a:lnTo>
                    <a:pt x="32" y="56"/>
                  </a:lnTo>
                  <a:lnTo>
                    <a:pt x="30" y="66"/>
                  </a:lnTo>
                  <a:lnTo>
                    <a:pt x="27" y="86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2" y="139"/>
                  </a:lnTo>
                  <a:lnTo>
                    <a:pt x="22" y="159"/>
                  </a:lnTo>
                  <a:lnTo>
                    <a:pt x="20" y="176"/>
                  </a:lnTo>
                  <a:lnTo>
                    <a:pt x="20" y="195"/>
                  </a:lnTo>
                  <a:lnTo>
                    <a:pt x="17" y="213"/>
                  </a:lnTo>
                  <a:lnTo>
                    <a:pt x="15" y="227"/>
                  </a:lnTo>
                  <a:lnTo>
                    <a:pt x="12" y="239"/>
                  </a:lnTo>
                  <a:lnTo>
                    <a:pt x="10" y="254"/>
                  </a:lnTo>
                  <a:lnTo>
                    <a:pt x="10" y="266"/>
                  </a:lnTo>
                  <a:lnTo>
                    <a:pt x="8" y="278"/>
                  </a:lnTo>
                  <a:lnTo>
                    <a:pt x="5" y="293"/>
                  </a:lnTo>
                  <a:lnTo>
                    <a:pt x="3" y="305"/>
                  </a:lnTo>
                  <a:lnTo>
                    <a:pt x="0" y="320"/>
                  </a:lnTo>
                  <a:lnTo>
                    <a:pt x="10" y="337"/>
                  </a:lnTo>
                  <a:lnTo>
                    <a:pt x="12" y="330"/>
                  </a:lnTo>
                  <a:lnTo>
                    <a:pt x="12" y="325"/>
                  </a:lnTo>
                  <a:lnTo>
                    <a:pt x="12" y="320"/>
                  </a:lnTo>
                  <a:lnTo>
                    <a:pt x="15" y="313"/>
                  </a:lnTo>
                  <a:lnTo>
                    <a:pt x="12" y="308"/>
                  </a:lnTo>
                  <a:lnTo>
                    <a:pt x="12" y="303"/>
                  </a:lnTo>
                  <a:lnTo>
                    <a:pt x="12" y="296"/>
                  </a:lnTo>
                  <a:lnTo>
                    <a:pt x="15" y="291"/>
                  </a:lnTo>
                  <a:lnTo>
                    <a:pt x="17" y="283"/>
                  </a:lnTo>
                  <a:lnTo>
                    <a:pt x="20" y="276"/>
                  </a:lnTo>
                  <a:lnTo>
                    <a:pt x="20" y="269"/>
                  </a:lnTo>
                  <a:lnTo>
                    <a:pt x="22" y="261"/>
                  </a:lnTo>
                  <a:lnTo>
                    <a:pt x="25" y="254"/>
                  </a:lnTo>
                  <a:lnTo>
                    <a:pt x="27" y="247"/>
                  </a:lnTo>
                  <a:lnTo>
                    <a:pt x="27" y="239"/>
                  </a:lnTo>
                  <a:lnTo>
                    <a:pt x="27" y="232"/>
                  </a:lnTo>
                  <a:lnTo>
                    <a:pt x="27" y="205"/>
                  </a:lnTo>
                  <a:lnTo>
                    <a:pt x="30" y="178"/>
                  </a:lnTo>
                  <a:lnTo>
                    <a:pt x="32" y="151"/>
                  </a:lnTo>
                  <a:lnTo>
                    <a:pt x="37" y="125"/>
                  </a:lnTo>
                  <a:lnTo>
                    <a:pt x="39" y="98"/>
                  </a:lnTo>
                  <a:lnTo>
                    <a:pt x="44" y="71"/>
                  </a:lnTo>
                  <a:lnTo>
                    <a:pt x="49" y="44"/>
                  </a:lnTo>
                  <a:lnTo>
                    <a:pt x="54" y="1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7" name="Freeform 41"/>
            <p:cNvSpPr>
              <a:spLocks/>
            </p:cNvSpPr>
            <p:nvPr/>
          </p:nvSpPr>
          <p:spPr bwMode="auto">
            <a:xfrm>
              <a:off x="3069" y="2734"/>
              <a:ext cx="46" cy="422"/>
            </a:xfrm>
            <a:custGeom>
              <a:avLst/>
              <a:gdLst>
                <a:gd name="T0" fmla="*/ 2 w 46"/>
                <a:gd name="T1" fmla="*/ 7 h 422"/>
                <a:gd name="T2" fmla="*/ 0 w 46"/>
                <a:gd name="T3" fmla="*/ 19 h 422"/>
                <a:gd name="T4" fmla="*/ 0 w 46"/>
                <a:gd name="T5" fmla="*/ 31 h 422"/>
                <a:gd name="T6" fmla="*/ 0 w 46"/>
                <a:gd name="T7" fmla="*/ 44 h 422"/>
                <a:gd name="T8" fmla="*/ 2 w 46"/>
                <a:gd name="T9" fmla="*/ 68 h 422"/>
                <a:gd name="T10" fmla="*/ 4 w 46"/>
                <a:gd name="T11" fmla="*/ 102 h 422"/>
                <a:gd name="T12" fmla="*/ 7 w 46"/>
                <a:gd name="T13" fmla="*/ 136 h 422"/>
                <a:gd name="T14" fmla="*/ 9 w 46"/>
                <a:gd name="T15" fmla="*/ 170 h 422"/>
                <a:gd name="T16" fmla="*/ 12 w 46"/>
                <a:gd name="T17" fmla="*/ 192 h 422"/>
                <a:gd name="T18" fmla="*/ 12 w 46"/>
                <a:gd name="T19" fmla="*/ 202 h 422"/>
                <a:gd name="T20" fmla="*/ 14 w 46"/>
                <a:gd name="T21" fmla="*/ 210 h 422"/>
                <a:gd name="T22" fmla="*/ 17 w 46"/>
                <a:gd name="T23" fmla="*/ 219 h 422"/>
                <a:gd name="T24" fmla="*/ 19 w 46"/>
                <a:gd name="T25" fmla="*/ 241 h 422"/>
                <a:gd name="T26" fmla="*/ 19 w 46"/>
                <a:gd name="T27" fmla="*/ 273 h 422"/>
                <a:gd name="T28" fmla="*/ 22 w 46"/>
                <a:gd name="T29" fmla="*/ 305 h 422"/>
                <a:gd name="T30" fmla="*/ 29 w 46"/>
                <a:gd name="T31" fmla="*/ 334 h 422"/>
                <a:gd name="T32" fmla="*/ 36 w 46"/>
                <a:gd name="T33" fmla="*/ 346 h 422"/>
                <a:gd name="T34" fmla="*/ 31 w 46"/>
                <a:gd name="T35" fmla="*/ 341 h 422"/>
                <a:gd name="T36" fmla="*/ 29 w 46"/>
                <a:gd name="T37" fmla="*/ 346 h 422"/>
                <a:gd name="T38" fmla="*/ 31 w 46"/>
                <a:gd name="T39" fmla="*/ 363 h 422"/>
                <a:gd name="T40" fmla="*/ 34 w 46"/>
                <a:gd name="T41" fmla="*/ 378 h 422"/>
                <a:gd name="T42" fmla="*/ 36 w 46"/>
                <a:gd name="T43" fmla="*/ 395 h 422"/>
                <a:gd name="T44" fmla="*/ 34 w 46"/>
                <a:gd name="T45" fmla="*/ 402 h 422"/>
                <a:gd name="T46" fmla="*/ 26 w 46"/>
                <a:gd name="T47" fmla="*/ 402 h 422"/>
                <a:gd name="T48" fmla="*/ 26 w 46"/>
                <a:gd name="T49" fmla="*/ 402 h 422"/>
                <a:gd name="T50" fmla="*/ 29 w 46"/>
                <a:gd name="T51" fmla="*/ 410 h 422"/>
                <a:gd name="T52" fmla="*/ 22 w 46"/>
                <a:gd name="T53" fmla="*/ 395 h 422"/>
                <a:gd name="T54" fmla="*/ 24 w 46"/>
                <a:gd name="T55" fmla="*/ 402 h 422"/>
                <a:gd name="T56" fmla="*/ 29 w 46"/>
                <a:gd name="T57" fmla="*/ 412 h 422"/>
                <a:gd name="T58" fmla="*/ 36 w 46"/>
                <a:gd name="T59" fmla="*/ 417 h 422"/>
                <a:gd name="T60" fmla="*/ 46 w 46"/>
                <a:gd name="T61" fmla="*/ 422 h 422"/>
                <a:gd name="T62" fmla="*/ 43 w 46"/>
                <a:gd name="T63" fmla="*/ 398 h 422"/>
                <a:gd name="T64" fmla="*/ 41 w 46"/>
                <a:gd name="T65" fmla="*/ 373 h 422"/>
                <a:gd name="T66" fmla="*/ 36 w 46"/>
                <a:gd name="T67" fmla="*/ 349 h 422"/>
                <a:gd name="T68" fmla="*/ 26 w 46"/>
                <a:gd name="T69" fmla="*/ 327 h 422"/>
                <a:gd name="T70" fmla="*/ 29 w 46"/>
                <a:gd name="T71" fmla="*/ 332 h 422"/>
                <a:gd name="T72" fmla="*/ 36 w 46"/>
                <a:gd name="T73" fmla="*/ 339 h 422"/>
                <a:gd name="T74" fmla="*/ 34 w 46"/>
                <a:gd name="T75" fmla="*/ 315 h 422"/>
                <a:gd name="T76" fmla="*/ 31 w 46"/>
                <a:gd name="T77" fmla="*/ 290 h 422"/>
                <a:gd name="T78" fmla="*/ 29 w 46"/>
                <a:gd name="T79" fmla="*/ 266 h 422"/>
                <a:gd name="T80" fmla="*/ 29 w 46"/>
                <a:gd name="T81" fmla="*/ 244 h 422"/>
                <a:gd name="T82" fmla="*/ 26 w 46"/>
                <a:gd name="T83" fmla="*/ 234 h 422"/>
                <a:gd name="T84" fmla="*/ 24 w 46"/>
                <a:gd name="T85" fmla="*/ 224 h 422"/>
                <a:gd name="T86" fmla="*/ 22 w 46"/>
                <a:gd name="T87" fmla="*/ 214 h 422"/>
                <a:gd name="T88" fmla="*/ 22 w 46"/>
                <a:gd name="T89" fmla="*/ 205 h 422"/>
                <a:gd name="T90" fmla="*/ 19 w 46"/>
                <a:gd name="T91" fmla="*/ 170 h 422"/>
                <a:gd name="T92" fmla="*/ 17 w 46"/>
                <a:gd name="T93" fmla="*/ 136 h 422"/>
                <a:gd name="T94" fmla="*/ 14 w 46"/>
                <a:gd name="T95" fmla="*/ 102 h 422"/>
                <a:gd name="T96" fmla="*/ 12 w 46"/>
                <a:gd name="T97" fmla="*/ 68 h 422"/>
                <a:gd name="T98" fmla="*/ 9 w 46"/>
                <a:gd name="T99" fmla="*/ 56 h 422"/>
                <a:gd name="T100" fmla="*/ 9 w 46"/>
                <a:gd name="T101" fmla="*/ 44 h 422"/>
                <a:gd name="T102" fmla="*/ 12 w 46"/>
                <a:gd name="T103" fmla="*/ 31 h 422"/>
                <a:gd name="T104" fmla="*/ 17 w 46"/>
                <a:gd name="T105" fmla="*/ 19 h 4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6"/>
                <a:gd name="T160" fmla="*/ 0 h 422"/>
                <a:gd name="T161" fmla="*/ 46 w 46"/>
                <a:gd name="T162" fmla="*/ 422 h 4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6" h="422">
                  <a:moveTo>
                    <a:pt x="7" y="0"/>
                  </a:moveTo>
                  <a:lnTo>
                    <a:pt x="2" y="7"/>
                  </a:lnTo>
                  <a:lnTo>
                    <a:pt x="2" y="14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2" y="68"/>
                  </a:lnTo>
                  <a:lnTo>
                    <a:pt x="4" y="85"/>
                  </a:lnTo>
                  <a:lnTo>
                    <a:pt x="4" y="102"/>
                  </a:lnTo>
                  <a:lnTo>
                    <a:pt x="7" y="119"/>
                  </a:lnTo>
                  <a:lnTo>
                    <a:pt x="7" y="136"/>
                  </a:lnTo>
                  <a:lnTo>
                    <a:pt x="9" y="153"/>
                  </a:lnTo>
                  <a:lnTo>
                    <a:pt x="9" y="170"/>
                  </a:lnTo>
                  <a:lnTo>
                    <a:pt x="12" y="188"/>
                  </a:lnTo>
                  <a:lnTo>
                    <a:pt x="12" y="192"/>
                  </a:lnTo>
                  <a:lnTo>
                    <a:pt x="12" y="197"/>
                  </a:lnTo>
                  <a:lnTo>
                    <a:pt x="12" y="202"/>
                  </a:lnTo>
                  <a:lnTo>
                    <a:pt x="14" y="207"/>
                  </a:lnTo>
                  <a:lnTo>
                    <a:pt x="14" y="210"/>
                  </a:lnTo>
                  <a:lnTo>
                    <a:pt x="17" y="214"/>
                  </a:lnTo>
                  <a:lnTo>
                    <a:pt x="17" y="219"/>
                  </a:lnTo>
                  <a:lnTo>
                    <a:pt x="19" y="224"/>
                  </a:lnTo>
                  <a:lnTo>
                    <a:pt x="19" y="241"/>
                  </a:lnTo>
                  <a:lnTo>
                    <a:pt x="19" y="256"/>
                  </a:lnTo>
                  <a:lnTo>
                    <a:pt x="19" y="273"/>
                  </a:lnTo>
                  <a:lnTo>
                    <a:pt x="22" y="290"/>
                  </a:lnTo>
                  <a:lnTo>
                    <a:pt x="22" y="305"/>
                  </a:lnTo>
                  <a:lnTo>
                    <a:pt x="26" y="319"/>
                  </a:lnTo>
                  <a:lnTo>
                    <a:pt x="29" y="334"/>
                  </a:lnTo>
                  <a:lnTo>
                    <a:pt x="39" y="349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1" y="341"/>
                  </a:lnTo>
                  <a:lnTo>
                    <a:pt x="29" y="339"/>
                  </a:lnTo>
                  <a:lnTo>
                    <a:pt x="29" y="346"/>
                  </a:lnTo>
                  <a:lnTo>
                    <a:pt x="29" y="356"/>
                  </a:lnTo>
                  <a:lnTo>
                    <a:pt x="31" y="363"/>
                  </a:lnTo>
                  <a:lnTo>
                    <a:pt x="34" y="371"/>
                  </a:lnTo>
                  <a:lnTo>
                    <a:pt x="34" y="378"/>
                  </a:lnTo>
                  <a:lnTo>
                    <a:pt x="36" y="388"/>
                  </a:lnTo>
                  <a:lnTo>
                    <a:pt x="36" y="395"/>
                  </a:lnTo>
                  <a:lnTo>
                    <a:pt x="36" y="405"/>
                  </a:lnTo>
                  <a:lnTo>
                    <a:pt x="34" y="402"/>
                  </a:lnTo>
                  <a:lnTo>
                    <a:pt x="29" y="402"/>
                  </a:lnTo>
                  <a:lnTo>
                    <a:pt x="26" y="402"/>
                  </a:lnTo>
                  <a:lnTo>
                    <a:pt x="24" y="402"/>
                  </a:lnTo>
                  <a:lnTo>
                    <a:pt x="26" y="402"/>
                  </a:lnTo>
                  <a:lnTo>
                    <a:pt x="26" y="407"/>
                  </a:lnTo>
                  <a:lnTo>
                    <a:pt x="29" y="410"/>
                  </a:lnTo>
                  <a:lnTo>
                    <a:pt x="31" y="412"/>
                  </a:lnTo>
                  <a:lnTo>
                    <a:pt x="22" y="395"/>
                  </a:lnTo>
                  <a:lnTo>
                    <a:pt x="24" y="398"/>
                  </a:lnTo>
                  <a:lnTo>
                    <a:pt x="24" y="402"/>
                  </a:lnTo>
                  <a:lnTo>
                    <a:pt x="26" y="407"/>
                  </a:lnTo>
                  <a:lnTo>
                    <a:pt x="29" y="412"/>
                  </a:lnTo>
                  <a:lnTo>
                    <a:pt x="31" y="415"/>
                  </a:lnTo>
                  <a:lnTo>
                    <a:pt x="36" y="417"/>
                  </a:lnTo>
                  <a:lnTo>
                    <a:pt x="41" y="420"/>
                  </a:lnTo>
                  <a:lnTo>
                    <a:pt x="46" y="422"/>
                  </a:lnTo>
                  <a:lnTo>
                    <a:pt x="43" y="410"/>
                  </a:lnTo>
                  <a:lnTo>
                    <a:pt x="43" y="398"/>
                  </a:lnTo>
                  <a:lnTo>
                    <a:pt x="41" y="385"/>
                  </a:lnTo>
                  <a:lnTo>
                    <a:pt x="41" y="373"/>
                  </a:lnTo>
                  <a:lnTo>
                    <a:pt x="39" y="361"/>
                  </a:lnTo>
                  <a:lnTo>
                    <a:pt x="36" y="349"/>
                  </a:lnTo>
                  <a:lnTo>
                    <a:pt x="31" y="336"/>
                  </a:lnTo>
                  <a:lnTo>
                    <a:pt x="26" y="327"/>
                  </a:lnTo>
                  <a:lnTo>
                    <a:pt x="29" y="329"/>
                  </a:lnTo>
                  <a:lnTo>
                    <a:pt x="29" y="332"/>
                  </a:lnTo>
                  <a:lnTo>
                    <a:pt x="34" y="334"/>
                  </a:lnTo>
                  <a:lnTo>
                    <a:pt x="36" y="339"/>
                  </a:lnTo>
                  <a:lnTo>
                    <a:pt x="34" y="327"/>
                  </a:lnTo>
                  <a:lnTo>
                    <a:pt x="34" y="315"/>
                  </a:lnTo>
                  <a:lnTo>
                    <a:pt x="31" y="302"/>
                  </a:lnTo>
                  <a:lnTo>
                    <a:pt x="31" y="290"/>
                  </a:lnTo>
                  <a:lnTo>
                    <a:pt x="31" y="278"/>
                  </a:lnTo>
                  <a:lnTo>
                    <a:pt x="29" y="266"/>
                  </a:lnTo>
                  <a:lnTo>
                    <a:pt x="29" y="253"/>
                  </a:lnTo>
                  <a:lnTo>
                    <a:pt x="29" y="244"/>
                  </a:lnTo>
                  <a:lnTo>
                    <a:pt x="26" y="236"/>
                  </a:lnTo>
                  <a:lnTo>
                    <a:pt x="26" y="234"/>
                  </a:lnTo>
                  <a:lnTo>
                    <a:pt x="24" y="229"/>
                  </a:lnTo>
                  <a:lnTo>
                    <a:pt x="24" y="224"/>
                  </a:lnTo>
                  <a:lnTo>
                    <a:pt x="22" y="219"/>
                  </a:lnTo>
                  <a:lnTo>
                    <a:pt x="22" y="214"/>
                  </a:lnTo>
                  <a:lnTo>
                    <a:pt x="22" y="210"/>
                  </a:lnTo>
                  <a:lnTo>
                    <a:pt x="22" y="205"/>
                  </a:lnTo>
                  <a:lnTo>
                    <a:pt x="19" y="188"/>
                  </a:lnTo>
                  <a:lnTo>
                    <a:pt x="19" y="170"/>
                  </a:lnTo>
                  <a:lnTo>
                    <a:pt x="17" y="153"/>
                  </a:lnTo>
                  <a:lnTo>
                    <a:pt x="17" y="136"/>
                  </a:lnTo>
                  <a:lnTo>
                    <a:pt x="14" y="119"/>
                  </a:lnTo>
                  <a:lnTo>
                    <a:pt x="14" y="102"/>
                  </a:lnTo>
                  <a:lnTo>
                    <a:pt x="12" y="85"/>
                  </a:lnTo>
                  <a:lnTo>
                    <a:pt x="12" y="68"/>
                  </a:lnTo>
                  <a:lnTo>
                    <a:pt x="9" y="63"/>
                  </a:lnTo>
                  <a:lnTo>
                    <a:pt x="9" y="56"/>
                  </a:lnTo>
                  <a:lnTo>
                    <a:pt x="9" y="51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2" y="24"/>
                  </a:lnTo>
                  <a:lnTo>
                    <a:pt x="17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8" name="Freeform 42"/>
            <p:cNvSpPr>
              <a:spLocks/>
            </p:cNvSpPr>
            <p:nvPr/>
          </p:nvSpPr>
          <p:spPr bwMode="auto">
            <a:xfrm>
              <a:off x="2929" y="3051"/>
              <a:ext cx="191" cy="422"/>
            </a:xfrm>
            <a:custGeom>
              <a:avLst/>
              <a:gdLst>
                <a:gd name="T0" fmla="*/ 5 w 191"/>
                <a:gd name="T1" fmla="*/ 56 h 422"/>
                <a:gd name="T2" fmla="*/ 0 w 191"/>
                <a:gd name="T3" fmla="*/ 142 h 422"/>
                <a:gd name="T4" fmla="*/ 3 w 191"/>
                <a:gd name="T5" fmla="*/ 229 h 422"/>
                <a:gd name="T6" fmla="*/ 8 w 191"/>
                <a:gd name="T7" fmla="*/ 247 h 422"/>
                <a:gd name="T8" fmla="*/ 20 w 191"/>
                <a:gd name="T9" fmla="*/ 266 h 422"/>
                <a:gd name="T10" fmla="*/ 27 w 191"/>
                <a:gd name="T11" fmla="*/ 276 h 422"/>
                <a:gd name="T12" fmla="*/ 22 w 191"/>
                <a:gd name="T13" fmla="*/ 269 h 422"/>
                <a:gd name="T14" fmla="*/ 35 w 191"/>
                <a:gd name="T15" fmla="*/ 286 h 422"/>
                <a:gd name="T16" fmla="*/ 30 w 191"/>
                <a:gd name="T17" fmla="*/ 283 h 422"/>
                <a:gd name="T18" fmla="*/ 35 w 191"/>
                <a:gd name="T19" fmla="*/ 298 h 422"/>
                <a:gd name="T20" fmla="*/ 44 w 191"/>
                <a:gd name="T21" fmla="*/ 310 h 422"/>
                <a:gd name="T22" fmla="*/ 47 w 191"/>
                <a:gd name="T23" fmla="*/ 315 h 422"/>
                <a:gd name="T24" fmla="*/ 52 w 191"/>
                <a:gd name="T25" fmla="*/ 334 h 422"/>
                <a:gd name="T26" fmla="*/ 74 w 191"/>
                <a:gd name="T27" fmla="*/ 366 h 422"/>
                <a:gd name="T28" fmla="*/ 98 w 191"/>
                <a:gd name="T29" fmla="*/ 396 h 422"/>
                <a:gd name="T30" fmla="*/ 93 w 191"/>
                <a:gd name="T31" fmla="*/ 388 h 422"/>
                <a:gd name="T32" fmla="*/ 98 w 191"/>
                <a:gd name="T33" fmla="*/ 393 h 422"/>
                <a:gd name="T34" fmla="*/ 105 w 191"/>
                <a:gd name="T35" fmla="*/ 403 h 422"/>
                <a:gd name="T36" fmla="*/ 113 w 191"/>
                <a:gd name="T37" fmla="*/ 415 h 422"/>
                <a:gd name="T38" fmla="*/ 108 w 191"/>
                <a:gd name="T39" fmla="*/ 408 h 422"/>
                <a:gd name="T40" fmla="*/ 113 w 191"/>
                <a:gd name="T41" fmla="*/ 413 h 422"/>
                <a:gd name="T42" fmla="*/ 122 w 191"/>
                <a:gd name="T43" fmla="*/ 403 h 422"/>
                <a:gd name="T44" fmla="*/ 142 w 191"/>
                <a:gd name="T45" fmla="*/ 347 h 422"/>
                <a:gd name="T46" fmla="*/ 166 w 191"/>
                <a:gd name="T47" fmla="*/ 291 h 422"/>
                <a:gd name="T48" fmla="*/ 183 w 191"/>
                <a:gd name="T49" fmla="*/ 239 h 422"/>
                <a:gd name="T50" fmla="*/ 191 w 191"/>
                <a:gd name="T51" fmla="*/ 188 h 422"/>
                <a:gd name="T52" fmla="*/ 176 w 191"/>
                <a:gd name="T53" fmla="*/ 137 h 422"/>
                <a:gd name="T54" fmla="*/ 183 w 191"/>
                <a:gd name="T55" fmla="*/ 144 h 422"/>
                <a:gd name="T56" fmla="*/ 186 w 191"/>
                <a:gd name="T57" fmla="*/ 137 h 422"/>
                <a:gd name="T58" fmla="*/ 186 w 191"/>
                <a:gd name="T59" fmla="*/ 124 h 422"/>
                <a:gd name="T60" fmla="*/ 186 w 191"/>
                <a:gd name="T61" fmla="*/ 110 h 422"/>
                <a:gd name="T62" fmla="*/ 176 w 191"/>
                <a:gd name="T63" fmla="*/ 110 h 422"/>
                <a:gd name="T64" fmla="*/ 176 w 191"/>
                <a:gd name="T65" fmla="*/ 134 h 422"/>
                <a:gd name="T66" fmla="*/ 191 w 191"/>
                <a:gd name="T67" fmla="*/ 161 h 422"/>
                <a:gd name="T68" fmla="*/ 183 w 191"/>
                <a:gd name="T69" fmla="*/ 151 h 422"/>
                <a:gd name="T70" fmla="*/ 181 w 191"/>
                <a:gd name="T71" fmla="*/ 176 h 422"/>
                <a:gd name="T72" fmla="*/ 174 w 191"/>
                <a:gd name="T73" fmla="*/ 215 h 422"/>
                <a:gd name="T74" fmla="*/ 164 w 191"/>
                <a:gd name="T75" fmla="*/ 254 h 422"/>
                <a:gd name="T76" fmla="*/ 140 w 191"/>
                <a:gd name="T77" fmla="*/ 310 h 422"/>
                <a:gd name="T78" fmla="*/ 118 w 191"/>
                <a:gd name="T79" fmla="*/ 366 h 422"/>
                <a:gd name="T80" fmla="*/ 108 w 191"/>
                <a:gd name="T81" fmla="*/ 405 h 422"/>
                <a:gd name="T82" fmla="*/ 108 w 191"/>
                <a:gd name="T83" fmla="*/ 410 h 422"/>
                <a:gd name="T84" fmla="*/ 110 w 191"/>
                <a:gd name="T85" fmla="*/ 410 h 422"/>
                <a:gd name="T86" fmla="*/ 103 w 191"/>
                <a:gd name="T87" fmla="*/ 400 h 422"/>
                <a:gd name="T88" fmla="*/ 96 w 191"/>
                <a:gd name="T89" fmla="*/ 388 h 422"/>
                <a:gd name="T90" fmla="*/ 96 w 191"/>
                <a:gd name="T91" fmla="*/ 391 h 422"/>
                <a:gd name="T92" fmla="*/ 93 w 191"/>
                <a:gd name="T93" fmla="*/ 386 h 422"/>
                <a:gd name="T94" fmla="*/ 76 w 191"/>
                <a:gd name="T95" fmla="*/ 364 h 422"/>
                <a:gd name="T96" fmla="*/ 59 w 191"/>
                <a:gd name="T97" fmla="*/ 344 h 422"/>
                <a:gd name="T98" fmla="*/ 59 w 191"/>
                <a:gd name="T99" fmla="*/ 342 h 422"/>
                <a:gd name="T100" fmla="*/ 52 w 191"/>
                <a:gd name="T101" fmla="*/ 322 h 422"/>
                <a:gd name="T102" fmla="*/ 42 w 191"/>
                <a:gd name="T103" fmla="*/ 305 h 422"/>
                <a:gd name="T104" fmla="*/ 40 w 191"/>
                <a:gd name="T105" fmla="*/ 298 h 422"/>
                <a:gd name="T106" fmla="*/ 37 w 191"/>
                <a:gd name="T107" fmla="*/ 293 h 422"/>
                <a:gd name="T108" fmla="*/ 30 w 191"/>
                <a:gd name="T109" fmla="*/ 281 h 422"/>
                <a:gd name="T110" fmla="*/ 22 w 191"/>
                <a:gd name="T111" fmla="*/ 269 h 422"/>
                <a:gd name="T112" fmla="*/ 27 w 191"/>
                <a:gd name="T113" fmla="*/ 276 h 422"/>
                <a:gd name="T114" fmla="*/ 22 w 191"/>
                <a:gd name="T115" fmla="*/ 269 h 422"/>
                <a:gd name="T116" fmla="*/ 13 w 191"/>
                <a:gd name="T117" fmla="*/ 251 h 422"/>
                <a:gd name="T118" fmla="*/ 3 w 191"/>
                <a:gd name="T119" fmla="*/ 239 h 422"/>
                <a:gd name="T120" fmla="*/ 10 w 191"/>
                <a:gd name="T121" fmla="*/ 217 h 422"/>
                <a:gd name="T122" fmla="*/ 13 w 191"/>
                <a:gd name="T123" fmla="*/ 129 h 422"/>
                <a:gd name="T124" fmla="*/ 18 w 191"/>
                <a:gd name="T125" fmla="*/ 44 h 42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91"/>
                <a:gd name="T190" fmla="*/ 0 h 422"/>
                <a:gd name="T191" fmla="*/ 191 w 191"/>
                <a:gd name="T192" fmla="*/ 422 h 42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91" h="422">
                  <a:moveTo>
                    <a:pt x="10" y="0"/>
                  </a:moveTo>
                  <a:lnTo>
                    <a:pt x="8" y="27"/>
                  </a:lnTo>
                  <a:lnTo>
                    <a:pt x="5" y="56"/>
                  </a:lnTo>
                  <a:lnTo>
                    <a:pt x="3" y="85"/>
                  </a:lnTo>
                  <a:lnTo>
                    <a:pt x="3" y="115"/>
                  </a:lnTo>
                  <a:lnTo>
                    <a:pt x="0" y="142"/>
                  </a:lnTo>
                  <a:lnTo>
                    <a:pt x="0" y="171"/>
                  </a:lnTo>
                  <a:lnTo>
                    <a:pt x="0" y="200"/>
                  </a:lnTo>
                  <a:lnTo>
                    <a:pt x="3" y="229"/>
                  </a:lnTo>
                  <a:lnTo>
                    <a:pt x="3" y="234"/>
                  </a:lnTo>
                  <a:lnTo>
                    <a:pt x="5" y="242"/>
                  </a:lnTo>
                  <a:lnTo>
                    <a:pt x="8" y="247"/>
                  </a:lnTo>
                  <a:lnTo>
                    <a:pt x="13" y="254"/>
                  </a:lnTo>
                  <a:lnTo>
                    <a:pt x="15" y="259"/>
                  </a:lnTo>
                  <a:lnTo>
                    <a:pt x="20" y="266"/>
                  </a:lnTo>
                  <a:lnTo>
                    <a:pt x="25" y="271"/>
                  </a:lnTo>
                  <a:lnTo>
                    <a:pt x="30" y="278"/>
                  </a:lnTo>
                  <a:lnTo>
                    <a:pt x="27" y="276"/>
                  </a:lnTo>
                  <a:lnTo>
                    <a:pt x="25" y="276"/>
                  </a:lnTo>
                  <a:lnTo>
                    <a:pt x="25" y="271"/>
                  </a:lnTo>
                  <a:lnTo>
                    <a:pt x="22" y="269"/>
                  </a:lnTo>
                  <a:lnTo>
                    <a:pt x="25" y="273"/>
                  </a:lnTo>
                  <a:lnTo>
                    <a:pt x="30" y="281"/>
                  </a:lnTo>
                  <a:lnTo>
                    <a:pt x="35" y="286"/>
                  </a:lnTo>
                  <a:lnTo>
                    <a:pt x="37" y="291"/>
                  </a:lnTo>
                  <a:lnTo>
                    <a:pt x="35" y="288"/>
                  </a:lnTo>
                  <a:lnTo>
                    <a:pt x="30" y="283"/>
                  </a:lnTo>
                  <a:lnTo>
                    <a:pt x="32" y="288"/>
                  </a:lnTo>
                  <a:lnTo>
                    <a:pt x="35" y="293"/>
                  </a:lnTo>
                  <a:lnTo>
                    <a:pt x="35" y="298"/>
                  </a:lnTo>
                  <a:lnTo>
                    <a:pt x="40" y="300"/>
                  </a:lnTo>
                  <a:lnTo>
                    <a:pt x="42" y="305"/>
                  </a:lnTo>
                  <a:lnTo>
                    <a:pt x="44" y="310"/>
                  </a:lnTo>
                  <a:lnTo>
                    <a:pt x="47" y="312"/>
                  </a:lnTo>
                  <a:lnTo>
                    <a:pt x="49" y="317"/>
                  </a:lnTo>
                  <a:lnTo>
                    <a:pt x="47" y="315"/>
                  </a:lnTo>
                  <a:lnTo>
                    <a:pt x="44" y="312"/>
                  </a:lnTo>
                  <a:lnTo>
                    <a:pt x="49" y="322"/>
                  </a:lnTo>
                  <a:lnTo>
                    <a:pt x="52" y="334"/>
                  </a:lnTo>
                  <a:lnTo>
                    <a:pt x="59" y="344"/>
                  </a:lnTo>
                  <a:lnTo>
                    <a:pt x="66" y="356"/>
                  </a:lnTo>
                  <a:lnTo>
                    <a:pt x="74" y="366"/>
                  </a:lnTo>
                  <a:lnTo>
                    <a:pt x="81" y="376"/>
                  </a:lnTo>
                  <a:lnTo>
                    <a:pt x="88" y="386"/>
                  </a:lnTo>
                  <a:lnTo>
                    <a:pt x="98" y="396"/>
                  </a:lnTo>
                  <a:lnTo>
                    <a:pt x="98" y="393"/>
                  </a:lnTo>
                  <a:lnTo>
                    <a:pt x="96" y="391"/>
                  </a:lnTo>
                  <a:lnTo>
                    <a:pt x="93" y="388"/>
                  </a:lnTo>
                  <a:lnTo>
                    <a:pt x="93" y="386"/>
                  </a:lnTo>
                  <a:lnTo>
                    <a:pt x="96" y="388"/>
                  </a:lnTo>
                  <a:lnTo>
                    <a:pt x="98" y="393"/>
                  </a:lnTo>
                  <a:lnTo>
                    <a:pt x="101" y="396"/>
                  </a:lnTo>
                  <a:lnTo>
                    <a:pt x="103" y="400"/>
                  </a:lnTo>
                  <a:lnTo>
                    <a:pt x="105" y="403"/>
                  </a:lnTo>
                  <a:lnTo>
                    <a:pt x="108" y="408"/>
                  </a:lnTo>
                  <a:lnTo>
                    <a:pt x="110" y="410"/>
                  </a:lnTo>
                  <a:lnTo>
                    <a:pt x="113" y="415"/>
                  </a:lnTo>
                  <a:lnTo>
                    <a:pt x="110" y="413"/>
                  </a:lnTo>
                  <a:lnTo>
                    <a:pt x="108" y="410"/>
                  </a:lnTo>
                  <a:lnTo>
                    <a:pt x="108" y="408"/>
                  </a:lnTo>
                  <a:lnTo>
                    <a:pt x="105" y="405"/>
                  </a:lnTo>
                  <a:lnTo>
                    <a:pt x="108" y="410"/>
                  </a:lnTo>
                  <a:lnTo>
                    <a:pt x="113" y="413"/>
                  </a:lnTo>
                  <a:lnTo>
                    <a:pt x="118" y="417"/>
                  </a:lnTo>
                  <a:lnTo>
                    <a:pt x="120" y="422"/>
                  </a:lnTo>
                  <a:lnTo>
                    <a:pt x="122" y="403"/>
                  </a:lnTo>
                  <a:lnTo>
                    <a:pt x="127" y="383"/>
                  </a:lnTo>
                  <a:lnTo>
                    <a:pt x="135" y="364"/>
                  </a:lnTo>
                  <a:lnTo>
                    <a:pt x="142" y="347"/>
                  </a:lnTo>
                  <a:lnTo>
                    <a:pt x="149" y="327"/>
                  </a:lnTo>
                  <a:lnTo>
                    <a:pt x="157" y="308"/>
                  </a:lnTo>
                  <a:lnTo>
                    <a:pt x="166" y="291"/>
                  </a:lnTo>
                  <a:lnTo>
                    <a:pt x="174" y="271"/>
                  </a:lnTo>
                  <a:lnTo>
                    <a:pt x="179" y="254"/>
                  </a:lnTo>
                  <a:lnTo>
                    <a:pt x="183" y="239"/>
                  </a:lnTo>
                  <a:lnTo>
                    <a:pt x="188" y="222"/>
                  </a:lnTo>
                  <a:lnTo>
                    <a:pt x="191" y="205"/>
                  </a:lnTo>
                  <a:lnTo>
                    <a:pt x="191" y="188"/>
                  </a:lnTo>
                  <a:lnTo>
                    <a:pt x="191" y="171"/>
                  </a:lnTo>
                  <a:lnTo>
                    <a:pt x="186" y="154"/>
                  </a:lnTo>
                  <a:lnTo>
                    <a:pt x="176" y="137"/>
                  </a:lnTo>
                  <a:lnTo>
                    <a:pt x="179" y="139"/>
                  </a:lnTo>
                  <a:lnTo>
                    <a:pt x="181" y="142"/>
                  </a:lnTo>
                  <a:lnTo>
                    <a:pt x="183" y="144"/>
                  </a:lnTo>
                  <a:lnTo>
                    <a:pt x="186" y="146"/>
                  </a:lnTo>
                  <a:lnTo>
                    <a:pt x="186" y="142"/>
                  </a:lnTo>
                  <a:lnTo>
                    <a:pt x="186" y="137"/>
                  </a:lnTo>
                  <a:lnTo>
                    <a:pt x="186" y="134"/>
                  </a:lnTo>
                  <a:lnTo>
                    <a:pt x="186" y="129"/>
                  </a:lnTo>
                  <a:lnTo>
                    <a:pt x="186" y="124"/>
                  </a:lnTo>
                  <a:lnTo>
                    <a:pt x="186" y="120"/>
                  </a:lnTo>
                  <a:lnTo>
                    <a:pt x="186" y="115"/>
                  </a:lnTo>
                  <a:lnTo>
                    <a:pt x="186" y="110"/>
                  </a:lnTo>
                  <a:lnTo>
                    <a:pt x="176" y="93"/>
                  </a:lnTo>
                  <a:lnTo>
                    <a:pt x="176" y="100"/>
                  </a:lnTo>
                  <a:lnTo>
                    <a:pt x="176" y="110"/>
                  </a:lnTo>
                  <a:lnTo>
                    <a:pt x="174" y="117"/>
                  </a:lnTo>
                  <a:lnTo>
                    <a:pt x="176" y="127"/>
                  </a:lnTo>
                  <a:lnTo>
                    <a:pt x="176" y="134"/>
                  </a:lnTo>
                  <a:lnTo>
                    <a:pt x="179" y="144"/>
                  </a:lnTo>
                  <a:lnTo>
                    <a:pt x="183" y="151"/>
                  </a:lnTo>
                  <a:lnTo>
                    <a:pt x="191" y="161"/>
                  </a:lnTo>
                  <a:lnTo>
                    <a:pt x="188" y="156"/>
                  </a:lnTo>
                  <a:lnTo>
                    <a:pt x="186" y="154"/>
                  </a:lnTo>
                  <a:lnTo>
                    <a:pt x="183" y="151"/>
                  </a:lnTo>
                  <a:lnTo>
                    <a:pt x="181" y="146"/>
                  </a:lnTo>
                  <a:lnTo>
                    <a:pt x="181" y="161"/>
                  </a:lnTo>
                  <a:lnTo>
                    <a:pt x="181" y="176"/>
                  </a:lnTo>
                  <a:lnTo>
                    <a:pt x="179" y="188"/>
                  </a:lnTo>
                  <a:lnTo>
                    <a:pt x="179" y="200"/>
                  </a:lnTo>
                  <a:lnTo>
                    <a:pt x="174" y="215"/>
                  </a:lnTo>
                  <a:lnTo>
                    <a:pt x="171" y="227"/>
                  </a:lnTo>
                  <a:lnTo>
                    <a:pt x="166" y="239"/>
                  </a:lnTo>
                  <a:lnTo>
                    <a:pt x="164" y="254"/>
                  </a:lnTo>
                  <a:lnTo>
                    <a:pt x="154" y="271"/>
                  </a:lnTo>
                  <a:lnTo>
                    <a:pt x="147" y="291"/>
                  </a:lnTo>
                  <a:lnTo>
                    <a:pt x="140" y="310"/>
                  </a:lnTo>
                  <a:lnTo>
                    <a:pt x="132" y="330"/>
                  </a:lnTo>
                  <a:lnTo>
                    <a:pt x="122" y="347"/>
                  </a:lnTo>
                  <a:lnTo>
                    <a:pt x="118" y="366"/>
                  </a:lnTo>
                  <a:lnTo>
                    <a:pt x="113" y="386"/>
                  </a:lnTo>
                  <a:lnTo>
                    <a:pt x="110" y="408"/>
                  </a:lnTo>
                  <a:lnTo>
                    <a:pt x="108" y="405"/>
                  </a:lnTo>
                  <a:lnTo>
                    <a:pt x="105" y="405"/>
                  </a:lnTo>
                  <a:lnTo>
                    <a:pt x="108" y="408"/>
                  </a:lnTo>
                  <a:lnTo>
                    <a:pt x="108" y="410"/>
                  </a:lnTo>
                  <a:lnTo>
                    <a:pt x="110" y="413"/>
                  </a:lnTo>
                  <a:lnTo>
                    <a:pt x="113" y="415"/>
                  </a:lnTo>
                  <a:lnTo>
                    <a:pt x="110" y="410"/>
                  </a:lnTo>
                  <a:lnTo>
                    <a:pt x="108" y="408"/>
                  </a:lnTo>
                  <a:lnTo>
                    <a:pt x="105" y="403"/>
                  </a:lnTo>
                  <a:lnTo>
                    <a:pt x="103" y="400"/>
                  </a:lnTo>
                  <a:lnTo>
                    <a:pt x="101" y="396"/>
                  </a:lnTo>
                  <a:lnTo>
                    <a:pt x="98" y="393"/>
                  </a:lnTo>
                  <a:lnTo>
                    <a:pt x="96" y="388"/>
                  </a:lnTo>
                  <a:lnTo>
                    <a:pt x="93" y="386"/>
                  </a:lnTo>
                  <a:lnTo>
                    <a:pt x="93" y="388"/>
                  </a:lnTo>
                  <a:lnTo>
                    <a:pt x="96" y="391"/>
                  </a:lnTo>
                  <a:lnTo>
                    <a:pt x="98" y="393"/>
                  </a:lnTo>
                  <a:lnTo>
                    <a:pt x="98" y="396"/>
                  </a:lnTo>
                  <a:lnTo>
                    <a:pt x="93" y="386"/>
                  </a:lnTo>
                  <a:lnTo>
                    <a:pt x="88" y="378"/>
                  </a:lnTo>
                  <a:lnTo>
                    <a:pt x="83" y="371"/>
                  </a:lnTo>
                  <a:lnTo>
                    <a:pt x="76" y="364"/>
                  </a:lnTo>
                  <a:lnTo>
                    <a:pt x="71" y="359"/>
                  </a:lnTo>
                  <a:lnTo>
                    <a:pt x="64" y="352"/>
                  </a:lnTo>
                  <a:lnTo>
                    <a:pt x="59" y="344"/>
                  </a:lnTo>
                  <a:lnTo>
                    <a:pt x="54" y="337"/>
                  </a:lnTo>
                  <a:lnTo>
                    <a:pt x="57" y="339"/>
                  </a:lnTo>
                  <a:lnTo>
                    <a:pt x="59" y="342"/>
                  </a:lnTo>
                  <a:lnTo>
                    <a:pt x="57" y="334"/>
                  </a:lnTo>
                  <a:lnTo>
                    <a:pt x="54" y="330"/>
                  </a:lnTo>
                  <a:lnTo>
                    <a:pt x="52" y="322"/>
                  </a:lnTo>
                  <a:lnTo>
                    <a:pt x="49" y="317"/>
                  </a:lnTo>
                  <a:lnTo>
                    <a:pt x="47" y="310"/>
                  </a:lnTo>
                  <a:lnTo>
                    <a:pt x="42" y="305"/>
                  </a:lnTo>
                  <a:lnTo>
                    <a:pt x="40" y="300"/>
                  </a:lnTo>
                  <a:lnTo>
                    <a:pt x="35" y="293"/>
                  </a:lnTo>
                  <a:lnTo>
                    <a:pt x="40" y="298"/>
                  </a:lnTo>
                  <a:lnTo>
                    <a:pt x="40" y="303"/>
                  </a:lnTo>
                  <a:lnTo>
                    <a:pt x="37" y="298"/>
                  </a:lnTo>
                  <a:lnTo>
                    <a:pt x="37" y="293"/>
                  </a:lnTo>
                  <a:lnTo>
                    <a:pt x="35" y="288"/>
                  </a:lnTo>
                  <a:lnTo>
                    <a:pt x="32" y="283"/>
                  </a:lnTo>
                  <a:lnTo>
                    <a:pt x="30" y="281"/>
                  </a:lnTo>
                  <a:lnTo>
                    <a:pt x="27" y="276"/>
                  </a:lnTo>
                  <a:lnTo>
                    <a:pt x="25" y="271"/>
                  </a:lnTo>
                  <a:lnTo>
                    <a:pt x="22" y="269"/>
                  </a:lnTo>
                  <a:lnTo>
                    <a:pt x="25" y="271"/>
                  </a:lnTo>
                  <a:lnTo>
                    <a:pt x="25" y="276"/>
                  </a:lnTo>
                  <a:lnTo>
                    <a:pt x="27" y="276"/>
                  </a:lnTo>
                  <a:lnTo>
                    <a:pt x="30" y="278"/>
                  </a:lnTo>
                  <a:lnTo>
                    <a:pt x="25" y="273"/>
                  </a:lnTo>
                  <a:lnTo>
                    <a:pt x="22" y="269"/>
                  </a:lnTo>
                  <a:lnTo>
                    <a:pt x="20" y="264"/>
                  </a:lnTo>
                  <a:lnTo>
                    <a:pt x="15" y="259"/>
                  </a:lnTo>
                  <a:lnTo>
                    <a:pt x="13" y="251"/>
                  </a:lnTo>
                  <a:lnTo>
                    <a:pt x="8" y="249"/>
                  </a:lnTo>
                  <a:lnTo>
                    <a:pt x="5" y="242"/>
                  </a:lnTo>
                  <a:lnTo>
                    <a:pt x="3" y="239"/>
                  </a:lnTo>
                  <a:lnTo>
                    <a:pt x="5" y="242"/>
                  </a:lnTo>
                  <a:lnTo>
                    <a:pt x="10" y="247"/>
                  </a:lnTo>
                  <a:lnTo>
                    <a:pt x="10" y="217"/>
                  </a:lnTo>
                  <a:lnTo>
                    <a:pt x="13" y="188"/>
                  </a:lnTo>
                  <a:lnTo>
                    <a:pt x="13" y="159"/>
                  </a:lnTo>
                  <a:lnTo>
                    <a:pt x="13" y="129"/>
                  </a:lnTo>
                  <a:lnTo>
                    <a:pt x="13" y="103"/>
                  </a:lnTo>
                  <a:lnTo>
                    <a:pt x="15" y="73"/>
                  </a:lnTo>
                  <a:lnTo>
                    <a:pt x="18" y="44"/>
                  </a:lnTo>
                  <a:lnTo>
                    <a:pt x="2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69" name="Freeform 43"/>
            <p:cNvSpPr>
              <a:spLocks/>
            </p:cNvSpPr>
            <p:nvPr/>
          </p:nvSpPr>
          <p:spPr bwMode="auto">
            <a:xfrm>
              <a:off x="2659" y="3009"/>
              <a:ext cx="275" cy="271"/>
            </a:xfrm>
            <a:custGeom>
              <a:avLst/>
              <a:gdLst>
                <a:gd name="T0" fmla="*/ 2 w 275"/>
                <a:gd name="T1" fmla="*/ 18 h 271"/>
                <a:gd name="T2" fmla="*/ 0 w 275"/>
                <a:gd name="T3" fmla="*/ 52 h 271"/>
                <a:gd name="T4" fmla="*/ 4 w 275"/>
                <a:gd name="T5" fmla="*/ 86 h 271"/>
                <a:gd name="T6" fmla="*/ 17 w 275"/>
                <a:gd name="T7" fmla="*/ 118 h 271"/>
                <a:gd name="T8" fmla="*/ 26 w 275"/>
                <a:gd name="T9" fmla="*/ 130 h 271"/>
                <a:gd name="T10" fmla="*/ 22 w 275"/>
                <a:gd name="T11" fmla="*/ 123 h 271"/>
                <a:gd name="T12" fmla="*/ 24 w 275"/>
                <a:gd name="T13" fmla="*/ 127 h 271"/>
                <a:gd name="T14" fmla="*/ 31 w 275"/>
                <a:gd name="T15" fmla="*/ 137 h 271"/>
                <a:gd name="T16" fmla="*/ 34 w 275"/>
                <a:gd name="T17" fmla="*/ 140 h 271"/>
                <a:gd name="T18" fmla="*/ 29 w 275"/>
                <a:gd name="T19" fmla="*/ 135 h 271"/>
                <a:gd name="T20" fmla="*/ 26 w 275"/>
                <a:gd name="T21" fmla="*/ 135 h 271"/>
                <a:gd name="T22" fmla="*/ 31 w 275"/>
                <a:gd name="T23" fmla="*/ 142 h 271"/>
                <a:gd name="T24" fmla="*/ 39 w 275"/>
                <a:gd name="T25" fmla="*/ 152 h 271"/>
                <a:gd name="T26" fmla="*/ 41 w 275"/>
                <a:gd name="T27" fmla="*/ 154 h 271"/>
                <a:gd name="T28" fmla="*/ 36 w 275"/>
                <a:gd name="T29" fmla="*/ 149 h 271"/>
                <a:gd name="T30" fmla="*/ 36 w 275"/>
                <a:gd name="T31" fmla="*/ 149 h 271"/>
                <a:gd name="T32" fmla="*/ 41 w 275"/>
                <a:gd name="T33" fmla="*/ 157 h 271"/>
                <a:gd name="T34" fmla="*/ 48 w 275"/>
                <a:gd name="T35" fmla="*/ 169 h 271"/>
                <a:gd name="T36" fmla="*/ 51 w 275"/>
                <a:gd name="T37" fmla="*/ 171 h 271"/>
                <a:gd name="T38" fmla="*/ 48 w 275"/>
                <a:gd name="T39" fmla="*/ 166 h 271"/>
                <a:gd name="T40" fmla="*/ 63 w 275"/>
                <a:gd name="T41" fmla="*/ 191 h 271"/>
                <a:gd name="T42" fmla="*/ 114 w 275"/>
                <a:gd name="T43" fmla="*/ 230 h 271"/>
                <a:gd name="T44" fmla="*/ 175 w 275"/>
                <a:gd name="T45" fmla="*/ 257 h 271"/>
                <a:gd name="T46" fmla="*/ 241 w 275"/>
                <a:gd name="T47" fmla="*/ 269 h 271"/>
                <a:gd name="T48" fmla="*/ 263 w 275"/>
                <a:gd name="T49" fmla="*/ 252 h 271"/>
                <a:gd name="T50" fmla="*/ 202 w 275"/>
                <a:gd name="T51" fmla="*/ 250 h 271"/>
                <a:gd name="T52" fmla="*/ 144 w 275"/>
                <a:gd name="T53" fmla="*/ 232 h 271"/>
                <a:gd name="T54" fmla="*/ 90 w 275"/>
                <a:gd name="T55" fmla="*/ 206 h 271"/>
                <a:gd name="T56" fmla="*/ 46 w 275"/>
                <a:gd name="T57" fmla="*/ 164 h 271"/>
                <a:gd name="T58" fmla="*/ 48 w 275"/>
                <a:gd name="T59" fmla="*/ 169 h 271"/>
                <a:gd name="T60" fmla="*/ 56 w 275"/>
                <a:gd name="T61" fmla="*/ 174 h 271"/>
                <a:gd name="T62" fmla="*/ 46 w 275"/>
                <a:gd name="T63" fmla="*/ 164 h 271"/>
                <a:gd name="T64" fmla="*/ 39 w 275"/>
                <a:gd name="T65" fmla="*/ 152 h 271"/>
                <a:gd name="T66" fmla="*/ 41 w 275"/>
                <a:gd name="T67" fmla="*/ 157 h 271"/>
                <a:gd name="T68" fmla="*/ 46 w 275"/>
                <a:gd name="T69" fmla="*/ 162 h 271"/>
                <a:gd name="T70" fmla="*/ 41 w 275"/>
                <a:gd name="T71" fmla="*/ 154 h 271"/>
                <a:gd name="T72" fmla="*/ 36 w 275"/>
                <a:gd name="T73" fmla="*/ 147 h 271"/>
                <a:gd name="T74" fmla="*/ 31 w 275"/>
                <a:gd name="T75" fmla="*/ 140 h 271"/>
                <a:gd name="T76" fmla="*/ 24 w 275"/>
                <a:gd name="T77" fmla="*/ 132 h 271"/>
                <a:gd name="T78" fmla="*/ 31 w 275"/>
                <a:gd name="T79" fmla="*/ 137 h 271"/>
                <a:gd name="T80" fmla="*/ 34 w 275"/>
                <a:gd name="T81" fmla="*/ 145 h 271"/>
                <a:gd name="T82" fmla="*/ 26 w 275"/>
                <a:gd name="T83" fmla="*/ 132 h 271"/>
                <a:gd name="T84" fmla="*/ 19 w 275"/>
                <a:gd name="T85" fmla="*/ 123 h 271"/>
                <a:gd name="T86" fmla="*/ 24 w 275"/>
                <a:gd name="T87" fmla="*/ 127 h 271"/>
                <a:gd name="T88" fmla="*/ 29 w 275"/>
                <a:gd name="T89" fmla="*/ 132 h 271"/>
                <a:gd name="T90" fmla="*/ 22 w 275"/>
                <a:gd name="T91" fmla="*/ 120 h 271"/>
                <a:gd name="T92" fmla="*/ 14 w 275"/>
                <a:gd name="T93" fmla="*/ 108 h 271"/>
                <a:gd name="T94" fmla="*/ 17 w 275"/>
                <a:gd name="T95" fmla="*/ 113 h 271"/>
                <a:gd name="T96" fmla="*/ 19 w 275"/>
                <a:gd name="T97" fmla="*/ 120 h 271"/>
                <a:gd name="T98" fmla="*/ 12 w 275"/>
                <a:gd name="T99" fmla="*/ 93 h 271"/>
                <a:gd name="T100" fmla="*/ 12 w 275"/>
                <a:gd name="T101" fmla="*/ 69 h 271"/>
                <a:gd name="T102" fmla="*/ 12 w 275"/>
                <a:gd name="T103" fmla="*/ 42 h 271"/>
                <a:gd name="T104" fmla="*/ 12 w 275"/>
                <a:gd name="T105" fmla="*/ 18 h 27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75"/>
                <a:gd name="T160" fmla="*/ 0 h 271"/>
                <a:gd name="T161" fmla="*/ 275 w 275"/>
                <a:gd name="T162" fmla="*/ 271 h 27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75" h="271">
                  <a:moveTo>
                    <a:pt x="2" y="0"/>
                  </a:moveTo>
                  <a:lnTo>
                    <a:pt x="2" y="18"/>
                  </a:lnTo>
                  <a:lnTo>
                    <a:pt x="0" y="35"/>
                  </a:lnTo>
                  <a:lnTo>
                    <a:pt x="0" y="52"/>
                  </a:lnTo>
                  <a:lnTo>
                    <a:pt x="2" y="69"/>
                  </a:lnTo>
                  <a:lnTo>
                    <a:pt x="4" y="86"/>
                  </a:lnTo>
                  <a:lnTo>
                    <a:pt x="9" y="101"/>
                  </a:lnTo>
                  <a:lnTo>
                    <a:pt x="17" y="118"/>
                  </a:lnTo>
                  <a:lnTo>
                    <a:pt x="29" y="132"/>
                  </a:lnTo>
                  <a:lnTo>
                    <a:pt x="26" y="130"/>
                  </a:lnTo>
                  <a:lnTo>
                    <a:pt x="24" y="127"/>
                  </a:lnTo>
                  <a:lnTo>
                    <a:pt x="22" y="123"/>
                  </a:lnTo>
                  <a:lnTo>
                    <a:pt x="19" y="123"/>
                  </a:lnTo>
                  <a:lnTo>
                    <a:pt x="24" y="127"/>
                  </a:lnTo>
                  <a:lnTo>
                    <a:pt x="26" y="132"/>
                  </a:lnTo>
                  <a:lnTo>
                    <a:pt x="31" y="137"/>
                  </a:lnTo>
                  <a:lnTo>
                    <a:pt x="34" y="145"/>
                  </a:lnTo>
                  <a:lnTo>
                    <a:pt x="34" y="140"/>
                  </a:lnTo>
                  <a:lnTo>
                    <a:pt x="31" y="137"/>
                  </a:lnTo>
                  <a:lnTo>
                    <a:pt x="29" y="135"/>
                  </a:lnTo>
                  <a:lnTo>
                    <a:pt x="24" y="132"/>
                  </a:lnTo>
                  <a:lnTo>
                    <a:pt x="26" y="135"/>
                  </a:lnTo>
                  <a:lnTo>
                    <a:pt x="29" y="137"/>
                  </a:lnTo>
                  <a:lnTo>
                    <a:pt x="31" y="142"/>
                  </a:lnTo>
                  <a:lnTo>
                    <a:pt x="34" y="145"/>
                  </a:lnTo>
                  <a:lnTo>
                    <a:pt x="39" y="152"/>
                  </a:lnTo>
                  <a:lnTo>
                    <a:pt x="44" y="157"/>
                  </a:lnTo>
                  <a:lnTo>
                    <a:pt x="41" y="154"/>
                  </a:lnTo>
                  <a:lnTo>
                    <a:pt x="39" y="152"/>
                  </a:lnTo>
                  <a:lnTo>
                    <a:pt x="36" y="149"/>
                  </a:lnTo>
                  <a:lnTo>
                    <a:pt x="34" y="147"/>
                  </a:lnTo>
                  <a:lnTo>
                    <a:pt x="36" y="149"/>
                  </a:lnTo>
                  <a:lnTo>
                    <a:pt x="39" y="154"/>
                  </a:lnTo>
                  <a:lnTo>
                    <a:pt x="41" y="157"/>
                  </a:lnTo>
                  <a:lnTo>
                    <a:pt x="44" y="162"/>
                  </a:lnTo>
                  <a:lnTo>
                    <a:pt x="48" y="169"/>
                  </a:lnTo>
                  <a:lnTo>
                    <a:pt x="56" y="174"/>
                  </a:lnTo>
                  <a:lnTo>
                    <a:pt x="51" y="171"/>
                  </a:lnTo>
                  <a:lnTo>
                    <a:pt x="48" y="169"/>
                  </a:lnTo>
                  <a:lnTo>
                    <a:pt x="48" y="166"/>
                  </a:lnTo>
                  <a:lnTo>
                    <a:pt x="46" y="164"/>
                  </a:lnTo>
                  <a:lnTo>
                    <a:pt x="63" y="191"/>
                  </a:lnTo>
                  <a:lnTo>
                    <a:pt x="87" y="213"/>
                  </a:lnTo>
                  <a:lnTo>
                    <a:pt x="114" y="230"/>
                  </a:lnTo>
                  <a:lnTo>
                    <a:pt x="144" y="247"/>
                  </a:lnTo>
                  <a:lnTo>
                    <a:pt x="175" y="257"/>
                  </a:lnTo>
                  <a:lnTo>
                    <a:pt x="209" y="267"/>
                  </a:lnTo>
                  <a:lnTo>
                    <a:pt x="241" y="269"/>
                  </a:lnTo>
                  <a:lnTo>
                    <a:pt x="275" y="271"/>
                  </a:lnTo>
                  <a:lnTo>
                    <a:pt x="263" y="252"/>
                  </a:lnTo>
                  <a:lnTo>
                    <a:pt x="234" y="252"/>
                  </a:lnTo>
                  <a:lnTo>
                    <a:pt x="202" y="250"/>
                  </a:lnTo>
                  <a:lnTo>
                    <a:pt x="173" y="242"/>
                  </a:lnTo>
                  <a:lnTo>
                    <a:pt x="144" y="232"/>
                  </a:lnTo>
                  <a:lnTo>
                    <a:pt x="114" y="220"/>
                  </a:lnTo>
                  <a:lnTo>
                    <a:pt x="90" y="206"/>
                  </a:lnTo>
                  <a:lnTo>
                    <a:pt x="65" y="186"/>
                  </a:lnTo>
                  <a:lnTo>
                    <a:pt x="46" y="164"/>
                  </a:lnTo>
                  <a:lnTo>
                    <a:pt x="48" y="166"/>
                  </a:lnTo>
                  <a:lnTo>
                    <a:pt x="48" y="169"/>
                  </a:lnTo>
                  <a:lnTo>
                    <a:pt x="51" y="171"/>
                  </a:lnTo>
                  <a:lnTo>
                    <a:pt x="56" y="174"/>
                  </a:lnTo>
                  <a:lnTo>
                    <a:pt x="48" y="169"/>
                  </a:lnTo>
                  <a:lnTo>
                    <a:pt x="46" y="164"/>
                  </a:lnTo>
                  <a:lnTo>
                    <a:pt x="41" y="157"/>
                  </a:lnTo>
                  <a:lnTo>
                    <a:pt x="39" y="152"/>
                  </a:lnTo>
                  <a:lnTo>
                    <a:pt x="39" y="154"/>
                  </a:lnTo>
                  <a:lnTo>
                    <a:pt x="41" y="157"/>
                  </a:lnTo>
                  <a:lnTo>
                    <a:pt x="44" y="159"/>
                  </a:lnTo>
                  <a:lnTo>
                    <a:pt x="46" y="162"/>
                  </a:lnTo>
                  <a:lnTo>
                    <a:pt x="44" y="159"/>
                  </a:lnTo>
                  <a:lnTo>
                    <a:pt x="41" y="154"/>
                  </a:lnTo>
                  <a:lnTo>
                    <a:pt x="39" y="149"/>
                  </a:lnTo>
                  <a:lnTo>
                    <a:pt x="36" y="147"/>
                  </a:lnTo>
                  <a:lnTo>
                    <a:pt x="31" y="142"/>
                  </a:lnTo>
                  <a:lnTo>
                    <a:pt x="31" y="140"/>
                  </a:lnTo>
                  <a:lnTo>
                    <a:pt x="26" y="135"/>
                  </a:lnTo>
                  <a:lnTo>
                    <a:pt x="24" y="132"/>
                  </a:lnTo>
                  <a:lnTo>
                    <a:pt x="29" y="135"/>
                  </a:lnTo>
                  <a:lnTo>
                    <a:pt x="31" y="137"/>
                  </a:lnTo>
                  <a:lnTo>
                    <a:pt x="34" y="140"/>
                  </a:lnTo>
                  <a:lnTo>
                    <a:pt x="34" y="145"/>
                  </a:lnTo>
                  <a:lnTo>
                    <a:pt x="31" y="137"/>
                  </a:lnTo>
                  <a:lnTo>
                    <a:pt x="26" y="132"/>
                  </a:lnTo>
                  <a:lnTo>
                    <a:pt x="24" y="127"/>
                  </a:lnTo>
                  <a:lnTo>
                    <a:pt x="19" y="123"/>
                  </a:lnTo>
                  <a:lnTo>
                    <a:pt x="22" y="123"/>
                  </a:lnTo>
                  <a:lnTo>
                    <a:pt x="24" y="127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24" y="125"/>
                  </a:lnTo>
                  <a:lnTo>
                    <a:pt x="22" y="120"/>
                  </a:lnTo>
                  <a:lnTo>
                    <a:pt x="19" y="115"/>
                  </a:lnTo>
                  <a:lnTo>
                    <a:pt x="14" y="108"/>
                  </a:lnTo>
                  <a:lnTo>
                    <a:pt x="17" y="110"/>
                  </a:lnTo>
                  <a:lnTo>
                    <a:pt x="17" y="113"/>
                  </a:lnTo>
                  <a:lnTo>
                    <a:pt x="19" y="115"/>
                  </a:lnTo>
                  <a:lnTo>
                    <a:pt x="19" y="120"/>
                  </a:lnTo>
                  <a:lnTo>
                    <a:pt x="17" y="105"/>
                  </a:lnTo>
                  <a:lnTo>
                    <a:pt x="12" y="93"/>
                  </a:lnTo>
                  <a:lnTo>
                    <a:pt x="12" y="81"/>
                  </a:lnTo>
                  <a:lnTo>
                    <a:pt x="12" y="69"/>
                  </a:lnTo>
                  <a:lnTo>
                    <a:pt x="12" y="54"/>
                  </a:lnTo>
                  <a:lnTo>
                    <a:pt x="12" y="42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0" name="Freeform 44"/>
            <p:cNvSpPr>
              <a:spLocks/>
            </p:cNvSpPr>
            <p:nvPr/>
          </p:nvSpPr>
          <p:spPr bwMode="auto">
            <a:xfrm>
              <a:off x="3110" y="3251"/>
              <a:ext cx="117" cy="39"/>
            </a:xfrm>
            <a:custGeom>
              <a:avLst/>
              <a:gdLst>
                <a:gd name="T0" fmla="*/ 0 w 117"/>
                <a:gd name="T1" fmla="*/ 20 h 39"/>
                <a:gd name="T2" fmla="*/ 12 w 117"/>
                <a:gd name="T3" fmla="*/ 20 h 39"/>
                <a:gd name="T4" fmla="*/ 27 w 117"/>
                <a:gd name="T5" fmla="*/ 20 h 39"/>
                <a:gd name="T6" fmla="*/ 39 w 117"/>
                <a:gd name="T7" fmla="*/ 20 h 39"/>
                <a:gd name="T8" fmla="*/ 54 w 117"/>
                <a:gd name="T9" fmla="*/ 17 h 39"/>
                <a:gd name="T10" fmla="*/ 66 w 117"/>
                <a:gd name="T11" fmla="*/ 15 h 39"/>
                <a:gd name="T12" fmla="*/ 81 w 117"/>
                <a:gd name="T13" fmla="*/ 10 h 39"/>
                <a:gd name="T14" fmla="*/ 93 w 117"/>
                <a:gd name="T15" fmla="*/ 5 h 39"/>
                <a:gd name="T16" fmla="*/ 107 w 117"/>
                <a:gd name="T17" fmla="*/ 0 h 39"/>
                <a:gd name="T18" fmla="*/ 117 w 117"/>
                <a:gd name="T19" fmla="*/ 17 h 39"/>
                <a:gd name="T20" fmla="*/ 103 w 117"/>
                <a:gd name="T21" fmla="*/ 25 h 39"/>
                <a:gd name="T22" fmla="*/ 90 w 117"/>
                <a:gd name="T23" fmla="*/ 29 h 39"/>
                <a:gd name="T24" fmla="*/ 78 w 117"/>
                <a:gd name="T25" fmla="*/ 32 h 39"/>
                <a:gd name="T26" fmla="*/ 63 w 117"/>
                <a:gd name="T27" fmla="*/ 37 h 39"/>
                <a:gd name="T28" fmla="*/ 51 w 117"/>
                <a:gd name="T29" fmla="*/ 37 h 39"/>
                <a:gd name="T30" fmla="*/ 37 w 117"/>
                <a:gd name="T31" fmla="*/ 39 h 39"/>
                <a:gd name="T32" fmla="*/ 24 w 117"/>
                <a:gd name="T33" fmla="*/ 39 h 39"/>
                <a:gd name="T34" fmla="*/ 10 w 117"/>
                <a:gd name="T35" fmla="*/ 39 h 39"/>
                <a:gd name="T36" fmla="*/ 0 w 117"/>
                <a:gd name="T37" fmla="*/ 20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7"/>
                <a:gd name="T58" fmla="*/ 0 h 39"/>
                <a:gd name="T59" fmla="*/ 117 w 117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7" h="39">
                  <a:moveTo>
                    <a:pt x="0" y="20"/>
                  </a:moveTo>
                  <a:lnTo>
                    <a:pt x="12" y="20"/>
                  </a:lnTo>
                  <a:lnTo>
                    <a:pt x="27" y="20"/>
                  </a:lnTo>
                  <a:lnTo>
                    <a:pt x="39" y="20"/>
                  </a:lnTo>
                  <a:lnTo>
                    <a:pt x="54" y="17"/>
                  </a:lnTo>
                  <a:lnTo>
                    <a:pt x="66" y="15"/>
                  </a:lnTo>
                  <a:lnTo>
                    <a:pt x="81" y="10"/>
                  </a:lnTo>
                  <a:lnTo>
                    <a:pt x="93" y="5"/>
                  </a:lnTo>
                  <a:lnTo>
                    <a:pt x="107" y="0"/>
                  </a:lnTo>
                  <a:lnTo>
                    <a:pt x="117" y="17"/>
                  </a:lnTo>
                  <a:lnTo>
                    <a:pt x="103" y="25"/>
                  </a:lnTo>
                  <a:lnTo>
                    <a:pt x="90" y="29"/>
                  </a:lnTo>
                  <a:lnTo>
                    <a:pt x="78" y="32"/>
                  </a:lnTo>
                  <a:lnTo>
                    <a:pt x="63" y="37"/>
                  </a:lnTo>
                  <a:lnTo>
                    <a:pt x="51" y="37"/>
                  </a:lnTo>
                  <a:lnTo>
                    <a:pt x="37" y="39"/>
                  </a:lnTo>
                  <a:lnTo>
                    <a:pt x="24" y="39"/>
                  </a:lnTo>
                  <a:lnTo>
                    <a:pt x="10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1" name="Freeform 45"/>
            <p:cNvSpPr>
              <a:spLocks/>
            </p:cNvSpPr>
            <p:nvPr/>
          </p:nvSpPr>
          <p:spPr bwMode="auto">
            <a:xfrm>
              <a:off x="2673" y="3180"/>
              <a:ext cx="454" cy="716"/>
            </a:xfrm>
            <a:custGeom>
              <a:avLst/>
              <a:gdLst>
                <a:gd name="T0" fmla="*/ 5 w 454"/>
                <a:gd name="T1" fmla="*/ 147 h 716"/>
                <a:gd name="T2" fmla="*/ 39 w 454"/>
                <a:gd name="T3" fmla="*/ 220 h 716"/>
                <a:gd name="T4" fmla="*/ 51 w 454"/>
                <a:gd name="T5" fmla="*/ 240 h 716"/>
                <a:gd name="T6" fmla="*/ 64 w 454"/>
                <a:gd name="T7" fmla="*/ 259 h 716"/>
                <a:gd name="T8" fmla="*/ 69 w 454"/>
                <a:gd name="T9" fmla="*/ 267 h 716"/>
                <a:gd name="T10" fmla="*/ 56 w 454"/>
                <a:gd name="T11" fmla="*/ 357 h 716"/>
                <a:gd name="T12" fmla="*/ 51 w 454"/>
                <a:gd name="T13" fmla="*/ 440 h 716"/>
                <a:gd name="T14" fmla="*/ 71 w 454"/>
                <a:gd name="T15" fmla="*/ 474 h 716"/>
                <a:gd name="T16" fmla="*/ 73 w 454"/>
                <a:gd name="T17" fmla="*/ 489 h 716"/>
                <a:gd name="T18" fmla="*/ 42 w 454"/>
                <a:gd name="T19" fmla="*/ 530 h 716"/>
                <a:gd name="T20" fmla="*/ 64 w 454"/>
                <a:gd name="T21" fmla="*/ 586 h 716"/>
                <a:gd name="T22" fmla="*/ 59 w 454"/>
                <a:gd name="T23" fmla="*/ 586 h 716"/>
                <a:gd name="T24" fmla="*/ 39 w 454"/>
                <a:gd name="T25" fmla="*/ 611 h 716"/>
                <a:gd name="T26" fmla="*/ 59 w 454"/>
                <a:gd name="T27" fmla="*/ 655 h 716"/>
                <a:gd name="T28" fmla="*/ 161 w 454"/>
                <a:gd name="T29" fmla="*/ 672 h 716"/>
                <a:gd name="T30" fmla="*/ 317 w 454"/>
                <a:gd name="T31" fmla="*/ 674 h 716"/>
                <a:gd name="T32" fmla="*/ 413 w 454"/>
                <a:gd name="T33" fmla="*/ 711 h 716"/>
                <a:gd name="T34" fmla="*/ 449 w 454"/>
                <a:gd name="T35" fmla="*/ 701 h 716"/>
                <a:gd name="T36" fmla="*/ 437 w 454"/>
                <a:gd name="T37" fmla="*/ 657 h 716"/>
                <a:gd name="T38" fmla="*/ 403 w 454"/>
                <a:gd name="T39" fmla="*/ 633 h 716"/>
                <a:gd name="T40" fmla="*/ 415 w 454"/>
                <a:gd name="T41" fmla="*/ 618 h 716"/>
                <a:gd name="T42" fmla="*/ 427 w 454"/>
                <a:gd name="T43" fmla="*/ 594 h 716"/>
                <a:gd name="T44" fmla="*/ 374 w 454"/>
                <a:gd name="T45" fmla="*/ 523 h 716"/>
                <a:gd name="T46" fmla="*/ 359 w 454"/>
                <a:gd name="T47" fmla="*/ 506 h 716"/>
                <a:gd name="T48" fmla="*/ 359 w 454"/>
                <a:gd name="T49" fmla="*/ 503 h 716"/>
                <a:gd name="T50" fmla="*/ 366 w 454"/>
                <a:gd name="T51" fmla="*/ 476 h 716"/>
                <a:gd name="T52" fmla="*/ 403 w 454"/>
                <a:gd name="T53" fmla="*/ 418 h 716"/>
                <a:gd name="T54" fmla="*/ 388 w 454"/>
                <a:gd name="T55" fmla="*/ 342 h 716"/>
                <a:gd name="T56" fmla="*/ 374 w 454"/>
                <a:gd name="T57" fmla="*/ 313 h 716"/>
                <a:gd name="T58" fmla="*/ 393 w 454"/>
                <a:gd name="T59" fmla="*/ 389 h 716"/>
                <a:gd name="T60" fmla="*/ 364 w 454"/>
                <a:gd name="T61" fmla="*/ 450 h 716"/>
                <a:gd name="T62" fmla="*/ 354 w 454"/>
                <a:gd name="T63" fmla="*/ 496 h 716"/>
                <a:gd name="T64" fmla="*/ 364 w 454"/>
                <a:gd name="T65" fmla="*/ 513 h 716"/>
                <a:gd name="T66" fmla="*/ 415 w 454"/>
                <a:gd name="T67" fmla="*/ 577 h 716"/>
                <a:gd name="T68" fmla="*/ 413 w 454"/>
                <a:gd name="T69" fmla="*/ 596 h 716"/>
                <a:gd name="T70" fmla="*/ 396 w 454"/>
                <a:gd name="T71" fmla="*/ 623 h 716"/>
                <a:gd name="T72" fmla="*/ 415 w 454"/>
                <a:gd name="T73" fmla="*/ 652 h 716"/>
                <a:gd name="T74" fmla="*/ 447 w 454"/>
                <a:gd name="T75" fmla="*/ 674 h 716"/>
                <a:gd name="T76" fmla="*/ 444 w 454"/>
                <a:gd name="T77" fmla="*/ 674 h 716"/>
                <a:gd name="T78" fmla="*/ 425 w 454"/>
                <a:gd name="T79" fmla="*/ 699 h 716"/>
                <a:gd name="T80" fmla="*/ 354 w 454"/>
                <a:gd name="T81" fmla="*/ 674 h 716"/>
                <a:gd name="T82" fmla="*/ 235 w 454"/>
                <a:gd name="T83" fmla="*/ 652 h 716"/>
                <a:gd name="T84" fmla="*/ 69 w 454"/>
                <a:gd name="T85" fmla="*/ 652 h 716"/>
                <a:gd name="T86" fmla="*/ 44 w 454"/>
                <a:gd name="T87" fmla="*/ 633 h 716"/>
                <a:gd name="T88" fmla="*/ 49 w 454"/>
                <a:gd name="T89" fmla="*/ 635 h 716"/>
                <a:gd name="T90" fmla="*/ 69 w 454"/>
                <a:gd name="T91" fmla="*/ 606 h 716"/>
                <a:gd name="T92" fmla="*/ 59 w 454"/>
                <a:gd name="T93" fmla="*/ 574 h 716"/>
                <a:gd name="T94" fmla="*/ 49 w 454"/>
                <a:gd name="T95" fmla="*/ 562 h 716"/>
                <a:gd name="T96" fmla="*/ 49 w 454"/>
                <a:gd name="T97" fmla="*/ 552 h 716"/>
                <a:gd name="T98" fmla="*/ 66 w 454"/>
                <a:gd name="T99" fmla="*/ 533 h 716"/>
                <a:gd name="T100" fmla="*/ 88 w 454"/>
                <a:gd name="T101" fmla="*/ 511 h 716"/>
                <a:gd name="T102" fmla="*/ 69 w 454"/>
                <a:gd name="T103" fmla="*/ 467 h 716"/>
                <a:gd name="T104" fmla="*/ 66 w 454"/>
                <a:gd name="T105" fmla="*/ 464 h 716"/>
                <a:gd name="T106" fmla="*/ 59 w 454"/>
                <a:gd name="T107" fmla="*/ 440 h 716"/>
                <a:gd name="T108" fmla="*/ 76 w 454"/>
                <a:gd name="T109" fmla="*/ 332 h 716"/>
                <a:gd name="T110" fmla="*/ 56 w 454"/>
                <a:gd name="T111" fmla="*/ 247 h 716"/>
                <a:gd name="T112" fmla="*/ 49 w 454"/>
                <a:gd name="T113" fmla="*/ 235 h 716"/>
                <a:gd name="T114" fmla="*/ 42 w 454"/>
                <a:gd name="T115" fmla="*/ 223 h 716"/>
                <a:gd name="T116" fmla="*/ 30 w 454"/>
                <a:gd name="T117" fmla="*/ 205 h 716"/>
                <a:gd name="T118" fmla="*/ 17 w 454"/>
                <a:gd name="T119" fmla="*/ 191 h 716"/>
                <a:gd name="T120" fmla="*/ 22 w 454"/>
                <a:gd name="T121" fmla="*/ 57 h 71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54"/>
                <a:gd name="T184" fmla="*/ 0 h 716"/>
                <a:gd name="T185" fmla="*/ 454 w 454"/>
                <a:gd name="T186" fmla="*/ 716 h 71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54" h="716">
                  <a:moveTo>
                    <a:pt x="34" y="0"/>
                  </a:moveTo>
                  <a:lnTo>
                    <a:pt x="17" y="27"/>
                  </a:lnTo>
                  <a:lnTo>
                    <a:pt x="8" y="57"/>
                  </a:lnTo>
                  <a:lnTo>
                    <a:pt x="3" y="86"/>
                  </a:lnTo>
                  <a:lnTo>
                    <a:pt x="0" y="118"/>
                  </a:lnTo>
                  <a:lnTo>
                    <a:pt x="5" y="147"/>
                  </a:lnTo>
                  <a:lnTo>
                    <a:pt x="12" y="176"/>
                  </a:lnTo>
                  <a:lnTo>
                    <a:pt x="27" y="203"/>
                  </a:lnTo>
                  <a:lnTo>
                    <a:pt x="47" y="227"/>
                  </a:lnTo>
                  <a:lnTo>
                    <a:pt x="44" y="225"/>
                  </a:lnTo>
                  <a:lnTo>
                    <a:pt x="42" y="223"/>
                  </a:lnTo>
                  <a:lnTo>
                    <a:pt x="39" y="220"/>
                  </a:lnTo>
                  <a:lnTo>
                    <a:pt x="39" y="218"/>
                  </a:lnTo>
                  <a:lnTo>
                    <a:pt x="42" y="223"/>
                  </a:lnTo>
                  <a:lnTo>
                    <a:pt x="47" y="230"/>
                  </a:lnTo>
                  <a:lnTo>
                    <a:pt x="49" y="237"/>
                  </a:lnTo>
                  <a:lnTo>
                    <a:pt x="54" y="242"/>
                  </a:lnTo>
                  <a:lnTo>
                    <a:pt x="51" y="240"/>
                  </a:lnTo>
                  <a:lnTo>
                    <a:pt x="49" y="235"/>
                  </a:lnTo>
                  <a:lnTo>
                    <a:pt x="51" y="240"/>
                  </a:lnTo>
                  <a:lnTo>
                    <a:pt x="54" y="245"/>
                  </a:lnTo>
                  <a:lnTo>
                    <a:pt x="56" y="249"/>
                  </a:lnTo>
                  <a:lnTo>
                    <a:pt x="61" y="254"/>
                  </a:lnTo>
                  <a:lnTo>
                    <a:pt x="64" y="259"/>
                  </a:lnTo>
                  <a:lnTo>
                    <a:pt x="69" y="264"/>
                  </a:lnTo>
                  <a:lnTo>
                    <a:pt x="71" y="271"/>
                  </a:lnTo>
                  <a:lnTo>
                    <a:pt x="73" y="276"/>
                  </a:lnTo>
                  <a:lnTo>
                    <a:pt x="71" y="271"/>
                  </a:lnTo>
                  <a:lnTo>
                    <a:pt x="71" y="269"/>
                  </a:lnTo>
                  <a:lnTo>
                    <a:pt x="69" y="267"/>
                  </a:lnTo>
                  <a:lnTo>
                    <a:pt x="66" y="264"/>
                  </a:lnTo>
                  <a:lnTo>
                    <a:pt x="69" y="284"/>
                  </a:lnTo>
                  <a:lnTo>
                    <a:pt x="69" y="303"/>
                  </a:lnTo>
                  <a:lnTo>
                    <a:pt x="66" y="320"/>
                  </a:lnTo>
                  <a:lnTo>
                    <a:pt x="61" y="340"/>
                  </a:lnTo>
                  <a:lnTo>
                    <a:pt x="56" y="357"/>
                  </a:lnTo>
                  <a:lnTo>
                    <a:pt x="51" y="376"/>
                  </a:lnTo>
                  <a:lnTo>
                    <a:pt x="49" y="396"/>
                  </a:lnTo>
                  <a:lnTo>
                    <a:pt x="49" y="415"/>
                  </a:lnTo>
                  <a:lnTo>
                    <a:pt x="49" y="423"/>
                  </a:lnTo>
                  <a:lnTo>
                    <a:pt x="49" y="430"/>
                  </a:lnTo>
                  <a:lnTo>
                    <a:pt x="51" y="440"/>
                  </a:lnTo>
                  <a:lnTo>
                    <a:pt x="56" y="447"/>
                  </a:lnTo>
                  <a:lnTo>
                    <a:pt x="59" y="455"/>
                  </a:lnTo>
                  <a:lnTo>
                    <a:pt x="64" y="462"/>
                  </a:lnTo>
                  <a:lnTo>
                    <a:pt x="69" y="469"/>
                  </a:lnTo>
                  <a:lnTo>
                    <a:pt x="73" y="479"/>
                  </a:lnTo>
                  <a:lnTo>
                    <a:pt x="71" y="474"/>
                  </a:lnTo>
                  <a:lnTo>
                    <a:pt x="71" y="472"/>
                  </a:lnTo>
                  <a:lnTo>
                    <a:pt x="69" y="469"/>
                  </a:lnTo>
                  <a:lnTo>
                    <a:pt x="66" y="464"/>
                  </a:lnTo>
                  <a:lnTo>
                    <a:pt x="71" y="472"/>
                  </a:lnTo>
                  <a:lnTo>
                    <a:pt x="73" y="481"/>
                  </a:lnTo>
                  <a:lnTo>
                    <a:pt x="73" y="489"/>
                  </a:lnTo>
                  <a:lnTo>
                    <a:pt x="73" y="496"/>
                  </a:lnTo>
                  <a:lnTo>
                    <a:pt x="69" y="503"/>
                  </a:lnTo>
                  <a:lnTo>
                    <a:pt x="64" y="511"/>
                  </a:lnTo>
                  <a:lnTo>
                    <a:pt x="56" y="516"/>
                  </a:lnTo>
                  <a:lnTo>
                    <a:pt x="49" y="523"/>
                  </a:lnTo>
                  <a:lnTo>
                    <a:pt x="42" y="530"/>
                  </a:lnTo>
                  <a:lnTo>
                    <a:pt x="39" y="538"/>
                  </a:lnTo>
                  <a:lnTo>
                    <a:pt x="39" y="547"/>
                  </a:lnTo>
                  <a:lnTo>
                    <a:pt x="44" y="557"/>
                  </a:lnTo>
                  <a:lnTo>
                    <a:pt x="49" y="567"/>
                  </a:lnTo>
                  <a:lnTo>
                    <a:pt x="59" y="577"/>
                  </a:lnTo>
                  <a:lnTo>
                    <a:pt x="64" y="586"/>
                  </a:lnTo>
                  <a:lnTo>
                    <a:pt x="71" y="594"/>
                  </a:lnTo>
                  <a:lnTo>
                    <a:pt x="69" y="591"/>
                  </a:lnTo>
                  <a:lnTo>
                    <a:pt x="66" y="589"/>
                  </a:lnTo>
                  <a:lnTo>
                    <a:pt x="64" y="586"/>
                  </a:lnTo>
                  <a:lnTo>
                    <a:pt x="61" y="584"/>
                  </a:lnTo>
                  <a:lnTo>
                    <a:pt x="59" y="586"/>
                  </a:lnTo>
                  <a:lnTo>
                    <a:pt x="56" y="591"/>
                  </a:lnTo>
                  <a:lnTo>
                    <a:pt x="51" y="596"/>
                  </a:lnTo>
                  <a:lnTo>
                    <a:pt x="47" y="599"/>
                  </a:lnTo>
                  <a:lnTo>
                    <a:pt x="44" y="603"/>
                  </a:lnTo>
                  <a:lnTo>
                    <a:pt x="42" y="606"/>
                  </a:lnTo>
                  <a:lnTo>
                    <a:pt x="39" y="611"/>
                  </a:lnTo>
                  <a:lnTo>
                    <a:pt x="42" y="616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0"/>
                  </a:lnTo>
                  <a:lnTo>
                    <a:pt x="54" y="650"/>
                  </a:lnTo>
                  <a:lnTo>
                    <a:pt x="59" y="655"/>
                  </a:lnTo>
                  <a:lnTo>
                    <a:pt x="64" y="662"/>
                  </a:lnTo>
                  <a:lnTo>
                    <a:pt x="71" y="667"/>
                  </a:lnTo>
                  <a:lnTo>
                    <a:pt x="78" y="669"/>
                  </a:lnTo>
                  <a:lnTo>
                    <a:pt x="108" y="672"/>
                  </a:lnTo>
                  <a:lnTo>
                    <a:pt x="134" y="672"/>
                  </a:lnTo>
                  <a:lnTo>
                    <a:pt x="161" y="672"/>
                  </a:lnTo>
                  <a:lnTo>
                    <a:pt x="191" y="672"/>
                  </a:lnTo>
                  <a:lnTo>
                    <a:pt x="217" y="669"/>
                  </a:lnTo>
                  <a:lnTo>
                    <a:pt x="244" y="669"/>
                  </a:lnTo>
                  <a:lnTo>
                    <a:pt x="274" y="669"/>
                  </a:lnTo>
                  <a:lnTo>
                    <a:pt x="300" y="672"/>
                  </a:lnTo>
                  <a:lnTo>
                    <a:pt x="317" y="674"/>
                  </a:lnTo>
                  <a:lnTo>
                    <a:pt x="332" y="679"/>
                  </a:lnTo>
                  <a:lnTo>
                    <a:pt x="349" y="684"/>
                  </a:lnTo>
                  <a:lnTo>
                    <a:pt x="364" y="691"/>
                  </a:lnTo>
                  <a:lnTo>
                    <a:pt x="378" y="699"/>
                  </a:lnTo>
                  <a:lnTo>
                    <a:pt x="396" y="706"/>
                  </a:lnTo>
                  <a:lnTo>
                    <a:pt x="413" y="711"/>
                  </a:lnTo>
                  <a:lnTo>
                    <a:pt x="430" y="716"/>
                  </a:lnTo>
                  <a:lnTo>
                    <a:pt x="435" y="716"/>
                  </a:lnTo>
                  <a:lnTo>
                    <a:pt x="439" y="713"/>
                  </a:lnTo>
                  <a:lnTo>
                    <a:pt x="442" y="711"/>
                  </a:lnTo>
                  <a:lnTo>
                    <a:pt x="447" y="706"/>
                  </a:lnTo>
                  <a:lnTo>
                    <a:pt x="449" y="701"/>
                  </a:lnTo>
                  <a:lnTo>
                    <a:pt x="452" y="696"/>
                  </a:lnTo>
                  <a:lnTo>
                    <a:pt x="452" y="689"/>
                  </a:lnTo>
                  <a:lnTo>
                    <a:pt x="452" y="684"/>
                  </a:lnTo>
                  <a:lnTo>
                    <a:pt x="449" y="674"/>
                  </a:lnTo>
                  <a:lnTo>
                    <a:pt x="444" y="664"/>
                  </a:lnTo>
                  <a:lnTo>
                    <a:pt x="437" y="657"/>
                  </a:lnTo>
                  <a:lnTo>
                    <a:pt x="432" y="652"/>
                  </a:lnTo>
                  <a:lnTo>
                    <a:pt x="422" y="645"/>
                  </a:lnTo>
                  <a:lnTo>
                    <a:pt x="415" y="638"/>
                  </a:lnTo>
                  <a:lnTo>
                    <a:pt x="408" y="633"/>
                  </a:lnTo>
                  <a:lnTo>
                    <a:pt x="400" y="628"/>
                  </a:lnTo>
                  <a:lnTo>
                    <a:pt x="403" y="633"/>
                  </a:lnTo>
                  <a:lnTo>
                    <a:pt x="408" y="638"/>
                  </a:lnTo>
                  <a:lnTo>
                    <a:pt x="408" y="633"/>
                  </a:lnTo>
                  <a:lnTo>
                    <a:pt x="408" y="628"/>
                  </a:lnTo>
                  <a:lnTo>
                    <a:pt x="408" y="625"/>
                  </a:lnTo>
                  <a:lnTo>
                    <a:pt x="413" y="621"/>
                  </a:lnTo>
                  <a:lnTo>
                    <a:pt x="415" y="618"/>
                  </a:lnTo>
                  <a:lnTo>
                    <a:pt x="420" y="616"/>
                  </a:lnTo>
                  <a:lnTo>
                    <a:pt x="422" y="616"/>
                  </a:lnTo>
                  <a:lnTo>
                    <a:pt x="427" y="613"/>
                  </a:lnTo>
                  <a:lnTo>
                    <a:pt x="430" y="611"/>
                  </a:lnTo>
                  <a:lnTo>
                    <a:pt x="430" y="608"/>
                  </a:lnTo>
                  <a:lnTo>
                    <a:pt x="427" y="594"/>
                  </a:lnTo>
                  <a:lnTo>
                    <a:pt x="422" y="581"/>
                  </a:lnTo>
                  <a:lnTo>
                    <a:pt x="415" y="569"/>
                  </a:lnTo>
                  <a:lnTo>
                    <a:pt x="405" y="557"/>
                  </a:lnTo>
                  <a:lnTo>
                    <a:pt x="393" y="547"/>
                  </a:lnTo>
                  <a:lnTo>
                    <a:pt x="383" y="535"/>
                  </a:lnTo>
                  <a:lnTo>
                    <a:pt x="374" y="523"/>
                  </a:lnTo>
                  <a:lnTo>
                    <a:pt x="364" y="513"/>
                  </a:lnTo>
                  <a:lnTo>
                    <a:pt x="364" y="518"/>
                  </a:lnTo>
                  <a:lnTo>
                    <a:pt x="369" y="520"/>
                  </a:lnTo>
                  <a:lnTo>
                    <a:pt x="364" y="516"/>
                  </a:lnTo>
                  <a:lnTo>
                    <a:pt x="361" y="508"/>
                  </a:lnTo>
                  <a:lnTo>
                    <a:pt x="359" y="506"/>
                  </a:lnTo>
                  <a:lnTo>
                    <a:pt x="357" y="501"/>
                  </a:lnTo>
                  <a:lnTo>
                    <a:pt x="357" y="498"/>
                  </a:lnTo>
                  <a:lnTo>
                    <a:pt x="354" y="496"/>
                  </a:lnTo>
                  <a:lnTo>
                    <a:pt x="357" y="498"/>
                  </a:lnTo>
                  <a:lnTo>
                    <a:pt x="359" y="501"/>
                  </a:lnTo>
                  <a:lnTo>
                    <a:pt x="359" y="503"/>
                  </a:lnTo>
                  <a:lnTo>
                    <a:pt x="361" y="506"/>
                  </a:lnTo>
                  <a:lnTo>
                    <a:pt x="359" y="501"/>
                  </a:lnTo>
                  <a:lnTo>
                    <a:pt x="359" y="496"/>
                  </a:lnTo>
                  <a:lnTo>
                    <a:pt x="359" y="491"/>
                  </a:lnTo>
                  <a:lnTo>
                    <a:pt x="359" y="489"/>
                  </a:lnTo>
                  <a:lnTo>
                    <a:pt x="366" y="476"/>
                  </a:lnTo>
                  <a:lnTo>
                    <a:pt x="374" y="467"/>
                  </a:lnTo>
                  <a:lnTo>
                    <a:pt x="381" y="459"/>
                  </a:lnTo>
                  <a:lnTo>
                    <a:pt x="388" y="450"/>
                  </a:lnTo>
                  <a:lnTo>
                    <a:pt x="396" y="440"/>
                  </a:lnTo>
                  <a:lnTo>
                    <a:pt x="400" y="430"/>
                  </a:lnTo>
                  <a:lnTo>
                    <a:pt x="403" y="418"/>
                  </a:lnTo>
                  <a:lnTo>
                    <a:pt x="405" y="408"/>
                  </a:lnTo>
                  <a:lnTo>
                    <a:pt x="403" y="393"/>
                  </a:lnTo>
                  <a:lnTo>
                    <a:pt x="400" y="381"/>
                  </a:lnTo>
                  <a:lnTo>
                    <a:pt x="396" y="367"/>
                  </a:lnTo>
                  <a:lnTo>
                    <a:pt x="393" y="354"/>
                  </a:lnTo>
                  <a:lnTo>
                    <a:pt x="388" y="342"/>
                  </a:lnTo>
                  <a:lnTo>
                    <a:pt x="383" y="330"/>
                  </a:lnTo>
                  <a:lnTo>
                    <a:pt x="381" y="315"/>
                  </a:lnTo>
                  <a:lnTo>
                    <a:pt x="381" y="303"/>
                  </a:lnTo>
                  <a:lnTo>
                    <a:pt x="371" y="286"/>
                  </a:lnTo>
                  <a:lnTo>
                    <a:pt x="371" y="298"/>
                  </a:lnTo>
                  <a:lnTo>
                    <a:pt x="374" y="313"/>
                  </a:lnTo>
                  <a:lnTo>
                    <a:pt x="378" y="325"/>
                  </a:lnTo>
                  <a:lnTo>
                    <a:pt x="381" y="337"/>
                  </a:lnTo>
                  <a:lnTo>
                    <a:pt x="386" y="350"/>
                  </a:lnTo>
                  <a:lnTo>
                    <a:pt x="388" y="364"/>
                  </a:lnTo>
                  <a:lnTo>
                    <a:pt x="393" y="376"/>
                  </a:lnTo>
                  <a:lnTo>
                    <a:pt x="393" y="389"/>
                  </a:lnTo>
                  <a:lnTo>
                    <a:pt x="393" y="401"/>
                  </a:lnTo>
                  <a:lnTo>
                    <a:pt x="391" y="411"/>
                  </a:lnTo>
                  <a:lnTo>
                    <a:pt x="383" y="420"/>
                  </a:lnTo>
                  <a:lnTo>
                    <a:pt x="378" y="430"/>
                  </a:lnTo>
                  <a:lnTo>
                    <a:pt x="371" y="440"/>
                  </a:lnTo>
                  <a:lnTo>
                    <a:pt x="364" y="450"/>
                  </a:lnTo>
                  <a:lnTo>
                    <a:pt x="357" y="459"/>
                  </a:lnTo>
                  <a:lnTo>
                    <a:pt x="352" y="469"/>
                  </a:lnTo>
                  <a:lnTo>
                    <a:pt x="349" y="476"/>
                  </a:lnTo>
                  <a:lnTo>
                    <a:pt x="349" y="484"/>
                  </a:lnTo>
                  <a:lnTo>
                    <a:pt x="349" y="489"/>
                  </a:lnTo>
                  <a:lnTo>
                    <a:pt x="354" y="496"/>
                  </a:lnTo>
                  <a:lnTo>
                    <a:pt x="357" y="501"/>
                  </a:lnTo>
                  <a:lnTo>
                    <a:pt x="361" y="508"/>
                  </a:lnTo>
                  <a:lnTo>
                    <a:pt x="364" y="513"/>
                  </a:lnTo>
                  <a:lnTo>
                    <a:pt x="369" y="520"/>
                  </a:lnTo>
                  <a:lnTo>
                    <a:pt x="364" y="518"/>
                  </a:lnTo>
                  <a:lnTo>
                    <a:pt x="364" y="513"/>
                  </a:lnTo>
                  <a:lnTo>
                    <a:pt x="371" y="525"/>
                  </a:lnTo>
                  <a:lnTo>
                    <a:pt x="378" y="535"/>
                  </a:lnTo>
                  <a:lnTo>
                    <a:pt x="386" y="547"/>
                  </a:lnTo>
                  <a:lnTo>
                    <a:pt x="396" y="557"/>
                  </a:lnTo>
                  <a:lnTo>
                    <a:pt x="405" y="567"/>
                  </a:lnTo>
                  <a:lnTo>
                    <a:pt x="415" y="577"/>
                  </a:lnTo>
                  <a:lnTo>
                    <a:pt x="422" y="589"/>
                  </a:lnTo>
                  <a:lnTo>
                    <a:pt x="432" y="599"/>
                  </a:lnTo>
                  <a:lnTo>
                    <a:pt x="427" y="594"/>
                  </a:lnTo>
                  <a:lnTo>
                    <a:pt x="422" y="594"/>
                  </a:lnTo>
                  <a:lnTo>
                    <a:pt x="418" y="594"/>
                  </a:lnTo>
                  <a:lnTo>
                    <a:pt x="413" y="596"/>
                  </a:lnTo>
                  <a:lnTo>
                    <a:pt x="405" y="599"/>
                  </a:lnTo>
                  <a:lnTo>
                    <a:pt x="403" y="601"/>
                  </a:lnTo>
                  <a:lnTo>
                    <a:pt x="398" y="606"/>
                  </a:lnTo>
                  <a:lnTo>
                    <a:pt x="398" y="611"/>
                  </a:lnTo>
                  <a:lnTo>
                    <a:pt x="396" y="616"/>
                  </a:lnTo>
                  <a:lnTo>
                    <a:pt x="396" y="623"/>
                  </a:lnTo>
                  <a:lnTo>
                    <a:pt x="398" y="628"/>
                  </a:lnTo>
                  <a:lnTo>
                    <a:pt x="400" y="633"/>
                  </a:lnTo>
                  <a:lnTo>
                    <a:pt x="400" y="638"/>
                  </a:lnTo>
                  <a:lnTo>
                    <a:pt x="405" y="643"/>
                  </a:lnTo>
                  <a:lnTo>
                    <a:pt x="410" y="647"/>
                  </a:lnTo>
                  <a:lnTo>
                    <a:pt x="415" y="652"/>
                  </a:lnTo>
                  <a:lnTo>
                    <a:pt x="420" y="655"/>
                  </a:lnTo>
                  <a:lnTo>
                    <a:pt x="425" y="660"/>
                  </a:lnTo>
                  <a:lnTo>
                    <a:pt x="430" y="662"/>
                  </a:lnTo>
                  <a:lnTo>
                    <a:pt x="437" y="667"/>
                  </a:lnTo>
                  <a:lnTo>
                    <a:pt x="442" y="669"/>
                  </a:lnTo>
                  <a:lnTo>
                    <a:pt x="447" y="674"/>
                  </a:lnTo>
                  <a:lnTo>
                    <a:pt x="452" y="679"/>
                  </a:lnTo>
                  <a:lnTo>
                    <a:pt x="454" y="684"/>
                  </a:lnTo>
                  <a:lnTo>
                    <a:pt x="452" y="682"/>
                  </a:lnTo>
                  <a:lnTo>
                    <a:pt x="449" y="679"/>
                  </a:lnTo>
                  <a:lnTo>
                    <a:pt x="447" y="677"/>
                  </a:lnTo>
                  <a:lnTo>
                    <a:pt x="444" y="674"/>
                  </a:lnTo>
                  <a:lnTo>
                    <a:pt x="442" y="679"/>
                  </a:lnTo>
                  <a:lnTo>
                    <a:pt x="442" y="684"/>
                  </a:lnTo>
                  <a:lnTo>
                    <a:pt x="437" y="689"/>
                  </a:lnTo>
                  <a:lnTo>
                    <a:pt x="435" y="694"/>
                  </a:lnTo>
                  <a:lnTo>
                    <a:pt x="430" y="696"/>
                  </a:lnTo>
                  <a:lnTo>
                    <a:pt x="425" y="699"/>
                  </a:lnTo>
                  <a:lnTo>
                    <a:pt x="422" y="699"/>
                  </a:lnTo>
                  <a:lnTo>
                    <a:pt x="418" y="699"/>
                  </a:lnTo>
                  <a:lnTo>
                    <a:pt x="400" y="694"/>
                  </a:lnTo>
                  <a:lnTo>
                    <a:pt x="383" y="689"/>
                  </a:lnTo>
                  <a:lnTo>
                    <a:pt x="369" y="682"/>
                  </a:lnTo>
                  <a:lnTo>
                    <a:pt x="354" y="674"/>
                  </a:lnTo>
                  <a:lnTo>
                    <a:pt x="339" y="667"/>
                  </a:lnTo>
                  <a:lnTo>
                    <a:pt x="322" y="662"/>
                  </a:lnTo>
                  <a:lnTo>
                    <a:pt x="308" y="657"/>
                  </a:lnTo>
                  <a:lnTo>
                    <a:pt x="291" y="655"/>
                  </a:lnTo>
                  <a:lnTo>
                    <a:pt x="261" y="652"/>
                  </a:lnTo>
                  <a:lnTo>
                    <a:pt x="235" y="652"/>
                  </a:lnTo>
                  <a:lnTo>
                    <a:pt x="208" y="652"/>
                  </a:lnTo>
                  <a:lnTo>
                    <a:pt x="181" y="655"/>
                  </a:lnTo>
                  <a:lnTo>
                    <a:pt x="152" y="655"/>
                  </a:lnTo>
                  <a:lnTo>
                    <a:pt x="125" y="655"/>
                  </a:lnTo>
                  <a:lnTo>
                    <a:pt x="98" y="655"/>
                  </a:lnTo>
                  <a:lnTo>
                    <a:pt x="69" y="652"/>
                  </a:lnTo>
                  <a:lnTo>
                    <a:pt x="64" y="650"/>
                  </a:lnTo>
                  <a:lnTo>
                    <a:pt x="59" y="647"/>
                  </a:lnTo>
                  <a:lnTo>
                    <a:pt x="54" y="645"/>
                  </a:lnTo>
                  <a:lnTo>
                    <a:pt x="51" y="640"/>
                  </a:lnTo>
                  <a:lnTo>
                    <a:pt x="47" y="635"/>
                  </a:lnTo>
                  <a:lnTo>
                    <a:pt x="44" y="633"/>
                  </a:lnTo>
                  <a:lnTo>
                    <a:pt x="44" y="628"/>
                  </a:lnTo>
                  <a:lnTo>
                    <a:pt x="42" y="623"/>
                  </a:lnTo>
                  <a:lnTo>
                    <a:pt x="44" y="625"/>
                  </a:lnTo>
                  <a:lnTo>
                    <a:pt x="44" y="628"/>
                  </a:lnTo>
                  <a:lnTo>
                    <a:pt x="47" y="633"/>
                  </a:lnTo>
                  <a:lnTo>
                    <a:pt x="49" y="635"/>
                  </a:lnTo>
                  <a:lnTo>
                    <a:pt x="49" y="628"/>
                  </a:lnTo>
                  <a:lnTo>
                    <a:pt x="51" y="623"/>
                  </a:lnTo>
                  <a:lnTo>
                    <a:pt x="54" y="618"/>
                  </a:lnTo>
                  <a:lnTo>
                    <a:pt x="59" y="616"/>
                  </a:lnTo>
                  <a:lnTo>
                    <a:pt x="64" y="611"/>
                  </a:lnTo>
                  <a:lnTo>
                    <a:pt x="69" y="606"/>
                  </a:lnTo>
                  <a:lnTo>
                    <a:pt x="71" y="601"/>
                  </a:lnTo>
                  <a:lnTo>
                    <a:pt x="71" y="594"/>
                  </a:lnTo>
                  <a:lnTo>
                    <a:pt x="69" y="589"/>
                  </a:lnTo>
                  <a:lnTo>
                    <a:pt x="66" y="584"/>
                  </a:lnTo>
                  <a:lnTo>
                    <a:pt x="61" y="577"/>
                  </a:lnTo>
                  <a:lnTo>
                    <a:pt x="59" y="574"/>
                  </a:lnTo>
                  <a:lnTo>
                    <a:pt x="56" y="569"/>
                  </a:lnTo>
                  <a:lnTo>
                    <a:pt x="51" y="564"/>
                  </a:lnTo>
                  <a:lnTo>
                    <a:pt x="47" y="559"/>
                  </a:lnTo>
                  <a:lnTo>
                    <a:pt x="44" y="555"/>
                  </a:lnTo>
                  <a:lnTo>
                    <a:pt x="47" y="559"/>
                  </a:lnTo>
                  <a:lnTo>
                    <a:pt x="49" y="562"/>
                  </a:lnTo>
                  <a:lnTo>
                    <a:pt x="51" y="567"/>
                  </a:lnTo>
                  <a:lnTo>
                    <a:pt x="54" y="569"/>
                  </a:lnTo>
                  <a:lnTo>
                    <a:pt x="51" y="564"/>
                  </a:lnTo>
                  <a:lnTo>
                    <a:pt x="51" y="559"/>
                  </a:lnTo>
                  <a:lnTo>
                    <a:pt x="49" y="557"/>
                  </a:lnTo>
                  <a:lnTo>
                    <a:pt x="49" y="552"/>
                  </a:lnTo>
                  <a:lnTo>
                    <a:pt x="49" y="547"/>
                  </a:lnTo>
                  <a:lnTo>
                    <a:pt x="51" y="545"/>
                  </a:lnTo>
                  <a:lnTo>
                    <a:pt x="51" y="540"/>
                  </a:lnTo>
                  <a:lnTo>
                    <a:pt x="56" y="538"/>
                  </a:lnTo>
                  <a:lnTo>
                    <a:pt x="61" y="535"/>
                  </a:lnTo>
                  <a:lnTo>
                    <a:pt x="66" y="533"/>
                  </a:lnTo>
                  <a:lnTo>
                    <a:pt x="71" y="528"/>
                  </a:lnTo>
                  <a:lnTo>
                    <a:pt x="76" y="525"/>
                  </a:lnTo>
                  <a:lnTo>
                    <a:pt x="81" y="523"/>
                  </a:lnTo>
                  <a:lnTo>
                    <a:pt x="83" y="518"/>
                  </a:lnTo>
                  <a:lnTo>
                    <a:pt x="86" y="513"/>
                  </a:lnTo>
                  <a:lnTo>
                    <a:pt x="88" y="511"/>
                  </a:lnTo>
                  <a:lnTo>
                    <a:pt x="86" y="503"/>
                  </a:lnTo>
                  <a:lnTo>
                    <a:pt x="83" y="494"/>
                  </a:lnTo>
                  <a:lnTo>
                    <a:pt x="78" y="489"/>
                  </a:lnTo>
                  <a:lnTo>
                    <a:pt x="76" y="481"/>
                  </a:lnTo>
                  <a:lnTo>
                    <a:pt x="73" y="474"/>
                  </a:lnTo>
                  <a:lnTo>
                    <a:pt x="69" y="467"/>
                  </a:lnTo>
                  <a:lnTo>
                    <a:pt x="64" y="459"/>
                  </a:lnTo>
                  <a:lnTo>
                    <a:pt x="59" y="455"/>
                  </a:lnTo>
                  <a:lnTo>
                    <a:pt x="61" y="457"/>
                  </a:lnTo>
                  <a:lnTo>
                    <a:pt x="61" y="459"/>
                  </a:lnTo>
                  <a:lnTo>
                    <a:pt x="64" y="462"/>
                  </a:lnTo>
                  <a:lnTo>
                    <a:pt x="66" y="464"/>
                  </a:lnTo>
                  <a:lnTo>
                    <a:pt x="64" y="459"/>
                  </a:lnTo>
                  <a:lnTo>
                    <a:pt x="61" y="457"/>
                  </a:lnTo>
                  <a:lnTo>
                    <a:pt x="61" y="452"/>
                  </a:lnTo>
                  <a:lnTo>
                    <a:pt x="61" y="450"/>
                  </a:lnTo>
                  <a:lnTo>
                    <a:pt x="59" y="445"/>
                  </a:lnTo>
                  <a:lnTo>
                    <a:pt x="59" y="440"/>
                  </a:lnTo>
                  <a:lnTo>
                    <a:pt x="59" y="435"/>
                  </a:lnTo>
                  <a:lnTo>
                    <a:pt x="59" y="433"/>
                  </a:lnTo>
                  <a:lnTo>
                    <a:pt x="61" y="408"/>
                  </a:lnTo>
                  <a:lnTo>
                    <a:pt x="66" y="384"/>
                  </a:lnTo>
                  <a:lnTo>
                    <a:pt x="71" y="357"/>
                  </a:lnTo>
                  <a:lnTo>
                    <a:pt x="76" y="332"/>
                  </a:lnTo>
                  <a:lnTo>
                    <a:pt x="78" y="308"/>
                  </a:lnTo>
                  <a:lnTo>
                    <a:pt x="76" y="284"/>
                  </a:lnTo>
                  <a:lnTo>
                    <a:pt x="69" y="262"/>
                  </a:lnTo>
                  <a:lnTo>
                    <a:pt x="54" y="240"/>
                  </a:lnTo>
                  <a:lnTo>
                    <a:pt x="56" y="245"/>
                  </a:lnTo>
                  <a:lnTo>
                    <a:pt x="56" y="247"/>
                  </a:lnTo>
                  <a:lnTo>
                    <a:pt x="56" y="249"/>
                  </a:lnTo>
                  <a:lnTo>
                    <a:pt x="59" y="254"/>
                  </a:lnTo>
                  <a:lnTo>
                    <a:pt x="56" y="247"/>
                  </a:lnTo>
                  <a:lnTo>
                    <a:pt x="54" y="245"/>
                  </a:lnTo>
                  <a:lnTo>
                    <a:pt x="51" y="240"/>
                  </a:lnTo>
                  <a:lnTo>
                    <a:pt x="49" y="235"/>
                  </a:lnTo>
                  <a:lnTo>
                    <a:pt x="47" y="230"/>
                  </a:lnTo>
                  <a:lnTo>
                    <a:pt x="44" y="225"/>
                  </a:lnTo>
                  <a:lnTo>
                    <a:pt x="42" y="223"/>
                  </a:lnTo>
                  <a:lnTo>
                    <a:pt x="39" y="218"/>
                  </a:lnTo>
                  <a:lnTo>
                    <a:pt x="39" y="220"/>
                  </a:lnTo>
                  <a:lnTo>
                    <a:pt x="42" y="223"/>
                  </a:lnTo>
                  <a:lnTo>
                    <a:pt x="44" y="225"/>
                  </a:lnTo>
                  <a:lnTo>
                    <a:pt x="47" y="227"/>
                  </a:lnTo>
                  <a:lnTo>
                    <a:pt x="42" y="220"/>
                  </a:lnTo>
                  <a:lnTo>
                    <a:pt x="39" y="215"/>
                  </a:lnTo>
                  <a:lnTo>
                    <a:pt x="34" y="210"/>
                  </a:lnTo>
                  <a:lnTo>
                    <a:pt x="30" y="205"/>
                  </a:lnTo>
                  <a:lnTo>
                    <a:pt x="25" y="201"/>
                  </a:lnTo>
                  <a:lnTo>
                    <a:pt x="20" y="193"/>
                  </a:lnTo>
                  <a:lnTo>
                    <a:pt x="15" y="188"/>
                  </a:lnTo>
                  <a:lnTo>
                    <a:pt x="10" y="183"/>
                  </a:lnTo>
                  <a:lnTo>
                    <a:pt x="15" y="186"/>
                  </a:lnTo>
                  <a:lnTo>
                    <a:pt x="17" y="191"/>
                  </a:lnTo>
                  <a:lnTo>
                    <a:pt x="15" y="169"/>
                  </a:lnTo>
                  <a:lnTo>
                    <a:pt x="15" y="144"/>
                  </a:lnTo>
                  <a:lnTo>
                    <a:pt x="12" y="122"/>
                  </a:lnTo>
                  <a:lnTo>
                    <a:pt x="15" y="100"/>
                  </a:lnTo>
                  <a:lnTo>
                    <a:pt x="15" y="79"/>
                  </a:lnTo>
                  <a:lnTo>
                    <a:pt x="22" y="57"/>
                  </a:lnTo>
                  <a:lnTo>
                    <a:pt x="30" y="37"/>
                  </a:lnTo>
                  <a:lnTo>
                    <a:pt x="44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2" name="Freeform 46"/>
            <p:cNvSpPr>
              <a:spLocks/>
            </p:cNvSpPr>
            <p:nvPr/>
          </p:nvSpPr>
          <p:spPr bwMode="auto">
            <a:xfrm>
              <a:off x="3047" y="3434"/>
              <a:ext cx="495" cy="472"/>
            </a:xfrm>
            <a:custGeom>
              <a:avLst/>
              <a:gdLst>
                <a:gd name="T0" fmla="*/ 473 w 495"/>
                <a:gd name="T1" fmla="*/ 76 h 472"/>
                <a:gd name="T2" fmla="*/ 446 w 495"/>
                <a:gd name="T3" fmla="*/ 117 h 472"/>
                <a:gd name="T4" fmla="*/ 432 w 495"/>
                <a:gd name="T5" fmla="*/ 161 h 472"/>
                <a:gd name="T6" fmla="*/ 463 w 495"/>
                <a:gd name="T7" fmla="*/ 244 h 472"/>
                <a:gd name="T8" fmla="*/ 456 w 495"/>
                <a:gd name="T9" fmla="*/ 310 h 472"/>
                <a:gd name="T10" fmla="*/ 456 w 495"/>
                <a:gd name="T11" fmla="*/ 330 h 472"/>
                <a:gd name="T12" fmla="*/ 441 w 495"/>
                <a:gd name="T13" fmla="*/ 352 h 472"/>
                <a:gd name="T14" fmla="*/ 483 w 495"/>
                <a:gd name="T15" fmla="*/ 403 h 472"/>
                <a:gd name="T16" fmla="*/ 485 w 495"/>
                <a:gd name="T17" fmla="*/ 420 h 472"/>
                <a:gd name="T18" fmla="*/ 471 w 495"/>
                <a:gd name="T19" fmla="*/ 450 h 472"/>
                <a:gd name="T20" fmla="*/ 436 w 495"/>
                <a:gd name="T21" fmla="*/ 452 h 472"/>
                <a:gd name="T22" fmla="*/ 253 w 495"/>
                <a:gd name="T23" fmla="*/ 423 h 472"/>
                <a:gd name="T24" fmla="*/ 129 w 495"/>
                <a:gd name="T25" fmla="*/ 428 h 472"/>
                <a:gd name="T26" fmla="*/ 144 w 495"/>
                <a:gd name="T27" fmla="*/ 406 h 472"/>
                <a:gd name="T28" fmla="*/ 180 w 495"/>
                <a:gd name="T29" fmla="*/ 386 h 472"/>
                <a:gd name="T30" fmla="*/ 148 w 495"/>
                <a:gd name="T31" fmla="*/ 349 h 472"/>
                <a:gd name="T32" fmla="*/ 153 w 495"/>
                <a:gd name="T33" fmla="*/ 347 h 472"/>
                <a:gd name="T34" fmla="*/ 185 w 495"/>
                <a:gd name="T35" fmla="*/ 303 h 472"/>
                <a:gd name="T36" fmla="*/ 144 w 495"/>
                <a:gd name="T37" fmla="*/ 269 h 472"/>
                <a:gd name="T38" fmla="*/ 114 w 495"/>
                <a:gd name="T39" fmla="*/ 269 h 472"/>
                <a:gd name="T40" fmla="*/ 112 w 495"/>
                <a:gd name="T41" fmla="*/ 259 h 472"/>
                <a:gd name="T42" fmla="*/ 107 w 495"/>
                <a:gd name="T43" fmla="*/ 227 h 472"/>
                <a:gd name="T44" fmla="*/ 90 w 495"/>
                <a:gd name="T45" fmla="*/ 169 h 472"/>
                <a:gd name="T46" fmla="*/ 51 w 495"/>
                <a:gd name="T47" fmla="*/ 120 h 472"/>
                <a:gd name="T48" fmla="*/ 44 w 495"/>
                <a:gd name="T49" fmla="*/ 108 h 472"/>
                <a:gd name="T50" fmla="*/ 46 w 495"/>
                <a:gd name="T51" fmla="*/ 110 h 472"/>
                <a:gd name="T52" fmla="*/ 31 w 495"/>
                <a:gd name="T53" fmla="*/ 88 h 472"/>
                <a:gd name="T54" fmla="*/ 26 w 495"/>
                <a:gd name="T55" fmla="*/ 61 h 472"/>
                <a:gd name="T56" fmla="*/ 7 w 495"/>
                <a:gd name="T57" fmla="*/ 13 h 472"/>
                <a:gd name="T58" fmla="*/ 2 w 495"/>
                <a:gd name="T59" fmla="*/ 5 h 472"/>
                <a:gd name="T60" fmla="*/ 9 w 495"/>
                <a:gd name="T61" fmla="*/ 17 h 472"/>
                <a:gd name="T62" fmla="*/ 17 w 495"/>
                <a:gd name="T63" fmla="*/ 34 h 472"/>
                <a:gd name="T64" fmla="*/ 17 w 495"/>
                <a:gd name="T65" fmla="*/ 44 h 472"/>
                <a:gd name="T66" fmla="*/ 48 w 495"/>
                <a:gd name="T67" fmla="*/ 113 h 472"/>
                <a:gd name="T68" fmla="*/ 48 w 495"/>
                <a:gd name="T69" fmla="*/ 115 h 472"/>
                <a:gd name="T70" fmla="*/ 48 w 495"/>
                <a:gd name="T71" fmla="*/ 117 h 472"/>
                <a:gd name="T72" fmla="*/ 83 w 495"/>
                <a:gd name="T73" fmla="*/ 166 h 472"/>
                <a:gd name="T74" fmla="*/ 87 w 495"/>
                <a:gd name="T75" fmla="*/ 169 h 472"/>
                <a:gd name="T76" fmla="*/ 105 w 495"/>
                <a:gd name="T77" fmla="*/ 249 h 472"/>
                <a:gd name="T78" fmla="*/ 126 w 495"/>
                <a:gd name="T79" fmla="*/ 281 h 472"/>
                <a:gd name="T80" fmla="*/ 190 w 495"/>
                <a:gd name="T81" fmla="*/ 296 h 472"/>
                <a:gd name="T82" fmla="*/ 166 w 495"/>
                <a:gd name="T83" fmla="*/ 296 h 472"/>
                <a:gd name="T84" fmla="*/ 144 w 495"/>
                <a:gd name="T85" fmla="*/ 332 h 472"/>
                <a:gd name="T86" fmla="*/ 161 w 495"/>
                <a:gd name="T87" fmla="*/ 369 h 472"/>
                <a:gd name="T88" fmla="*/ 185 w 495"/>
                <a:gd name="T89" fmla="*/ 396 h 472"/>
                <a:gd name="T90" fmla="*/ 144 w 495"/>
                <a:gd name="T91" fmla="*/ 384 h 472"/>
                <a:gd name="T92" fmla="*/ 124 w 495"/>
                <a:gd name="T93" fmla="*/ 420 h 472"/>
                <a:gd name="T94" fmla="*/ 187 w 495"/>
                <a:gd name="T95" fmla="*/ 442 h 472"/>
                <a:gd name="T96" fmla="*/ 331 w 495"/>
                <a:gd name="T97" fmla="*/ 442 h 472"/>
                <a:gd name="T98" fmla="*/ 412 w 495"/>
                <a:gd name="T99" fmla="*/ 464 h 472"/>
                <a:gd name="T100" fmla="*/ 466 w 495"/>
                <a:gd name="T101" fmla="*/ 472 h 472"/>
                <a:gd name="T102" fmla="*/ 495 w 495"/>
                <a:gd name="T103" fmla="*/ 432 h 472"/>
                <a:gd name="T104" fmla="*/ 439 w 495"/>
                <a:gd name="T105" fmla="*/ 349 h 472"/>
                <a:gd name="T106" fmla="*/ 461 w 495"/>
                <a:gd name="T107" fmla="*/ 349 h 472"/>
                <a:gd name="T108" fmla="*/ 456 w 495"/>
                <a:gd name="T109" fmla="*/ 315 h 472"/>
                <a:gd name="T110" fmla="*/ 468 w 495"/>
                <a:gd name="T111" fmla="*/ 301 h 472"/>
                <a:gd name="T112" fmla="*/ 471 w 495"/>
                <a:gd name="T113" fmla="*/ 249 h 472"/>
                <a:gd name="T114" fmla="*/ 439 w 495"/>
                <a:gd name="T115" fmla="*/ 166 h 472"/>
                <a:gd name="T116" fmla="*/ 461 w 495"/>
                <a:gd name="T117" fmla="*/ 130 h 472"/>
                <a:gd name="T118" fmla="*/ 485 w 495"/>
                <a:gd name="T119" fmla="*/ 86 h 4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95"/>
                <a:gd name="T181" fmla="*/ 0 h 472"/>
                <a:gd name="T182" fmla="*/ 495 w 495"/>
                <a:gd name="T183" fmla="*/ 472 h 4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95" h="472">
                  <a:moveTo>
                    <a:pt x="483" y="34"/>
                  </a:moveTo>
                  <a:lnTo>
                    <a:pt x="483" y="42"/>
                  </a:lnTo>
                  <a:lnTo>
                    <a:pt x="480" y="52"/>
                  </a:lnTo>
                  <a:lnTo>
                    <a:pt x="478" y="59"/>
                  </a:lnTo>
                  <a:lnTo>
                    <a:pt x="475" y="69"/>
                  </a:lnTo>
                  <a:lnTo>
                    <a:pt x="473" y="76"/>
                  </a:lnTo>
                  <a:lnTo>
                    <a:pt x="468" y="83"/>
                  </a:lnTo>
                  <a:lnTo>
                    <a:pt x="466" y="91"/>
                  </a:lnTo>
                  <a:lnTo>
                    <a:pt x="461" y="100"/>
                  </a:lnTo>
                  <a:lnTo>
                    <a:pt x="456" y="105"/>
                  </a:lnTo>
                  <a:lnTo>
                    <a:pt x="451" y="113"/>
                  </a:lnTo>
                  <a:lnTo>
                    <a:pt x="446" y="117"/>
                  </a:lnTo>
                  <a:lnTo>
                    <a:pt x="441" y="122"/>
                  </a:lnTo>
                  <a:lnTo>
                    <a:pt x="434" y="127"/>
                  </a:lnTo>
                  <a:lnTo>
                    <a:pt x="432" y="135"/>
                  </a:lnTo>
                  <a:lnTo>
                    <a:pt x="429" y="139"/>
                  </a:lnTo>
                  <a:lnTo>
                    <a:pt x="429" y="147"/>
                  </a:lnTo>
                  <a:lnTo>
                    <a:pt x="432" y="161"/>
                  </a:lnTo>
                  <a:lnTo>
                    <a:pt x="436" y="176"/>
                  </a:lnTo>
                  <a:lnTo>
                    <a:pt x="444" y="191"/>
                  </a:lnTo>
                  <a:lnTo>
                    <a:pt x="451" y="203"/>
                  </a:lnTo>
                  <a:lnTo>
                    <a:pt x="456" y="218"/>
                  </a:lnTo>
                  <a:lnTo>
                    <a:pt x="461" y="230"/>
                  </a:lnTo>
                  <a:lnTo>
                    <a:pt x="463" y="244"/>
                  </a:lnTo>
                  <a:lnTo>
                    <a:pt x="463" y="262"/>
                  </a:lnTo>
                  <a:lnTo>
                    <a:pt x="461" y="271"/>
                  </a:lnTo>
                  <a:lnTo>
                    <a:pt x="458" y="281"/>
                  </a:lnTo>
                  <a:lnTo>
                    <a:pt x="456" y="291"/>
                  </a:lnTo>
                  <a:lnTo>
                    <a:pt x="456" y="301"/>
                  </a:lnTo>
                  <a:lnTo>
                    <a:pt x="456" y="310"/>
                  </a:lnTo>
                  <a:lnTo>
                    <a:pt x="458" y="320"/>
                  </a:lnTo>
                  <a:lnTo>
                    <a:pt x="461" y="330"/>
                  </a:lnTo>
                  <a:lnTo>
                    <a:pt x="468" y="340"/>
                  </a:lnTo>
                  <a:lnTo>
                    <a:pt x="463" y="335"/>
                  </a:lnTo>
                  <a:lnTo>
                    <a:pt x="458" y="332"/>
                  </a:lnTo>
                  <a:lnTo>
                    <a:pt x="456" y="330"/>
                  </a:lnTo>
                  <a:lnTo>
                    <a:pt x="451" y="332"/>
                  </a:lnTo>
                  <a:lnTo>
                    <a:pt x="446" y="332"/>
                  </a:lnTo>
                  <a:lnTo>
                    <a:pt x="444" y="335"/>
                  </a:lnTo>
                  <a:lnTo>
                    <a:pt x="441" y="340"/>
                  </a:lnTo>
                  <a:lnTo>
                    <a:pt x="441" y="342"/>
                  </a:lnTo>
                  <a:lnTo>
                    <a:pt x="441" y="352"/>
                  </a:lnTo>
                  <a:lnTo>
                    <a:pt x="444" y="362"/>
                  </a:lnTo>
                  <a:lnTo>
                    <a:pt x="449" y="371"/>
                  </a:lnTo>
                  <a:lnTo>
                    <a:pt x="456" y="381"/>
                  </a:lnTo>
                  <a:lnTo>
                    <a:pt x="463" y="389"/>
                  </a:lnTo>
                  <a:lnTo>
                    <a:pt x="473" y="396"/>
                  </a:lnTo>
                  <a:lnTo>
                    <a:pt x="483" y="403"/>
                  </a:lnTo>
                  <a:lnTo>
                    <a:pt x="490" y="413"/>
                  </a:lnTo>
                  <a:lnTo>
                    <a:pt x="485" y="406"/>
                  </a:lnTo>
                  <a:lnTo>
                    <a:pt x="483" y="403"/>
                  </a:lnTo>
                  <a:lnTo>
                    <a:pt x="483" y="408"/>
                  </a:lnTo>
                  <a:lnTo>
                    <a:pt x="485" y="415"/>
                  </a:lnTo>
                  <a:lnTo>
                    <a:pt x="485" y="420"/>
                  </a:lnTo>
                  <a:lnTo>
                    <a:pt x="485" y="428"/>
                  </a:lnTo>
                  <a:lnTo>
                    <a:pt x="485" y="432"/>
                  </a:lnTo>
                  <a:lnTo>
                    <a:pt x="483" y="440"/>
                  </a:lnTo>
                  <a:lnTo>
                    <a:pt x="480" y="445"/>
                  </a:lnTo>
                  <a:lnTo>
                    <a:pt x="475" y="450"/>
                  </a:lnTo>
                  <a:lnTo>
                    <a:pt x="471" y="450"/>
                  </a:lnTo>
                  <a:lnTo>
                    <a:pt x="466" y="452"/>
                  </a:lnTo>
                  <a:lnTo>
                    <a:pt x="461" y="454"/>
                  </a:lnTo>
                  <a:lnTo>
                    <a:pt x="453" y="454"/>
                  </a:lnTo>
                  <a:lnTo>
                    <a:pt x="449" y="452"/>
                  </a:lnTo>
                  <a:lnTo>
                    <a:pt x="444" y="452"/>
                  </a:lnTo>
                  <a:lnTo>
                    <a:pt x="436" y="452"/>
                  </a:lnTo>
                  <a:lnTo>
                    <a:pt x="432" y="452"/>
                  </a:lnTo>
                  <a:lnTo>
                    <a:pt x="395" y="442"/>
                  </a:lnTo>
                  <a:lnTo>
                    <a:pt x="361" y="435"/>
                  </a:lnTo>
                  <a:lnTo>
                    <a:pt x="324" y="430"/>
                  </a:lnTo>
                  <a:lnTo>
                    <a:pt x="290" y="425"/>
                  </a:lnTo>
                  <a:lnTo>
                    <a:pt x="253" y="423"/>
                  </a:lnTo>
                  <a:lnTo>
                    <a:pt x="219" y="423"/>
                  </a:lnTo>
                  <a:lnTo>
                    <a:pt x="183" y="423"/>
                  </a:lnTo>
                  <a:lnTo>
                    <a:pt x="146" y="425"/>
                  </a:lnTo>
                  <a:lnTo>
                    <a:pt x="141" y="428"/>
                  </a:lnTo>
                  <a:lnTo>
                    <a:pt x="134" y="428"/>
                  </a:lnTo>
                  <a:lnTo>
                    <a:pt x="129" y="428"/>
                  </a:lnTo>
                  <a:lnTo>
                    <a:pt x="126" y="423"/>
                  </a:lnTo>
                  <a:lnTo>
                    <a:pt x="129" y="425"/>
                  </a:lnTo>
                  <a:lnTo>
                    <a:pt x="134" y="428"/>
                  </a:lnTo>
                  <a:lnTo>
                    <a:pt x="134" y="420"/>
                  </a:lnTo>
                  <a:lnTo>
                    <a:pt x="139" y="413"/>
                  </a:lnTo>
                  <a:lnTo>
                    <a:pt x="144" y="406"/>
                  </a:lnTo>
                  <a:lnTo>
                    <a:pt x="151" y="403"/>
                  </a:lnTo>
                  <a:lnTo>
                    <a:pt x="158" y="401"/>
                  </a:lnTo>
                  <a:lnTo>
                    <a:pt x="168" y="398"/>
                  </a:lnTo>
                  <a:lnTo>
                    <a:pt x="175" y="396"/>
                  </a:lnTo>
                  <a:lnTo>
                    <a:pt x="185" y="396"/>
                  </a:lnTo>
                  <a:lnTo>
                    <a:pt x="180" y="386"/>
                  </a:lnTo>
                  <a:lnTo>
                    <a:pt x="178" y="379"/>
                  </a:lnTo>
                  <a:lnTo>
                    <a:pt x="173" y="371"/>
                  </a:lnTo>
                  <a:lnTo>
                    <a:pt x="168" y="364"/>
                  </a:lnTo>
                  <a:lnTo>
                    <a:pt x="163" y="359"/>
                  </a:lnTo>
                  <a:lnTo>
                    <a:pt x="156" y="354"/>
                  </a:lnTo>
                  <a:lnTo>
                    <a:pt x="148" y="349"/>
                  </a:lnTo>
                  <a:lnTo>
                    <a:pt x="141" y="347"/>
                  </a:lnTo>
                  <a:lnTo>
                    <a:pt x="144" y="349"/>
                  </a:lnTo>
                  <a:lnTo>
                    <a:pt x="146" y="352"/>
                  </a:lnTo>
                  <a:lnTo>
                    <a:pt x="148" y="354"/>
                  </a:lnTo>
                  <a:lnTo>
                    <a:pt x="151" y="357"/>
                  </a:lnTo>
                  <a:lnTo>
                    <a:pt x="153" y="347"/>
                  </a:lnTo>
                  <a:lnTo>
                    <a:pt x="158" y="340"/>
                  </a:lnTo>
                  <a:lnTo>
                    <a:pt x="163" y="332"/>
                  </a:lnTo>
                  <a:lnTo>
                    <a:pt x="168" y="325"/>
                  </a:lnTo>
                  <a:lnTo>
                    <a:pt x="173" y="318"/>
                  </a:lnTo>
                  <a:lnTo>
                    <a:pt x="180" y="310"/>
                  </a:lnTo>
                  <a:lnTo>
                    <a:pt x="185" y="303"/>
                  </a:lnTo>
                  <a:lnTo>
                    <a:pt x="190" y="296"/>
                  </a:lnTo>
                  <a:lnTo>
                    <a:pt x="183" y="286"/>
                  </a:lnTo>
                  <a:lnTo>
                    <a:pt x="173" y="279"/>
                  </a:lnTo>
                  <a:lnTo>
                    <a:pt x="163" y="274"/>
                  </a:lnTo>
                  <a:lnTo>
                    <a:pt x="153" y="271"/>
                  </a:lnTo>
                  <a:lnTo>
                    <a:pt x="144" y="269"/>
                  </a:lnTo>
                  <a:lnTo>
                    <a:pt x="131" y="269"/>
                  </a:lnTo>
                  <a:lnTo>
                    <a:pt x="122" y="266"/>
                  </a:lnTo>
                  <a:lnTo>
                    <a:pt x="112" y="266"/>
                  </a:lnTo>
                  <a:lnTo>
                    <a:pt x="114" y="271"/>
                  </a:lnTo>
                  <a:lnTo>
                    <a:pt x="119" y="274"/>
                  </a:lnTo>
                  <a:lnTo>
                    <a:pt x="114" y="269"/>
                  </a:lnTo>
                  <a:lnTo>
                    <a:pt x="112" y="264"/>
                  </a:lnTo>
                  <a:lnTo>
                    <a:pt x="109" y="257"/>
                  </a:lnTo>
                  <a:lnTo>
                    <a:pt x="105" y="252"/>
                  </a:lnTo>
                  <a:lnTo>
                    <a:pt x="107" y="254"/>
                  </a:lnTo>
                  <a:lnTo>
                    <a:pt x="109" y="257"/>
                  </a:lnTo>
                  <a:lnTo>
                    <a:pt x="112" y="259"/>
                  </a:lnTo>
                  <a:lnTo>
                    <a:pt x="114" y="262"/>
                  </a:lnTo>
                  <a:lnTo>
                    <a:pt x="112" y="254"/>
                  </a:lnTo>
                  <a:lnTo>
                    <a:pt x="112" y="247"/>
                  </a:lnTo>
                  <a:lnTo>
                    <a:pt x="109" y="242"/>
                  </a:lnTo>
                  <a:lnTo>
                    <a:pt x="109" y="235"/>
                  </a:lnTo>
                  <a:lnTo>
                    <a:pt x="107" y="227"/>
                  </a:lnTo>
                  <a:lnTo>
                    <a:pt x="105" y="220"/>
                  </a:lnTo>
                  <a:lnTo>
                    <a:pt x="105" y="213"/>
                  </a:lnTo>
                  <a:lnTo>
                    <a:pt x="105" y="205"/>
                  </a:lnTo>
                  <a:lnTo>
                    <a:pt x="102" y="193"/>
                  </a:lnTo>
                  <a:lnTo>
                    <a:pt x="97" y="181"/>
                  </a:lnTo>
                  <a:lnTo>
                    <a:pt x="90" y="169"/>
                  </a:lnTo>
                  <a:lnTo>
                    <a:pt x="83" y="159"/>
                  </a:lnTo>
                  <a:lnTo>
                    <a:pt x="73" y="149"/>
                  </a:lnTo>
                  <a:lnTo>
                    <a:pt x="63" y="139"/>
                  </a:lnTo>
                  <a:lnTo>
                    <a:pt x="56" y="127"/>
                  </a:lnTo>
                  <a:lnTo>
                    <a:pt x="48" y="117"/>
                  </a:lnTo>
                  <a:lnTo>
                    <a:pt x="51" y="120"/>
                  </a:lnTo>
                  <a:lnTo>
                    <a:pt x="51" y="122"/>
                  </a:lnTo>
                  <a:lnTo>
                    <a:pt x="53" y="125"/>
                  </a:lnTo>
                  <a:lnTo>
                    <a:pt x="56" y="127"/>
                  </a:lnTo>
                  <a:lnTo>
                    <a:pt x="51" y="122"/>
                  </a:lnTo>
                  <a:lnTo>
                    <a:pt x="48" y="115"/>
                  </a:lnTo>
                  <a:lnTo>
                    <a:pt x="44" y="108"/>
                  </a:lnTo>
                  <a:lnTo>
                    <a:pt x="41" y="103"/>
                  </a:lnTo>
                  <a:lnTo>
                    <a:pt x="41" y="105"/>
                  </a:lnTo>
                  <a:lnTo>
                    <a:pt x="44" y="105"/>
                  </a:lnTo>
                  <a:lnTo>
                    <a:pt x="46" y="110"/>
                  </a:lnTo>
                  <a:lnTo>
                    <a:pt x="48" y="113"/>
                  </a:lnTo>
                  <a:lnTo>
                    <a:pt x="46" y="110"/>
                  </a:lnTo>
                  <a:lnTo>
                    <a:pt x="41" y="105"/>
                  </a:lnTo>
                  <a:lnTo>
                    <a:pt x="41" y="100"/>
                  </a:lnTo>
                  <a:lnTo>
                    <a:pt x="39" y="98"/>
                  </a:lnTo>
                  <a:lnTo>
                    <a:pt x="36" y="93"/>
                  </a:lnTo>
                  <a:lnTo>
                    <a:pt x="34" y="91"/>
                  </a:lnTo>
                  <a:lnTo>
                    <a:pt x="31" y="88"/>
                  </a:lnTo>
                  <a:lnTo>
                    <a:pt x="31" y="86"/>
                  </a:lnTo>
                  <a:lnTo>
                    <a:pt x="31" y="88"/>
                  </a:lnTo>
                  <a:lnTo>
                    <a:pt x="36" y="93"/>
                  </a:lnTo>
                  <a:lnTo>
                    <a:pt x="31" y="81"/>
                  </a:lnTo>
                  <a:lnTo>
                    <a:pt x="29" y="71"/>
                  </a:lnTo>
                  <a:lnTo>
                    <a:pt x="26" y="61"/>
                  </a:lnTo>
                  <a:lnTo>
                    <a:pt x="24" y="49"/>
                  </a:lnTo>
                  <a:lnTo>
                    <a:pt x="19" y="39"/>
                  </a:lnTo>
                  <a:lnTo>
                    <a:pt x="17" y="30"/>
                  </a:lnTo>
                  <a:lnTo>
                    <a:pt x="9" y="20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9" y="17"/>
                  </a:lnTo>
                  <a:lnTo>
                    <a:pt x="12" y="20"/>
                  </a:lnTo>
                  <a:lnTo>
                    <a:pt x="14" y="22"/>
                  </a:lnTo>
                  <a:lnTo>
                    <a:pt x="9" y="17"/>
                  </a:lnTo>
                  <a:lnTo>
                    <a:pt x="4" y="10"/>
                  </a:lnTo>
                  <a:lnTo>
                    <a:pt x="2" y="5"/>
                  </a:lnTo>
                  <a:lnTo>
                    <a:pt x="0" y="0"/>
                  </a:lnTo>
                  <a:lnTo>
                    <a:pt x="9" y="17"/>
                  </a:lnTo>
                  <a:lnTo>
                    <a:pt x="9" y="20"/>
                  </a:lnTo>
                  <a:lnTo>
                    <a:pt x="14" y="22"/>
                  </a:lnTo>
                  <a:lnTo>
                    <a:pt x="12" y="20"/>
                  </a:lnTo>
                  <a:lnTo>
                    <a:pt x="9" y="17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9" y="17"/>
                  </a:lnTo>
                  <a:lnTo>
                    <a:pt x="12" y="22"/>
                  </a:lnTo>
                  <a:lnTo>
                    <a:pt x="14" y="30"/>
                  </a:lnTo>
                  <a:lnTo>
                    <a:pt x="17" y="34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12" y="25"/>
                  </a:lnTo>
                  <a:lnTo>
                    <a:pt x="9" y="22"/>
                  </a:lnTo>
                  <a:lnTo>
                    <a:pt x="14" y="32"/>
                  </a:lnTo>
                  <a:lnTo>
                    <a:pt x="17" y="44"/>
                  </a:lnTo>
                  <a:lnTo>
                    <a:pt x="19" y="56"/>
                  </a:lnTo>
                  <a:lnTo>
                    <a:pt x="24" y="69"/>
                  </a:lnTo>
                  <a:lnTo>
                    <a:pt x="26" y="78"/>
                  </a:lnTo>
                  <a:lnTo>
                    <a:pt x="31" y="91"/>
                  </a:lnTo>
                  <a:lnTo>
                    <a:pt x="39" y="103"/>
                  </a:lnTo>
                  <a:lnTo>
                    <a:pt x="48" y="113"/>
                  </a:lnTo>
                  <a:lnTo>
                    <a:pt x="46" y="110"/>
                  </a:lnTo>
                  <a:lnTo>
                    <a:pt x="44" y="105"/>
                  </a:lnTo>
                  <a:lnTo>
                    <a:pt x="41" y="105"/>
                  </a:lnTo>
                  <a:lnTo>
                    <a:pt x="41" y="103"/>
                  </a:lnTo>
                  <a:lnTo>
                    <a:pt x="44" y="108"/>
                  </a:lnTo>
                  <a:lnTo>
                    <a:pt x="48" y="115"/>
                  </a:lnTo>
                  <a:lnTo>
                    <a:pt x="51" y="122"/>
                  </a:lnTo>
                  <a:lnTo>
                    <a:pt x="56" y="127"/>
                  </a:lnTo>
                  <a:lnTo>
                    <a:pt x="53" y="125"/>
                  </a:lnTo>
                  <a:lnTo>
                    <a:pt x="51" y="122"/>
                  </a:lnTo>
                  <a:lnTo>
                    <a:pt x="51" y="120"/>
                  </a:lnTo>
                  <a:lnTo>
                    <a:pt x="48" y="117"/>
                  </a:lnTo>
                  <a:lnTo>
                    <a:pt x="51" y="127"/>
                  </a:lnTo>
                  <a:lnTo>
                    <a:pt x="58" y="135"/>
                  </a:lnTo>
                  <a:lnTo>
                    <a:pt x="63" y="142"/>
                  </a:lnTo>
                  <a:lnTo>
                    <a:pt x="68" y="152"/>
                  </a:lnTo>
                  <a:lnTo>
                    <a:pt x="75" y="159"/>
                  </a:lnTo>
                  <a:lnTo>
                    <a:pt x="83" y="166"/>
                  </a:lnTo>
                  <a:lnTo>
                    <a:pt x="90" y="174"/>
                  </a:lnTo>
                  <a:lnTo>
                    <a:pt x="97" y="181"/>
                  </a:lnTo>
                  <a:lnTo>
                    <a:pt x="95" y="176"/>
                  </a:lnTo>
                  <a:lnTo>
                    <a:pt x="92" y="174"/>
                  </a:lnTo>
                  <a:lnTo>
                    <a:pt x="90" y="171"/>
                  </a:lnTo>
                  <a:lnTo>
                    <a:pt x="87" y="169"/>
                  </a:lnTo>
                  <a:lnTo>
                    <a:pt x="92" y="181"/>
                  </a:lnTo>
                  <a:lnTo>
                    <a:pt x="95" y="196"/>
                  </a:lnTo>
                  <a:lnTo>
                    <a:pt x="97" y="208"/>
                  </a:lnTo>
                  <a:lnTo>
                    <a:pt x="100" y="222"/>
                  </a:lnTo>
                  <a:lnTo>
                    <a:pt x="102" y="235"/>
                  </a:lnTo>
                  <a:lnTo>
                    <a:pt x="105" y="249"/>
                  </a:lnTo>
                  <a:lnTo>
                    <a:pt x="112" y="262"/>
                  </a:lnTo>
                  <a:lnTo>
                    <a:pt x="119" y="274"/>
                  </a:lnTo>
                  <a:lnTo>
                    <a:pt x="114" y="271"/>
                  </a:lnTo>
                  <a:lnTo>
                    <a:pt x="112" y="266"/>
                  </a:lnTo>
                  <a:lnTo>
                    <a:pt x="117" y="274"/>
                  </a:lnTo>
                  <a:lnTo>
                    <a:pt x="126" y="281"/>
                  </a:lnTo>
                  <a:lnTo>
                    <a:pt x="136" y="284"/>
                  </a:lnTo>
                  <a:lnTo>
                    <a:pt x="146" y="286"/>
                  </a:lnTo>
                  <a:lnTo>
                    <a:pt x="156" y="288"/>
                  </a:lnTo>
                  <a:lnTo>
                    <a:pt x="168" y="291"/>
                  </a:lnTo>
                  <a:lnTo>
                    <a:pt x="178" y="291"/>
                  </a:lnTo>
                  <a:lnTo>
                    <a:pt x="190" y="296"/>
                  </a:lnTo>
                  <a:lnTo>
                    <a:pt x="185" y="291"/>
                  </a:lnTo>
                  <a:lnTo>
                    <a:pt x="183" y="288"/>
                  </a:lnTo>
                  <a:lnTo>
                    <a:pt x="178" y="286"/>
                  </a:lnTo>
                  <a:lnTo>
                    <a:pt x="175" y="284"/>
                  </a:lnTo>
                  <a:lnTo>
                    <a:pt x="170" y="288"/>
                  </a:lnTo>
                  <a:lnTo>
                    <a:pt x="166" y="296"/>
                  </a:lnTo>
                  <a:lnTo>
                    <a:pt x="161" y="301"/>
                  </a:lnTo>
                  <a:lnTo>
                    <a:pt x="158" y="308"/>
                  </a:lnTo>
                  <a:lnTo>
                    <a:pt x="153" y="313"/>
                  </a:lnTo>
                  <a:lnTo>
                    <a:pt x="151" y="318"/>
                  </a:lnTo>
                  <a:lnTo>
                    <a:pt x="146" y="325"/>
                  </a:lnTo>
                  <a:lnTo>
                    <a:pt x="144" y="332"/>
                  </a:lnTo>
                  <a:lnTo>
                    <a:pt x="141" y="340"/>
                  </a:lnTo>
                  <a:lnTo>
                    <a:pt x="141" y="347"/>
                  </a:lnTo>
                  <a:lnTo>
                    <a:pt x="144" y="352"/>
                  </a:lnTo>
                  <a:lnTo>
                    <a:pt x="148" y="359"/>
                  </a:lnTo>
                  <a:lnTo>
                    <a:pt x="153" y="364"/>
                  </a:lnTo>
                  <a:lnTo>
                    <a:pt x="161" y="369"/>
                  </a:lnTo>
                  <a:lnTo>
                    <a:pt x="168" y="374"/>
                  </a:lnTo>
                  <a:lnTo>
                    <a:pt x="175" y="381"/>
                  </a:lnTo>
                  <a:lnTo>
                    <a:pt x="178" y="381"/>
                  </a:lnTo>
                  <a:lnTo>
                    <a:pt x="180" y="386"/>
                  </a:lnTo>
                  <a:lnTo>
                    <a:pt x="183" y="391"/>
                  </a:lnTo>
                  <a:lnTo>
                    <a:pt x="185" y="396"/>
                  </a:lnTo>
                  <a:lnTo>
                    <a:pt x="178" y="386"/>
                  </a:lnTo>
                  <a:lnTo>
                    <a:pt x="173" y="381"/>
                  </a:lnTo>
                  <a:lnTo>
                    <a:pt x="166" y="379"/>
                  </a:lnTo>
                  <a:lnTo>
                    <a:pt x="158" y="379"/>
                  </a:lnTo>
                  <a:lnTo>
                    <a:pt x="151" y="381"/>
                  </a:lnTo>
                  <a:lnTo>
                    <a:pt x="144" y="384"/>
                  </a:lnTo>
                  <a:lnTo>
                    <a:pt x="136" y="389"/>
                  </a:lnTo>
                  <a:lnTo>
                    <a:pt x="131" y="396"/>
                  </a:lnTo>
                  <a:lnTo>
                    <a:pt x="126" y="401"/>
                  </a:lnTo>
                  <a:lnTo>
                    <a:pt x="124" y="406"/>
                  </a:lnTo>
                  <a:lnTo>
                    <a:pt x="124" y="413"/>
                  </a:lnTo>
                  <a:lnTo>
                    <a:pt x="124" y="420"/>
                  </a:lnTo>
                  <a:lnTo>
                    <a:pt x="129" y="428"/>
                  </a:lnTo>
                  <a:lnTo>
                    <a:pt x="131" y="435"/>
                  </a:lnTo>
                  <a:lnTo>
                    <a:pt x="136" y="440"/>
                  </a:lnTo>
                  <a:lnTo>
                    <a:pt x="141" y="445"/>
                  </a:lnTo>
                  <a:lnTo>
                    <a:pt x="166" y="445"/>
                  </a:lnTo>
                  <a:lnTo>
                    <a:pt x="187" y="442"/>
                  </a:lnTo>
                  <a:lnTo>
                    <a:pt x="212" y="440"/>
                  </a:lnTo>
                  <a:lnTo>
                    <a:pt x="234" y="440"/>
                  </a:lnTo>
                  <a:lnTo>
                    <a:pt x="258" y="440"/>
                  </a:lnTo>
                  <a:lnTo>
                    <a:pt x="280" y="440"/>
                  </a:lnTo>
                  <a:lnTo>
                    <a:pt x="305" y="440"/>
                  </a:lnTo>
                  <a:lnTo>
                    <a:pt x="331" y="442"/>
                  </a:lnTo>
                  <a:lnTo>
                    <a:pt x="344" y="445"/>
                  </a:lnTo>
                  <a:lnTo>
                    <a:pt x="358" y="450"/>
                  </a:lnTo>
                  <a:lnTo>
                    <a:pt x="371" y="452"/>
                  </a:lnTo>
                  <a:lnTo>
                    <a:pt x="385" y="457"/>
                  </a:lnTo>
                  <a:lnTo>
                    <a:pt x="400" y="459"/>
                  </a:lnTo>
                  <a:lnTo>
                    <a:pt x="412" y="464"/>
                  </a:lnTo>
                  <a:lnTo>
                    <a:pt x="427" y="467"/>
                  </a:lnTo>
                  <a:lnTo>
                    <a:pt x="441" y="469"/>
                  </a:lnTo>
                  <a:lnTo>
                    <a:pt x="446" y="469"/>
                  </a:lnTo>
                  <a:lnTo>
                    <a:pt x="453" y="472"/>
                  </a:lnTo>
                  <a:lnTo>
                    <a:pt x="458" y="472"/>
                  </a:lnTo>
                  <a:lnTo>
                    <a:pt x="466" y="472"/>
                  </a:lnTo>
                  <a:lnTo>
                    <a:pt x="471" y="472"/>
                  </a:lnTo>
                  <a:lnTo>
                    <a:pt x="475" y="472"/>
                  </a:lnTo>
                  <a:lnTo>
                    <a:pt x="480" y="469"/>
                  </a:lnTo>
                  <a:lnTo>
                    <a:pt x="485" y="467"/>
                  </a:lnTo>
                  <a:lnTo>
                    <a:pt x="493" y="450"/>
                  </a:lnTo>
                  <a:lnTo>
                    <a:pt x="495" y="432"/>
                  </a:lnTo>
                  <a:lnTo>
                    <a:pt x="493" y="418"/>
                  </a:lnTo>
                  <a:lnTo>
                    <a:pt x="485" y="403"/>
                  </a:lnTo>
                  <a:lnTo>
                    <a:pt x="473" y="389"/>
                  </a:lnTo>
                  <a:lnTo>
                    <a:pt x="461" y="374"/>
                  </a:lnTo>
                  <a:lnTo>
                    <a:pt x="449" y="362"/>
                  </a:lnTo>
                  <a:lnTo>
                    <a:pt x="439" y="349"/>
                  </a:lnTo>
                  <a:lnTo>
                    <a:pt x="441" y="352"/>
                  </a:lnTo>
                  <a:lnTo>
                    <a:pt x="444" y="354"/>
                  </a:lnTo>
                  <a:lnTo>
                    <a:pt x="446" y="357"/>
                  </a:lnTo>
                  <a:lnTo>
                    <a:pt x="449" y="357"/>
                  </a:lnTo>
                  <a:lnTo>
                    <a:pt x="456" y="354"/>
                  </a:lnTo>
                  <a:lnTo>
                    <a:pt x="461" y="349"/>
                  </a:lnTo>
                  <a:lnTo>
                    <a:pt x="466" y="345"/>
                  </a:lnTo>
                  <a:lnTo>
                    <a:pt x="468" y="340"/>
                  </a:lnTo>
                  <a:lnTo>
                    <a:pt x="468" y="332"/>
                  </a:lnTo>
                  <a:lnTo>
                    <a:pt x="463" y="327"/>
                  </a:lnTo>
                  <a:lnTo>
                    <a:pt x="458" y="320"/>
                  </a:lnTo>
                  <a:lnTo>
                    <a:pt x="456" y="315"/>
                  </a:lnTo>
                  <a:lnTo>
                    <a:pt x="461" y="320"/>
                  </a:lnTo>
                  <a:lnTo>
                    <a:pt x="463" y="325"/>
                  </a:lnTo>
                  <a:lnTo>
                    <a:pt x="463" y="318"/>
                  </a:lnTo>
                  <a:lnTo>
                    <a:pt x="463" y="310"/>
                  </a:lnTo>
                  <a:lnTo>
                    <a:pt x="466" y="305"/>
                  </a:lnTo>
                  <a:lnTo>
                    <a:pt x="468" y="301"/>
                  </a:lnTo>
                  <a:lnTo>
                    <a:pt x="471" y="296"/>
                  </a:lnTo>
                  <a:lnTo>
                    <a:pt x="473" y="288"/>
                  </a:lnTo>
                  <a:lnTo>
                    <a:pt x="473" y="284"/>
                  </a:lnTo>
                  <a:lnTo>
                    <a:pt x="473" y="279"/>
                  </a:lnTo>
                  <a:lnTo>
                    <a:pt x="473" y="264"/>
                  </a:lnTo>
                  <a:lnTo>
                    <a:pt x="471" y="249"/>
                  </a:lnTo>
                  <a:lnTo>
                    <a:pt x="463" y="235"/>
                  </a:lnTo>
                  <a:lnTo>
                    <a:pt x="458" y="220"/>
                  </a:lnTo>
                  <a:lnTo>
                    <a:pt x="451" y="208"/>
                  </a:lnTo>
                  <a:lnTo>
                    <a:pt x="446" y="193"/>
                  </a:lnTo>
                  <a:lnTo>
                    <a:pt x="441" y="179"/>
                  </a:lnTo>
                  <a:lnTo>
                    <a:pt x="439" y="166"/>
                  </a:lnTo>
                  <a:lnTo>
                    <a:pt x="439" y="157"/>
                  </a:lnTo>
                  <a:lnTo>
                    <a:pt x="441" y="152"/>
                  </a:lnTo>
                  <a:lnTo>
                    <a:pt x="444" y="147"/>
                  </a:lnTo>
                  <a:lnTo>
                    <a:pt x="451" y="142"/>
                  </a:lnTo>
                  <a:lnTo>
                    <a:pt x="456" y="135"/>
                  </a:lnTo>
                  <a:lnTo>
                    <a:pt x="461" y="130"/>
                  </a:lnTo>
                  <a:lnTo>
                    <a:pt x="466" y="125"/>
                  </a:lnTo>
                  <a:lnTo>
                    <a:pt x="473" y="117"/>
                  </a:lnTo>
                  <a:lnTo>
                    <a:pt x="475" y="110"/>
                  </a:lnTo>
                  <a:lnTo>
                    <a:pt x="478" y="103"/>
                  </a:lnTo>
                  <a:lnTo>
                    <a:pt x="483" y="93"/>
                  </a:lnTo>
                  <a:lnTo>
                    <a:pt x="485" y="86"/>
                  </a:lnTo>
                  <a:lnTo>
                    <a:pt x="488" y="78"/>
                  </a:lnTo>
                  <a:lnTo>
                    <a:pt x="490" y="69"/>
                  </a:lnTo>
                  <a:lnTo>
                    <a:pt x="493" y="61"/>
                  </a:lnTo>
                  <a:lnTo>
                    <a:pt x="493" y="52"/>
                  </a:lnTo>
                  <a:lnTo>
                    <a:pt x="483" y="34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3" name="Freeform 47"/>
            <p:cNvSpPr>
              <a:spLocks/>
            </p:cNvSpPr>
            <p:nvPr/>
          </p:nvSpPr>
          <p:spPr bwMode="auto">
            <a:xfrm>
              <a:off x="3159" y="2853"/>
              <a:ext cx="180" cy="37"/>
            </a:xfrm>
            <a:custGeom>
              <a:avLst/>
              <a:gdLst>
                <a:gd name="T0" fmla="*/ 0 w 180"/>
                <a:gd name="T1" fmla="*/ 0 h 37"/>
                <a:gd name="T2" fmla="*/ 19 w 180"/>
                <a:gd name="T3" fmla="*/ 5 h 37"/>
                <a:gd name="T4" fmla="*/ 39 w 180"/>
                <a:gd name="T5" fmla="*/ 12 h 37"/>
                <a:gd name="T6" fmla="*/ 61 w 180"/>
                <a:gd name="T7" fmla="*/ 15 h 37"/>
                <a:gd name="T8" fmla="*/ 83 w 180"/>
                <a:gd name="T9" fmla="*/ 17 h 37"/>
                <a:gd name="T10" fmla="*/ 105 w 180"/>
                <a:gd name="T11" fmla="*/ 17 h 37"/>
                <a:gd name="T12" fmla="*/ 127 w 180"/>
                <a:gd name="T13" fmla="*/ 17 h 37"/>
                <a:gd name="T14" fmla="*/ 149 w 180"/>
                <a:gd name="T15" fmla="*/ 17 h 37"/>
                <a:gd name="T16" fmla="*/ 171 w 180"/>
                <a:gd name="T17" fmla="*/ 15 h 37"/>
                <a:gd name="T18" fmla="*/ 180 w 180"/>
                <a:gd name="T19" fmla="*/ 32 h 37"/>
                <a:gd name="T20" fmla="*/ 158 w 180"/>
                <a:gd name="T21" fmla="*/ 34 h 37"/>
                <a:gd name="T22" fmla="*/ 136 w 180"/>
                <a:gd name="T23" fmla="*/ 37 h 37"/>
                <a:gd name="T24" fmla="*/ 115 w 180"/>
                <a:gd name="T25" fmla="*/ 37 h 37"/>
                <a:gd name="T26" fmla="*/ 93 w 180"/>
                <a:gd name="T27" fmla="*/ 34 h 37"/>
                <a:gd name="T28" fmla="*/ 71 w 180"/>
                <a:gd name="T29" fmla="*/ 32 h 37"/>
                <a:gd name="T30" fmla="*/ 51 w 180"/>
                <a:gd name="T31" fmla="*/ 29 h 37"/>
                <a:gd name="T32" fmla="*/ 29 w 180"/>
                <a:gd name="T33" fmla="*/ 25 h 37"/>
                <a:gd name="T34" fmla="*/ 10 w 180"/>
                <a:gd name="T35" fmla="*/ 17 h 37"/>
                <a:gd name="T36" fmla="*/ 0 w 180"/>
                <a:gd name="T37" fmla="*/ 0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0"/>
                <a:gd name="T58" fmla="*/ 0 h 37"/>
                <a:gd name="T59" fmla="*/ 180 w 18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0" h="37">
                  <a:moveTo>
                    <a:pt x="0" y="0"/>
                  </a:moveTo>
                  <a:lnTo>
                    <a:pt x="19" y="5"/>
                  </a:lnTo>
                  <a:lnTo>
                    <a:pt x="39" y="12"/>
                  </a:lnTo>
                  <a:lnTo>
                    <a:pt x="61" y="15"/>
                  </a:lnTo>
                  <a:lnTo>
                    <a:pt x="83" y="17"/>
                  </a:lnTo>
                  <a:lnTo>
                    <a:pt x="105" y="17"/>
                  </a:lnTo>
                  <a:lnTo>
                    <a:pt x="127" y="17"/>
                  </a:lnTo>
                  <a:lnTo>
                    <a:pt x="149" y="17"/>
                  </a:lnTo>
                  <a:lnTo>
                    <a:pt x="171" y="15"/>
                  </a:lnTo>
                  <a:lnTo>
                    <a:pt x="180" y="32"/>
                  </a:lnTo>
                  <a:lnTo>
                    <a:pt x="158" y="34"/>
                  </a:lnTo>
                  <a:lnTo>
                    <a:pt x="136" y="37"/>
                  </a:lnTo>
                  <a:lnTo>
                    <a:pt x="115" y="37"/>
                  </a:lnTo>
                  <a:lnTo>
                    <a:pt x="93" y="34"/>
                  </a:lnTo>
                  <a:lnTo>
                    <a:pt x="71" y="32"/>
                  </a:lnTo>
                  <a:lnTo>
                    <a:pt x="51" y="29"/>
                  </a:lnTo>
                  <a:lnTo>
                    <a:pt x="29" y="25"/>
                  </a:lnTo>
                  <a:lnTo>
                    <a:pt x="1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4" name="Freeform 48"/>
            <p:cNvSpPr>
              <a:spLocks/>
            </p:cNvSpPr>
            <p:nvPr/>
          </p:nvSpPr>
          <p:spPr bwMode="auto">
            <a:xfrm>
              <a:off x="2554" y="3810"/>
              <a:ext cx="580" cy="218"/>
            </a:xfrm>
            <a:custGeom>
              <a:avLst/>
              <a:gdLst>
                <a:gd name="T0" fmla="*/ 141 w 580"/>
                <a:gd name="T1" fmla="*/ 5 h 218"/>
                <a:gd name="T2" fmla="*/ 100 w 580"/>
                <a:gd name="T3" fmla="*/ 27 h 218"/>
                <a:gd name="T4" fmla="*/ 63 w 580"/>
                <a:gd name="T5" fmla="*/ 56 h 218"/>
                <a:gd name="T6" fmla="*/ 39 w 580"/>
                <a:gd name="T7" fmla="*/ 83 h 218"/>
                <a:gd name="T8" fmla="*/ 14 w 580"/>
                <a:gd name="T9" fmla="*/ 113 h 218"/>
                <a:gd name="T10" fmla="*/ 2 w 580"/>
                <a:gd name="T11" fmla="*/ 139 h 218"/>
                <a:gd name="T12" fmla="*/ 0 w 580"/>
                <a:gd name="T13" fmla="*/ 157 h 218"/>
                <a:gd name="T14" fmla="*/ 12 w 580"/>
                <a:gd name="T15" fmla="*/ 171 h 218"/>
                <a:gd name="T16" fmla="*/ 83 w 580"/>
                <a:gd name="T17" fmla="*/ 201 h 218"/>
                <a:gd name="T18" fmla="*/ 183 w 580"/>
                <a:gd name="T19" fmla="*/ 215 h 218"/>
                <a:gd name="T20" fmla="*/ 285 w 580"/>
                <a:gd name="T21" fmla="*/ 218 h 218"/>
                <a:gd name="T22" fmla="*/ 310 w 580"/>
                <a:gd name="T23" fmla="*/ 215 h 218"/>
                <a:gd name="T24" fmla="*/ 334 w 580"/>
                <a:gd name="T25" fmla="*/ 210 h 218"/>
                <a:gd name="T26" fmla="*/ 361 w 580"/>
                <a:gd name="T27" fmla="*/ 198 h 218"/>
                <a:gd name="T28" fmla="*/ 397 w 580"/>
                <a:gd name="T29" fmla="*/ 188 h 218"/>
                <a:gd name="T30" fmla="*/ 432 w 580"/>
                <a:gd name="T31" fmla="*/ 181 h 218"/>
                <a:gd name="T32" fmla="*/ 451 w 580"/>
                <a:gd name="T33" fmla="*/ 186 h 218"/>
                <a:gd name="T34" fmla="*/ 441 w 580"/>
                <a:gd name="T35" fmla="*/ 176 h 218"/>
                <a:gd name="T36" fmla="*/ 439 w 580"/>
                <a:gd name="T37" fmla="*/ 181 h 218"/>
                <a:gd name="T38" fmla="*/ 444 w 580"/>
                <a:gd name="T39" fmla="*/ 193 h 218"/>
                <a:gd name="T40" fmla="*/ 456 w 580"/>
                <a:gd name="T41" fmla="*/ 208 h 218"/>
                <a:gd name="T42" fmla="*/ 446 w 580"/>
                <a:gd name="T43" fmla="*/ 198 h 218"/>
                <a:gd name="T44" fmla="*/ 471 w 580"/>
                <a:gd name="T45" fmla="*/ 213 h 218"/>
                <a:gd name="T46" fmla="*/ 517 w 580"/>
                <a:gd name="T47" fmla="*/ 215 h 218"/>
                <a:gd name="T48" fmla="*/ 568 w 580"/>
                <a:gd name="T49" fmla="*/ 215 h 218"/>
                <a:gd name="T50" fmla="*/ 580 w 580"/>
                <a:gd name="T51" fmla="*/ 164 h 218"/>
                <a:gd name="T52" fmla="*/ 571 w 580"/>
                <a:gd name="T53" fmla="*/ 110 h 218"/>
                <a:gd name="T54" fmla="*/ 556 w 580"/>
                <a:gd name="T55" fmla="*/ 81 h 218"/>
                <a:gd name="T56" fmla="*/ 561 w 580"/>
                <a:gd name="T57" fmla="*/ 91 h 218"/>
                <a:gd name="T58" fmla="*/ 554 w 580"/>
                <a:gd name="T59" fmla="*/ 78 h 218"/>
                <a:gd name="T60" fmla="*/ 561 w 580"/>
                <a:gd name="T61" fmla="*/ 91 h 218"/>
                <a:gd name="T62" fmla="*/ 568 w 580"/>
                <a:gd name="T63" fmla="*/ 100 h 218"/>
                <a:gd name="T64" fmla="*/ 563 w 580"/>
                <a:gd name="T65" fmla="*/ 105 h 218"/>
                <a:gd name="T66" fmla="*/ 568 w 580"/>
                <a:gd name="T67" fmla="*/ 144 h 218"/>
                <a:gd name="T68" fmla="*/ 563 w 580"/>
                <a:gd name="T69" fmla="*/ 186 h 218"/>
                <a:gd name="T70" fmla="*/ 529 w 580"/>
                <a:gd name="T71" fmla="*/ 198 h 218"/>
                <a:gd name="T72" fmla="*/ 488 w 580"/>
                <a:gd name="T73" fmla="*/ 196 h 218"/>
                <a:gd name="T74" fmla="*/ 446 w 580"/>
                <a:gd name="T75" fmla="*/ 196 h 218"/>
                <a:gd name="T76" fmla="*/ 451 w 580"/>
                <a:gd name="T77" fmla="*/ 205 h 218"/>
                <a:gd name="T78" fmla="*/ 449 w 580"/>
                <a:gd name="T79" fmla="*/ 198 h 218"/>
                <a:gd name="T80" fmla="*/ 441 w 580"/>
                <a:gd name="T81" fmla="*/ 188 h 218"/>
                <a:gd name="T82" fmla="*/ 451 w 580"/>
                <a:gd name="T83" fmla="*/ 196 h 218"/>
                <a:gd name="T84" fmla="*/ 449 w 580"/>
                <a:gd name="T85" fmla="*/ 183 h 218"/>
                <a:gd name="T86" fmla="*/ 441 w 580"/>
                <a:gd name="T87" fmla="*/ 171 h 218"/>
                <a:gd name="T88" fmla="*/ 422 w 580"/>
                <a:gd name="T89" fmla="*/ 164 h 218"/>
                <a:gd name="T90" fmla="*/ 385 w 580"/>
                <a:gd name="T91" fmla="*/ 171 h 218"/>
                <a:gd name="T92" fmla="*/ 351 w 580"/>
                <a:gd name="T93" fmla="*/ 181 h 218"/>
                <a:gd name="T94" fmla="*/ 324 w 580"/>
                <a:gd name="T95" fmla="*/ 191 h 218"/>
                <a:gd name="T96" fmla="*/ 300 w 580"/>
                <a:gd name="T97" fmla="*/ 198 h 218"/>
                <a:gd name="T98" fmla="*/ 275 w 580"/>
                <a:gd name="T99" fmla="*/ 201 h 218"/>
                <a:gd name="T100" fmla="*/ 212 w 580"/>
                <a:gd name="T101" fmla="*/ 198 h 218"/>
                <a:gd name="T102" fmla="*/ 151 w 580"/>
                <a:gd name="T103" fmla="*/ 196 h 218"/>
                <a:gd name="T104" fmla="*/ 95 w 580"/>
                <a:gd name="T105" fmla="*/ 186 h 218"/>
                <a:gd name="T106" fmla="*/ 53 w 580"/>
                <a:gd name="T107" fmla="*/ 176 h 218"/>
                <a:gd name="T108" fmla="*/ 14 w 580"/>
                <a:gd name="T109" fmla="*/ 164 h 218"/>
                <a:gd name="T110" fmla="*/ 5 w 580"/>
                <a:gd name="T111" fmla="*/ 166 h 218"/>
                <a:gd name="T112" fmla="*/ 12 w 580"/>
                <a:gd name="T113" fmla="*/ 166 h 218"/>
                <a:gd name="T114" fmla="*/ 14 w 580"/>
                <a:gd name="T115" fmla="*/ 149 h 218"/>
                <a:gd name="T116" fmla="*/ 31 w 580"/>
                <a:gd name="T117" fmla="*/ 120 h 218"/>
                <a:gd name="T118" fmla="*/ 56 w 580"/>
                <a:gd name="T119" fmla="*/ 91 h 218"/>
                <a:gd name="T120" fmla="*/ 83 w 580"/>
                <a:gd name="T121" fmla="*/ 64 h 218"/>
                <a:gd name="T122" fmla="*/ 122 w 580"/>
                <a:gd name="T123" fmla="*/ 34 h 218"/>
                <a:gd name="T124" fmla="*/ 166 w 580"/>
                <a:gd name="T125" fmla="*/ 17 h 2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0"/>
                <a:gd name="T190" fmla="*/ 0 h 218"/>
                <a:gd name="T191" fmla="*/ 580 w 580"/>
                <a:gd name="T192" fmla="*/ 218 h 2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0" h="218">
                  <a:moveTo>
                    <a:pt x="173" y="3"/>
                  </a:moveTo>
                  <a:lnTo>
                    <a:pt x="156" y="0"/>
                  </a:lnTo>
                  <a:lnTo>
                    <a:pt x="141" y="5"/>
                  </a:lnTo>
                  <a:lnTo>
                    <a:pt x="127" y="10"/>
                  </a:lnTo>
                  <a:lnTo>
                    <a:pt x="112" y="17"/>
                  </a:lnTo>
                  <a:lnTo>
                    <a:pt x="100" y="27"/>
                  </a:lnTo>
                  <a:lnTo>
                    <a:pt x="85" y="37"/>
                  </a:lnTo>
                  <a:lnTo>
                    <a:pt x="73" y="47"/>
                  </a:lnTo>
                  <a:lnTo>
                    <a:pt x="63" y="56"/>
                  </a:lnTo>
                  <a:lnTo>
                    <a:pt x="53" y="64"/>
                  </a:lnTo>
                  <a:lnTo>
                    <a:pt x="46" y="74"/>
                  </a:lnTo>
                  <a:lnTo>
                    <a:pt x="39" y="83"/>
                  </a:lnTo>
                  <a:lnTo>
                    <a:pt x="29" y="93"/>
                  </a:lnTo>
                  <a:lnTo>
                    <a:pt x="22" y="103"/>
                  </a:lnTo>
                  <a:lnTo>
                    <a:pt x="14" y="113"/>
                  </a:lnTo>
                  <a:lnTo>
                    <a:pt x="9" y="122"/>
                  </a:lnTo>
                  <a:lnTo>
                    <a:pt x="5" y="135"/>
                  </a:lnTo>
                  <a:lnTo>
                    <a:pt x="2" y="139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2" y="161"/>
                  </a:lnTo>
                  <a:lnTo>
                    <a:pt x="5" y="166"/>
                  </a:lnTo>
                  <a:lnTo>
                    <a:pt x="12" y="171"/>
                  </a:lnTo>
                  <a:lnTo>
                    <a:pt x="19" y="179"/>
                  </a:lnTo>
                  <a:lnTo>
                    <a:pt x="51" y="191"/>
                  </a:lnTo>
                  <a:lnTo>
                    <a:pt x="83" y="201"/>
                  </a:lnTo>
                  <a:lnTo>
                    <a:pt x="117" y="208"/>
                  </a:lnTo>
                  <a:lnTo>
                    <a:pt x="149" y="213"/>
                  </a:lnTo>
                  <a:lnTo>
                    <a:pt x="183" y="215"/>
                  </a:lnTo>
                  <a:lnTo>
                    <a:pt x="217" y="218"/>
                  </a:lnTo>
                  <a:lnTo>
                    <a:pt x="251" y="218"/>
                  </a:lnTo>
                  <a:lnTo>
                    <a:pt x="285" y="218"/>
                  </a:lnTo>
                  <a:lnTo>
                    <a:pt x="295" y="218"/>
                  </a:lnTo>
                  <a:lnTo>
                    <a:pt x="302" y="218"/>
                  </a:lnTo>
                  <a:lnTo>
                    <a:pt x="310" y="215"/>
                  </a:lnTo>
                  <a:lnTo>
                    <a:pt x="319" y="215"/>
                  </a:lnTo>
                  <a:lnTo>
                    <a:pt x="327" y="213"/>
                  </a:lnTo>
                  <a:lnTo>
                    <a:pt x="334" y="210"/>
                  </a:lnTo>
                  <a:lnTo>
                    <a:pt x="344" y="205"/>
                  </a:lnTo>
                  <a:lnTo>
                    <a:pt x="351" y="203"/>
                  </a:lnTo>
                  <a:lnTo>
                    <a:pt x="361" y="198"/>
                  </a:lnTo>
                  <a:lnTo>
                    <a:pt x="373" y="193"/>
                  </a:lnTo>
                  <a:lnTo>
                    <a:pt x="385" y="191"/>
                  </a:lnTo>
                  <a:lnTo>
                    <a:pt x="397" y="188"/>
                  </a:lnTo>
                  <a:lnTo>
                    <a:pt x="407" y="183"/>
                  </a:lnTo>
                  <a:lnTo>
                    <a:pt x="419" y="183"/>
                  </a:lnTo>
                  <a:lnTo>
                    <a:pt x="432" y="181"/>
                  </a:lnTo>
                  <a:lnTo>
                    <a:pt x="446" y="181"/>
                  </a:lnTo>
                  <a:lnTo>
                    <a:pt x="449" y="181"/>
                  </a:lnTo>
                  <a:lnTo>
                    <a:pt x="451" y="186"/>
                  </a:lnTo>
                  <a:lnTo>
                    <a:pt x="446" y="181"/>
                  </a:lnTo>
                  <a:lnTo>
                    <a:pt x="444" y="179"/>
                  </a:lnTo>
                  <a:lnTo>
                    <a:pt x="441" y="176"/>
                  </a:lnTo>
                  <a:lnTo>
                    <a:pt x="439" y="174"/>
                  </a:lnTo>
                  <a:lnTo>
                    <a:pt x="439" y="176"/>
                  </a:lnTo>
                  <a:lnTo>
                    <a:pt x="439" y="181"/>
                  </a:lnTo>
                  <a:lnTo>
                    <a:pt x="441" y="186"/>
                  </a:lnTo>
                  <a:lnTo>
                    <a:pt x="441" y="191"/>
                  </a:lnTo>
                  <a:lnTo>
                    <a:pt x="444" y="193"/>
                  </a:lnTo>
                  <a:lnTo>
                    <a:pt x="449" y="198"/>
                  </a:lnTo>
                  <a:lnTo>
                    <a:pt x="451" y="203"/>
                  </a:lnTo>
                  <a:lnTo>
                    <a:pt x="456" y="208"/>
                  </a:lnTo>
                  <a:lnTo>
                    <a:pt x="451" y="205"/>
                  </a:lnTo>
                  <a:lnTo>
                    <a:pt x="449" y="203"/>
                  </a:lnTo>
                  <a:lnTo>
                    <a:pt x="446" y="198"/>
                  </a:lnTo>
                  <a:lnTo>
                    <a:pt x="446" y="196"/>
                  </a:lnTo>
                  <a:lnTo>
                    <a:pt x="456" y="205"/>
                  </a:lnTo>
                  <a:lnTo>
                    <a:pt x="471" y="213"/>
                  </a:lnTo>
                  <a:lnTo>
                    <a:pt x="483" y="215"/>
                  </a:lnTo>
                  <a:lnTo>
                    <a:pt x="500" y="215"/>
                  </a:lnTo>
                  <a:lnTo>
                    <a:pt x="517" y="215"/>
                  </a:lnTo>
                  <a:lnTo>
                    <a:pt x="534" y="213"/>
                  </a:lnTo>
                  <a:lnTo>
                    <a:pt x="551" y="213"/>
                  </a:lnTo>
                  <a:lnTo>
                    <a:pt x="568" y="215"/>
                  </a:lnTo>
                  <a:lnTo>
                    <a:pt x="576" y="198"/>
                  </a:lnTo>
                  <a:lnTo>
                    <a:pt x="580" y="181"/>
                  </a:lnTo>
                  <a:lnTo>
                    <a:pt x="580" y="164"/>
                  </a:lnTo>
                  <a:lnTo>
                    <a:pt x="580" y="147"/>
                  </a:lnTo>
                  <a:lnTo>
                    <a:pt x="576" y="127"/>
                  </a:lnTo>
                  <a:lnTo>
                    <a:pt x="571" y="110"/>
                  </a:lnTo>
                  <a:lnTo>
                    <a:pt x="561" y="93"/>
                  </a:lnTo>
                  <a:lnTo>
                    <a:pt x="554" y="78"/>
                  </a:lnTo>
                  <a:lnTo>
                    <a:pt x="556" y="81"/>
                  </a:lnTo>
                  <a:lnTo>
                    <a:pt x="556" y="83"/>
                  </a:lnTo>
                  <a:lnTo>
                    <a:pt x="558" y="86"/>
                  </a:lnTo>
                  <a:lnTo>
                    <a:pt x="561" y="91"/>
                  </a:lnTo>
                  <a:lnTo>
                    <a:pt x="551" y="74"/>
                  </a:lnTo>
                  <a:lnTo>
                    <a:pt x="554" y="76"/>
                  </a:lnTo>
                  <a:lnTo>
                    <a:pt x="554" y="78"/>
                  </a:lnTo>
                  <a:lnTo>
                    <a:pt x="556" y="83"/>
                  </a:lnTo>
                  <a:lnTo>
                    <a:pt x="558" y="86"/>
                  </a:lnTo>
                  <a:lnTo>
                    <a:pt x="561" y="91"/>
                  </a:lnTo>
                  <a:lnTo>
                    <a:pt x="563" y="93"/>
                  </a:lnTo>
                  <a:lnTo>
                    <a:pt x="566" y="98"/>
                  </a:lnTo>
                  <a:lnTo>
                    <a:pt x="568" y="100"/>
                  </a:lnTo>
                  <a:lnTo>
                    <a:pt x="566" y="96"/>
                  </a:lnTo>
                  <a:lnTo>
                    <a:pt x="561" y="93"/>
                  </a:lnTo>
                  <a:lnTo>
                    <a:pt x="563" y="105"/>
                  </a:lnTo>
                  <a:lnTo>
                    <a:pt x="563" y="118"/>
                  </a:lnTo>
                  <a:lnTo>
                    <a:pt x="566" y="132"/>
                  </a:lnTo>
                  <a:lnTo>
                    <a:pt x="568" y="144"/>
                  </a:lnTo>
                  <a:lnTo>
                    <a:pt x="568" y="159"/>
                  </a:lnTo>
                  <a:lnTo>
                    <a:pt x="568" y="171"/>
                  </a:lnTo>
                  <a:lnTo>
                    <a:pt x="563" y="186"/>
                  </a:lnTo>
                  <a:lnTo>
                    <a:pt x="558" y="198"/>
                  </a:lnTo>
                  <a:lnTo>
                    <a:pt x="544" y="198"/>
                  </a:lnTo>
                  <a:lnTo>
                    <a:pt x="529" y="198"/>
                  </a:lnTo>
                  <a:lnTo>
                    <a:pt x="515" y="198"/>
                  </a:lnTo>
                  <a:lnTo>
                    <a:pt x="502" y="198"/>
                  </a:lnTo>
                  <a:lnTo>
                    <a:pt x="488" y="196"/>
                  </a:lnTo>
                  <a:lnTo>
                    <a:pt x="473" y="196"/>
                  </a:lnTo>
                  <a:lnTo>
                    <a:pt x="458" y="196"/>
                  </a:lnTo>
                  <a:lnTo>
                    <a:pt x="446" y="196"/>
                  </a:lnTo>
                  <a:lnTo>
                    <a:pt x="446" y="198"/>
                  </a:lnTo>
                  <a:lnTo>
                    <a:pt x="449" y="203"/>
                  </a:lnTo>
                  <a:lnTo>
                    <a:pt x="451" y="205"/>
                  </a:lnTo>
                  <a:lnTo>
                    <a:pt x="456" y="208"/>
                  </a:lnTo>
                  <a:lnTo>
                    <a:pt x="451" y="203"/>
                  </a:lnTo>
                  <a:lnTo>
                    <a:pt x="449" y="198"/>
                  </a:lnTo>
                  <a:lnTo>
                    <a:pt x="444" y="191"/>
                  </a:lnTo>
                  <a:lnTo>
                    <a:pt x="439" y="186"/>
                  </a:lnTo>
                  <a:lnTo>
                    <a:pt x="441" y="188"/>
                  </a:lnTo>
                  <a:lnTo>
                    <a:pt x="444" y="191"/>
                  </a:lnTo>
                  <a:lnTo>
                    <a:pt x="446" y="193"/>
                  </a:lnTo>
                  <a:lnTo>
                    <a:pt x="451" y="196"/>
                  </a:lnTo>
                  <a:lnTo>
                    <a:pt x="451" y="191"/>
                  </a:lnTo>
                  <a:lnTo>
                    <a:pt x="451" y="188"/>
                  </a:lnTo>
                  <a:lnTo>
                    <a:pt x="449" y="183"/>
                  </a:lnTo>
                  <a:lnTo>
                    <a:pt x="446" y="179"/>
                  </a:lnTo>
                  <a:lnTo>
                    <a:pt x="444" y="174"/>
                  </a:lnTo>
                  <a:lnTo>
                    <a:pt x="441" y="171"/>
                  </a:lnTo>
                  <a:lnTo>
                    <a:pt x="439" y="166"/>
                  </a:lnTo>
                  <a:lnTo>
                    <a:pt x="436" y="164"/>
                  </a:lnTo>
                  <a:lnTo>
                    <a:pt x="422" y="164"/>
                  </a:lnTo>
                  <a:lnTo>
                    <a:pt x="410" y="166"/>
                  </a:lnTo>
                  <a:lnTo>
                    <a:pt x="397" y="169"/>
                  </a:lnTo>
                  <a:lnTo>
                    <a:pt x="385" y="171"/>
                  </a:lnTo>
                  <a:lnTo>
                    <a:pt x="375" y="174"/>
                  </a:lnTo>
                  <a:lnTo>
                    <a:pt x="363" y="179"/>
                  </a:lnTo>
                  <a:lnTo>
                    <a:pt x="351" y="181"/>
                  </a:lnTo>
                  <a:lnTo>
                    <a:pt x="341" y="186"/>
                  </a:lnTo>
                  <a:lnTo>
                    <a:pt x="334" y="188"/>
                  </a:lnTo>
                  <a:lnTo>
                    <a:pt x="324" y="191"/>
                  </a:lnTo>
                  <a:lnTo>
                    <a:pt x="317" y="193"/>
                  </a:lnTo>
                  <a:lnTo>
                    <a:pt x="310" y="198"/>
                  </a:lnTo>
                  <a:lnTo>
                    <a:pt x="300" y="198"/>
                  </a:lnTo>
                  <a:lnTo>
                    <a:pt x="292" y="201"/>
                  </a:lnTo>
                  <a:lnTo>
                    <a:pt x="283" y="201"/>
                  </a:lnTo>
                  <a:lnTo>
                    <a:pt x="275" y="201"/>
                  </a:lnTo>
                  <a:lnTo>
                    <a:pt x="253" y="201"/>
                  </a:lnTo>
                  <a:lnTo>
                    <a:pt x="234" y="201"/>
                  </a:lnTo>
                  <a:lnTo>
                    <a:pt x="212" y="198"/>
                  </a:lnTo>
                  <a:lnTo>
                    <a:pt x="192" y="198"/>
                  </a:lnTo>
                  <a:lnTo>
                    <a:pt x="170" y="196"/>
                  </a:lnTo>
                  <a:lnTo>
                    <a:pt x="151" y="196"/>
                  </a:lnTo>
                  <a:lnTo>
                    <a:pt x="129" y="193"/>
                  </a:lnTo>
                  <a:lnTo>
                    <a:pt x="109" y="191"/>
                  </a:lnTo>
                  <a:lnTo>
                    <a:pt x="95" y="186"/>
                  </a:lnTo>
                  <a:lnTo>
                    <a:pt x="83" y="183"/>
                  </a:lnTo>
                  <a:lnTo>
                    <a:pt x="68" y="179"/>
                  </a:lnTo>
                  <a:lnTo>
                    <a:pt x="53" y="176"/>
                  </a:lnTo>
                  <a:lnTo>
                    <a:pt x="41" y="171"/>
                  </a:lnTo>
                  <a:lnTo>
                    <a:pt x="27" y="169"/>
                  </a:lnTo>
                  <a:lnTo>
                    <a:pt x="14" y="164"/>
                  </a:lnTo>
                  <a:lnTo>
                    <a:pt x="2" y="161"/>
                  </a:lnTo>
                  <a:lnTo>
                    <a:pt x="2" y="164"/>
                  </a:lnTo>
                  <a:lnTo>
                    <a:pt x="5" y="166"/>
                  </a:lnTo>
                  <a:lnTo>
                    <a:pt x="7" y="169"/>
                  </a:lnTo>
                  <a:lnTo>
                    <a:pt x="12" y="174"/>
                  </a:lnTo>
                  <a:lnTo>
                    <a:pt x="12" y="166"/>
                  </a:lnTo>
                  <a:lnTo>
                    <a:pt x="12" y="161"/>
                  </a:lnTo>
                  <a:lnTo>
                    <a:pt x="12" y="157"/>
                  </a:lnTo>
                  <a:lnTo>
                    <a:pt x="14" y="149"/>
                  </a:lnTo>
                  <a:lnTo>
                    <a:pt x="19" y="139"/>
                  </a:lnTo>
                  <a:lnTo>
                    <a:pt x="27" y="130"/>
                  </a:lnTo>
                  <a:lnTo>
                    <a:pt x="31" y="120"/>
                  </a:lnTo>
                  <a:lnTo>
                    <a:pt x="41" y="110"/>
                  </a:lnTo>
                  <a:lnTo>
                    <a:pt x="48" y="100"/>
                  </a:lnTo>
                  <a:lnTo>
                    <a:pt x="56" y="91"/>
                  </a:lnTo>
                  <a:lnTo>
                    <a:pt x="63" y="81"/>
                  </a:lnTo>
                  <a:lnTo>
                    <a:pt x="73" y="76"/>
                  </a:lnTo>
                  <a:lnTo>
                    <a:pt x="83" y="64"/>
                  </a:lnTo>
                  <a:lnTo>
                    <a:pt x="95" y="54"/>
                  </a:lnTo>
                  <a:lnTo>
                    <a:pt x="109" y="44"/>
                  </a:lnTo>
                  <a:lnTo>
                    <a:pt x="122" y="34"/>
                  </a:lnTo>
                  <a:lnTo>
                    <a:pt x="136" y="27"/>
                  </a:lnTo>
                  <a:lnTo>
                    <a:pt x="151" y="22"/>
                  </a:lnTo>
                  <a:lnTo>
                    <a:pt x="166" y="17"/>
                  </a:lnTo>
                  <a:lnTo>
                    <a:pt x="183" y="20"/>
                  </a:lnTo>
                  <a:lnTo>
                    <a:pt x="173" y="3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5" name="Freeform 49"/>
            <p:cNvSpPr>
              <a:spLocks/>
            </p:cNvSpPr>
            <p:nvPr/>
          </p:nvSpPr>
          <p:spPr bwMode="auto">
            <a:xfrm>
              <a:off x="3188" y="3866"/>
              <a:ext cx="493" cy="206"/>
            </a:xfrm>
            <a:custGeom>
              <a:avLst/>
              <a:gdLst>
                <a:gd name="T0" fmla="*/ 10 w 493"/>
                <a:gd name="T1" fmla="*/ 42 h 206"/>
                <a:gd name="T2" fmla="*/ 0 w 493"/>
                <a:gd name="T3" fmla="*/ 110 h 206"/>
                <a:gd name="T4" fmla="*/ 34 w 493"/>
                <a:gd name="T5" fmla="*/ 159 h 206"/>
                <a:gd name="T6" fmla="*/ 54 w 493"/>
                <a:gd name="T7" fmla="*/ 164 h 206"/>
                <a:gd name="T8" fmla="*/ 76 w 493"/>
                <a:gd name="T9" fmla="*/ 169 h 206"/>
                <a:gd name="T10" fmla="*/ 100 w 493"/>
                <a:gd name="T11" fmla="*/ 176 h 206"/>
                <a:gd name="T12" fmla="*/ 127 w 493"/>
                <a:gd name="T13" fmla="*/ 176 h 206"/>
                <a:gd name="T14" fmla="*/ 129 w 493"/>
                <a:gd name="T15" fmla="*/ 164 h 206"/>
                <a:gd name="T16" fmla="*/ 129 w 493"/>
                <a:gd name="T17" fmla="*/ 154 h 206"/>
                <a:gd name="T18" fmla="*/ 178 w 493"/>
                <a:gd name="T19" fmla="*/ 169 h 206"/>
                <a:gd name="T20" fmla="*/ 227 w 493"/>
                <a:gd name="T21" fmla="*/ 184 h 206"/>
                <a:gd name="T22" fmla="*/ 288 w 493"/>
                <a:gd name="T23" fmla="*/ 198 h 206"/>
                <a:gd name="T24" fmla="*/ 376 w 493"/>
                <a:gd name="T25" fmla="*/ 201 h 206"/>
                <a:gd name="T26" fmla="*/ 464 w 493"/>
                <a:gd name="T27" fmla="*/ 203 h 206"/>
                <a:gd name="T28" fmla="*/ 488 w 493"/>
                <a:gd name="T29" fmla="*/ 171 h 206"/>
                <a:gd name="T30" fmla="*/ 476 w 493"/>
                <a:gd name="T31" fmla="*/ 120 h 206"/>
                <a:gd name="T32" fmla="*/ 447 w 493"/>
                <a:gd name="T33" fmla="*/ 79 h 206"/>
                <a:gd name="T34" fmla="*/ 452 w 493"/>
                <a:gd name="T35" fmla="*/ 86 h 206"/>
                <a:gd name="T36" fmla="*/ 432 w 493"/>
                <a:gd name="T37" fmla="*/ 59 h 206"/>
                <a:gd name="T38" fmla="*/ 395 w 493"/>
                <a:gd name="T39" fmla="*/ 22 h 206"/>
                <a:gd name="T40" fmla="*/ 349 w 493"/>
                <a:gd name="T41" fmla="*/ 5 h 206"/>
                <a:gd name="T42" fmla="*/ 386 w 493"/>
                <a:gd name="T43" fmla="*/ 32 h 206"/>
                <a:gd name="T44" fmla="*/ 425 w 493"/>
                <a:gd name="T45" fmla="*/ 54 h 206"/>
                <a:gd name="T46" fmla="*/ 452 w 493"/>
                <a:gd name="T47" fmla="*/ 88 h 206"/>
                <a:gd name="T48" fmla="*/ 449 w 493"/>
                <a:gd name="T49" fmla="*/ 81 h 206"/>
                <a:gd name="T50" fmla="*/ 452 w 493"/>
                <a:gd name="T51" fmla="*/ 88 h 206"/>
                <a:gd name="T52" fmla="*/ 461 w 493"/>
                <a:gd name="T53" fmla="*/ 101 h 206"/>
                <a:gd name="T54" fmla="*/ 474 w 493"/>
                <a:gd name="T55" fmla="*/ 115 h 206"/>
                <a:gd name="T56" fmla="*/ 469 w 493"/>
                <a:gd name="T57" fmla="*/ 108 h 206"/>
                <a:gd name="T58" fmla="*/ 474 w 493"/>
                <a:gd name="T59" fmla="*/ 125 h 206"/>
                <a:gd name="T60" fmla="*/ 478 w 493"/>
                <a:gd name="T61" fmla="*/ 157 h 206"/>
                <a:gd name="T62" fmla="*/ 483 w 493"/>
                <a:gd name="T63" fmla="*/ 188 h 206"/>
                <a:gd name="T64" fmla="*/ 395 w 493"/>
                <a:gd name="T65" fmla="*/ 184 h 206"/>
                <a:gd name="T66" fmla="*/ 308 w 493"/>
                <a:gd name="T67" fmla="*/ 179 h 206"/>
                <a:gd name="T68" fmla="*/ 232 w 493"/>
                <a:gd name="T69" fmla="*/ 174 h 206"/>
                <a:gd name="T70" fmla="*/ 183 w 493"/>
                <a:gd name="T71" fmla="*/ 157 h 206"/>
                <a:gd name="T72" fmla="*/ 134 w 493"/>
                <a:gd name="T73" fmla="*/ 142 h 206"/>
                <a:gd name="T74" fmla="*/ 120 w 493"/>
                <a:gd name="T75" fmla="*/ 149 h 206"/>
                <a:gd name="T76" fmla="*/ 105 w 493"/>
                <a:gd name="T77" fmla="*/ 162 h 206"/>
                <a:gd name="T78" fmla="*/ 73 w 493"/>
                <a:gd name="T79" fmla="*/ 154 h 206"/>
                <a:gd name="T80" fmla="*/ 42 w 493"/>
                <a:gd name="T81" fmla="*/ 145 h 206"/>
                <a:gd name="T82" fmla="*/ 22 w 493"/>
                <a:gd name="T83" fmla="*/ 145 h 206"/>
                <a:gd name="T84" fmla="*/ 10 w 493"/>
                <a:gd name="T85" fmla="*/ 135 h 206"/>
                <a:gd name="T86" fmla="*/ 10 w 493"/>
                <a:gd name="T87" fmla="*/ 140 h 206"/>
                <a:gd name="T88" fmla="*/ 12 w 493"/>
                <a:gd name="T89" fmla="*/ 127 h 206"/>
                <a:gd name="T90" fmla="*/ 17 w 493"/>
                <a:gd name="T91" fmla="*/ 81 h 206"/>
                <a:gd name="T92" fmla="*/ 25 w 493"/>
                <a:gd name="T93" fmla="*/ 35 h 2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93"/>
                <a:gd name="T142" fmla="*/ 0 h 206"/>
                <a:gd name="T143" fmla="*/ 493 w 493"/>
                <a:gd name="T144" fmla="*/ 206 h 20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93" h="206">
                  <a:moveTo>
                    <a:pt x="17" y="0"/>
                  </a:moveTo>
                  <a:lnTo>
                    <a:pt x="15" y="20"/>
                  </a:lnTo>
                  <a:lnTo>
                    <a:pt x="10" y="42"/>
                  </a:lnTo>
                  <a:lnTo>
                    <a:pt x="5" y="64"/>
                  </a:lnTo>
                  <a:lnTo>
                    <a:pt x="0" y="88"/>
                  </a:lnTo>
                  <a:lnTo>
                    <a:pt x="0" y="110"/>
                  </a:lnTo>
                  <a:lnTo>
                    <a:pt x="5" y="130"/>
                  </a:lnTo>
                  <a:lnTo>
                    <a:pt x="15" y="147"/>
                  </a:lnTo>
                  <a:lnTo>
                    <a:pt x="34" y="159"/>
                  </a:lnTo>
                  <a:lnTo>
                    <a:pt x="42" y="162"/>
                  </a:lnTo>
                  <a:lnTo>
                    <a:pt x="46" y="164"/>
                  </a:lnTo>
                  <a:lnTo>
                    <a:pt x="54" y="164"/>
                  </a:lnTo>
                  <a:lnTo>
                    <a:pt x="61" y="164"/>
                  </a:lnTo>
                  <a:lnTo>
                    <a:pt x="68" y="166"/>
                  </a:lnTo>
                  <a:lnTo>
                    <a:pt x="76" y="169"/>
                  </a:lnTo>
                  <a:lnTo>
                    <a:pt x="86" y="174"/>
                  </a:lnTo>
                  <a:lnTo>
                    <a:pt x="93" y="176"/>
                  </a:lnTo>
                  <a:lnTo>
                    <a:pt x="100" y="176"/>
                  </a:lnTo>
                  <a:lnTo>
                    <a:pt x="110" y="179"/>
                  </a:lnTo>
                  <a:lnTo>
                    <a:pt x="117" y="179"/>
                  </a:lnTo>
                  <a:lnTo>
                    <a:pt x="127" y="176"/>
                  </a:lnTo>
                  <a:lnTo>
                    <a:pt x="129" y="174"/>
                  </a:lnTo>
                  <a:lnTo>
                    <a:pt x="129" y="169"/>
                  </a:lnTo>
                  <a:lnTo>
                    <a:pt x="129" y="164"/>
                  </a:lnTo>
                  <a:lnTo>
                    <a:pt x="129" y="162"/>
                  </a:lnTo>
                  <a:lnTo>
                    <a:pt x="129" y="157"/>
                  </a:lnTo>
                  <a:lnTo>
                    <a:pt x="129" y="154"/>
                  </a:lnTo>
                  <a:lnTo>
                    <a:pt x="144" y="159"/>
                  </a:lnTo>
                  <a:lnTo>
                    <a:pt x="161" y="164"/>
                  </a:lnTo>
                  <a:lnTo>
                    <a:pt x="178" y="169"/>
                  </a:lnTo>
                  <a:lnTo>
                    <a:pt x="195" y="174"/>
                  </a:lnTo>
                  <a:lnTo>
                    <a:pt x="210" y="179"/>
                  </a:lnTo>
                  <a:lnTo>
                    <a:pt x="227" y="184"/>
                  </a:lnTo>
                  <a:lnTo>
                    <a:pt x="242" y="191"/>
                  </a:lnTo>
                  <a:lnTo>
                    <a:pt x="259" y="198"/>
                  </a:lnTo>
                  <a:lnTo>
                    <a:pt x="288" y="198"/>
                  </a:lnTo>
                  <a:lnTo>
                    <a:pt x="317" y="198"/>
                  </a:lnTo>
                  <a:lnTo>
                    <a:pt x="347" y="198"/>
                  </a:lnTo>
                  <a:lnTo>
                    <a:pt x="376" y="201"/>
                  </a:lnTo>
                  <a:lnTo>
                    <a:pt x="405" y="201"/>
                  </a:lnTo>
                  <a:lnTo>
                    <a:pt x="434" y="203"/>
                  </a:lnTo>
                  <a:lnTo>
                    <a:pt x="464" y="203"/>
                  </a:lnTo>
                  <a:lnTo>
                    <a:pt x="493" y="206"/>
                  </a:lnTo>
                  <a:lnTo>
                    <a:pt x="491" y="188"/>
                  </a:lnTo>
                  <a:lnTo>
                    <a:pt x="488" y="171"/>
                  </a:lnTo>
                  <a:lnTo>
                    <a:pt x="486" y="154"/>
                  </a:lnTo>
                  <a:lnTo>
                    <a:pt x="481" y="137"/>
                  </a:lnTo>
                  <a:lnTo>
                    <a:pt x="476" y="120"/>
                  </a:lnTo>
                  <a:lnTo>
                    <a:pt x="469" y="105"/>
                  </a:lnTo>
                  <a:lnTo>
                    <a:pt x="459" y="91"/>
                  </a:lnTo>
                  <a:lnTo>
                    <a:pt x="447" y="79"/>
                  </a:lnTo>
                  <a:lnTo>
                    <a:pt x="449" y="81"/>
                  </a:lnTo>
                  <a:lnTo>
                    <a:pt x="449" y="83"/>
                  </a:lnTo>
                  <a:lnTo>
                    <a:pt x="452" y="86"/>
                  </a:lnTo>
                  <a:lnTo>
                    <a:pt x="452" y="88"/>
                  </a:lnTo>
                  <a:lnTo>
                    <a:pt x="442" y="74"/>
                  </a:lnTo>
                  <a:lnTo>
                    <a:pt x="432" y="59"/>
                  </a:lnTo>
                  <a:lnTo>
                    <a:pt x="422" y="44"/>
                  </a:lnTo>
                  <a:lnTo>
                    <a:pt x="410" y="35"/>
                  </a:lnTo>
                  <a:lnTo>
                    <a:pt x="395" y="22"/>
                  </a:lnTo>
                  <a:lnTo>
                    <a:pt x="381" y="15"/>
                  </a:lnTo>
                  <a:lnTo>
                    <a:pt x="366" y="10"/>
                  </a:lnTo>
                  <a:lnTo>
                    <a:pt x="349" y="5"/>
                  </a:lnTo>
                  <a:lnTo>
                    <a:pt x="359" y="22"/>
                  </a:lnTo>
                  <a:lnTo>
                    <a:pt x="373" y="27"/>
                  </a:lnTo>
                  <a:lnTo>
                    <a:pt x="386" y="32"/>
                  </a:lnTo>
                  <a:lnTo>
                    <a:pt x="400" y="37"/>
                  </a:lnTo>
                  <a:lnTo>
                    <a:pt x="413" y="44"/>
                  </a:lnTo>
                  <a:lnTo>
                    <a:pt x="425" y="54"/>
                  </a:lnTo>
                  <a:lnTo>
                    <a:pt x="434" y="64"/>
                  </a:lnTo>
                  <a:lnTo>
                    <a:pt x="442" y="76"/>
                  </a:lnTo>
                  <a:lnTo>
                    <a:pt x="452" y="88"/>
                  </a:lnTo>
                  <a:lnTo>
                    <a:pt x="452" y="86"/>
                  </a:lnTo>
                  <a:lnTo>
                    <a:pt x="449" y="83"/>
                  </a:lnTo>
                  <a:lnTo>
                    <a:pt x="449" y="81"/>
                  </a:lnTo>
                  <a:lnTo>
                    <a:pt x="447" y="79"/>
                  </a:lnTo>
                  <a:lnTo>
                    <a:pt x="449" y="83"/>
                  </a:lnTo>
                  <a:lnTo>
                    <a:pt x="452" y="88"/>
                  </a:lnTo>
                  <a:lnTo>
                    <a:pt x="454" y="93"/>
                  </a:lnTo>
                  <a:lnTo>
                    <a:pt x="459" y="98"/>
                  </a:lnTo>
                  <a:lnTo>
                    <a:pt x="461" y="101"/>
                  </a:lnTo>
                  <a:lnTo>
                    <a:pt x="466" y="105"/>
                  </a:lnTo>
                  <a:lnTo>
                    <a:pt x="469" y="110"/>
                  </a:lnTo>
                  <a:lnTo>
                    <a:pt x="474" y="115"/>
                  </a:lnTo>
                  <a:lnTo>
                    <a:pt x="471" y="113"/>
                  </a:lnTo>
                  <a:lnTo>
                    <a:pt x="471" y="110"/>
                  </a:lnTo>
                  <a:lnTo>
                    <a:pt x="469" y="108"/>
                  </a:lnTo>
                  <a:lnTo>
                    <a:pt x="466" y="105"/>
                  </a:lnTo>
                  <a:lnTo>
                    <a:pt x="469" y="115"/>
                  </a:lnTo>
                  <a:lnTo>
                    <a:pt x="474" y="125"/>
                  </a:lnTo>
                  <a:lnTo>
                    <a:pt x="474" y="135"/>
                  </a:lnTo>
                  <a:lnTo>
                    <a:pt x="478" y="147"/>
                  </a:lnTo>
                  <a:lnTo>
                    <a:pt x="478" y="157"/>
                  </a:lnTo>
                  <a:lnTo>
                    <a:pt x="481" y="166"/>
                  </a:lnTo>
                  <a:lnTo>
                    <a:pt x="483" y="176"/>
                  </a:lnTo>
                  <a:lnTo>
                    <a:pt x="483" y="188"/>
                  </a:lnTo>
                  <a:lnTo>
                    <a:pt x="454" y="186"/>
                  </a:lnTo>
                  <a:lnTo>
                    <a:pt x="425" y="184"/>
                  </a:lnTo>
                  <a:lnTo>
                    <a:pt x="395" y="184"/>
                  </a:lnTo>
                  <a:lnTo>
                    <a:pt x="366" y="181"/>
                  </a:lnTo>
                  <a:lnTo>
                    <a:pt x="337" y="181"/>
                  </a:lnTo>
                  <a:lnTo>
                    <a:pt x="308" y="179"/>
                  </a:lnTo>
                  <a:lnTo>
                    <a:pt x="276" y="179"/>
                  </a:lnTo>
                  <a:lnTo>
                    <a:pt x="247" y="179"/>
                  </a:lnTo>
                  <a:lnTo>
                    <a:pt x="232" y="174"/>
                  </a:lnTo>
                  <a:lnTo>
                    <a:pt x="217" y="166"/>
                  </a:lnTo>
                  <a:lnTo>
                    <a:pt x="200" y="162"/>
                  </a:lnTo>
                  <a:lnTo>
                    <a:pt x="183" y="157"/>
                  </a:lnTo>
                  <a:lnTo>
                    <a:pt x="166" y="152"/>
                  </a:lnTo>
                  <a:lnTo>
                    <a:pt x="151" y="147"/>
                  </a:lnTo>
                  <a:lnTo>
                    <a:pt x="134" y="142"/>
                  </a:lnTo>
                  <a:lnTo>
                    <a:pt x="120" y="137"/>
                  </a:lnTo>
                  <a:lnTo>
                    <a:pt x="120" y="142"/>
                  </a:lnTo>
                  <a:lnTo>
                    <a:pt x="120" y="149"/>
                  </a:lnTo>
                  <a:lnTo>
                    <a:pt x="120" y="157"/>
                  </a:lnTo>
                  <a:lnTo>
                    <a:pt x="117" y="159"/>
                  </a:lnTo>
                  <a:lnTo>
                    <a:pt x="105" y="162"/>
                  </a:lnTo>
                  <a:lnTo>
                    <a:pt x="93" y="159"/>
                  </a:lnTo>
                  <a:lnTo>
                    <a:pt x="83" y="157"/>
                  </a:lnTo>
                  <a:lnTo>
                    <a:pt x="73" y="154"/>
                  </a:lnTo>
                  <a:lnTo>
                    <a:pt x="61" y="152"/>
                  </a:lnTo>
                  <a:lnTo>
                    <a:pt x="51" y="147"/>
                  </a:lnTo>
                  <a:lnTo>
                    <a:pt x="42" y="145"/>
                  </a:lnTo>
                  <a:lnTo>
                    <a:pt x="32" y="145"/>
                  </a:lnTo>
                  <a:lnTo>
                    <a:pt x="25" y="145"/>
                  </a:lnTo>
                  <a:lnTo>
                    <a:pt x="22" y="145"/>
                  </a:lnTo>
                  <a:lnTo>
                    <a:pt x="20" y="142"/>
                  </a:lnTo>
                  <a:lnTo>
                    <a:pt x="15" y="140"/>
                  </a:lnTo>
                  <a:lnTo>
                    <a:pt x="10" y="135"/>
                  </a:lnTo>
                  <a:lnTo>
                    <a:pt x="5" y="132"/>
                  </a:lnTo>
                  <a:lnTo>
                    <a:pt x="7" y="135"/>
                  </a:lnTo>
                  <a:lnTo>
                    <a:pt x="10" y="140"/>
                  </a:lnTo>
                  <a:lnTo>
                    <a:pt x="10" y="142"/>
                  </a:lnTo>
                  <a:lnTo>
                    <a:pt x="12" y="145"/>
                  </a:lnTo>
                  <a:lnTo>
                    <a:pt x="12" y="127"/>
                  </a:lnTo>
                  <a:lnTo>
                    <a:pt x="12" y="113"/>
                  </a:lnTo>
                  <a:lnTo>
                    <a:pt x="12" y="98"/>
                  </a:lnTo>
                  <a:lnTo>
                    <a:pt x="17" y="81"/>
                  </a:lnTo>
                  <a:lnTo>
                    <a:pt x="20" y="66"/>
                  </a:lnTo>
                  <a:lnTo>
                    <a:pt x="22" y="49"/>
                  </a:lnTo>
                  <a:lnTo>
                    <a:pt x="25" y="35"/>
                  </a:lnTo>
                  <a:lnTo>
                    <a:pt x="29" y="2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6" name="Freeform 50"/>
            <p:cNvSpPr>
              <a:spLocks/>
            </p:cNvSpPr>
            <p:nvPr/>
          </p:nvSpPr>
          <p:spPr bwMode="auto">
            <a:xfrm>
              <a:off x="2905" y="2433"/>
              <a:ext cx="193" cy="66"/>
            </a:xfrm>
            <a:custGeom>
              <a:avLst/>
              <a:gdLst>
                <a:gd name="T0" fmla="*/ 0 w 193"/>
                <a:gd name="T1" fmla="*/ 15 h 66"/>
                <a:gd name="T2" fmla="*/ 17 w 193"/>
                <a:gd name="T3" fmla="*/ 25 h 66"/>
                <a:gd name="T4" fmla="*/ 34 w 193"/>
                <a:gd name="T5" fmla="*/ 34 h 66"/>
                <a:gd name="T6" fmla="*/ 54 w 193"/>
                <a:gd name="T7" fmla="*/ 42 h 66"/>
                <a:gd name="T8" fmla="*/ 73 w 193"/>
                <a:gd name="T9" fmla="*/ 47 h 66"/>
                <a:gd name="T10" fmla="*/ 90 w 193"/>
                <a:gd name="T11" fmla="*/ 49 h 66"/>
                <a:gd name="T12" fmla="*/ 110 w 193"/>
                <a:gd name="T13" fmla="*/ 49 h 66"/>
                <a:gd name="T14" fmla="*/ 129 w 193"/>
                <a:gd name="T15" fmla="*/ 47 h 66"/>
                <a:gd name="T16" fmla="*/ 149 w 193"/>
                <a:gd name="T17" fmla="*/ 42 h 66"/>
                <a:gd name="T18" fmla="*/ 156 w 193"/>
                <a:gd name="T19" fmla="*/ 39 h 66"/>
                <a:gd name="T20" fmla="*/ 161 w 193"/>
                <a:gd name="T21" fmla="*/ 34 h 66"/>
                <a:gd name="T22" fmla="*/ 168 w 193"/>
                <a:gd name="T23" fmla="*/ 32 h 66"/>
                <a:gd name="T24" fmla="*/ 173 w 193"/>
                <a:gd name="T25" fmla="*/ 25 h 66"/>
                <a:gd name="T26" fmla="*/ 178 w 193"/>
                <a:gd name="T27" fmla="*/ 20 h 66"/>
                <a:gd name="T28" fmla="*/ 181 w 193"/>
                <a:gd name="T29" fmla="*/ 12 h 66"/>
                <a:gd name="T30" fmla="*/ 183 w 193"/>
                <a:gd name="T31" fmla="*/ 8 h 66"/>
                <a:gd name="T32" fmla="*/ 183 w 193"/>
                <a:gd name="T33" fmla="*/ 0 h 66"/>
                <a:gd name="T34" fmla="*/ 193 w 193"/>
                <a:gd name="T35" fmla="*/ 17 h 66"/>
                <a:gd name="T36" fmla="*/ 193 w 193"/>
                <a:gd name="T37" fmla="*/ 25 h 66"/>
                <a:gd name="T38" fmla="*/ 190 w 193"/>
                <a:gd name="T39" fmla="*/ 32 h 66"/>
                <a:gd name="T40" fmla="*/ 188 w 193"/>
                <a:gd name="T41" fmla="*/ 37 h 66"/>
                <a:gd name="T42" fmla="*/ 183 w 193"/>
                <a:gd name="T43" fmla="*/ 44 h 66"/>
                <a:gd name="T44" fmla="*/ 178 w 193"/>
                <a:gd name="T45" fmla="*/ 49 h 66"/>
                <a:gd name="T46" fmla="*/ 173 w 193"/>
                <a:gd name="T47" fmla="*/ 54 h 66"/>
                <a:gd name="T48" fmla="*/ 166 w 193"/>
                <a:gd name="T49" fmla="*/ 56 h 66"/>
                <a:gd name="T50" fmla="*/ 159 w 193"/>
                <a:gd name="T51" fmla="*/ 59 h 66"/>
                <a:gd name="T52" fmla="*/ 139 w 193"/>
                <a:gd name="T53" fmla="*/ 64 h 66"/>
                <a:gd name="T54" fmla="*/ 120 w 193"/>
                <a:gd name="T55" fmla="*/ 66 h 66"/>
                <a:gd name="T56" fmla="*/ 100 w 193"/>
                <a:gd name="T57" fmla="*/ 66 h 66"/>
                <a:gd name="T58" fmla="*/ 83 w 193"/>
                <a:gd name="T59" fmla="*/ 64 h 66"/>
                <a:gd name="T60" fmla="*/ 64 w 193"/>
                <a:gd name="T61" fmla="*/ 59 h 66"/>
                <a:gd name="T62" fmla="*/ 44 w 193"/>
                <a:gd name="T63" fmla="*/ 52 h 66"/>
                <a:gd name="T64" fmla="*/ 27 w 193"/>
                <a:gd name="T65" fmla="*/ 42 h 66"/>
                <a:gd name="T66" fmla="*/ 12 w 193"/>
                <a:gd name="T67" fmla="*/ 32 h 66"/>
                <a:gd name="T68" fmla="*/ 0 w 193"/>
                <a:gd name="T69" fmla="*/ 15 h 6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93"/>
                <a:gd name="T106" fmla="*/ 0 h 66"/>
                <a:gd name="T107" fmla="*/ 193 w 193"/>
                <a:gd name="T108" fmla="*/ 66 h 6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93" h="66">
                  <a:moveTo>
                    <a:pt x="0" y="15"/>
                  </a:moveTo>
                  <a:lnTo>
                    <a:pt x="17" y="25"/>
                  </a:lnTo>
                  <a:lnTo>
                    <a:pt x="34" y="34"/>
                  </a:lnTo>
                  <a:lnTo>
                    <a:pt x="54" y="42"/>
                  </a:lnTo>
                  <a:lnTo>
                    <a:pt x="73" y="47"/>
                  </a:lnTo>
                  <a:lnTo>
                    <a:pt x="90" y="49"/>
                  </a:lnTo>
                  <a:lnTo>
                    <a:pt x="110" y="49"/>
                  </a:lnTo>
                  <a:lnTo>
                    <a:pt x="129" y="47"/>
                  </a:lnTo>
                  <a:lnTo>
                    <a:pt x="149" y="42"/>
                  </a:lnTo>
                  <a:lnTo>
                    <a:pt x="156" y="39"/>
                  </a:lnTo>
                  <a:lnTo>
                    <a:pt x="161" y="34"/>
                  </a:lnTo>
                  <a:lnTo>
                    <a:pt x="168" y="32"/>
                  </a:lnTo>
                  <a:lnTo>
                    <a:pt x="173" y="25"/>
                  </a:lnTo>
                  <a:lnTo>
                    <a:pt x="178" y="20"/>
                  </a:lnTo>
                  <a:lnTo>
                    <a:pt x="181" y="12"/>
                  </a:lnTo>
                  <a:lnTo>
                    <a:pt x="183" y="8"/>
                  </a:lnTo>
                  <a:lnTo>
                    <a:pt x="183" y="0"/>
                  </a:lnTo>
                  <a:lnTo>
                    <a:pt x="193" y="17"/>
                  </a:lnTo>
                  <a:lnTo>
                    <a:pt x="193" y="25"/>
                  </a:lnTo>
                  <a:lnTo>
                    <a:pt x="190" y="32"/>
                  </a:lnTo>
                  <a:lnTo>
                    <a:pt x="188" y="37"/>
                  </a:lnTo>
                  <a:lnTo>
                    <a:pt x="183" y="44"/>
                  </a:lnTo>
                  <a:lnTo>
                    <a:pt x="178" y="49"/>
                  </a:lnTo>
                  <a:lnTo>
                    <a:pt x="173" y="54"/>
                  </a:lnTo>
                  <a:lnTo>
                    <a:pt x="166" y="56"/>
                  </a:lnTo>
                  <a:lnTo>
                    <a:pt x="159" y="59"/>
                  </a:lnTo>
                  <a:lnTo>
                    <a:pt x="139" y="64"/>
                  </a:lnTo>
                  <a:lnTo>
                    <a:pt x="120" y="66"/>
                  </a:lnTo>
                  <a:lnTo>
                    <a:pt x="100" y="66"/>
                  </a:lnTo>
                  <a:lnTo>
                    <a:pt x="83" y="64"/>
                  </a:lnTo>
                  <a:lnTo>
                    <a:pt x="64" y="59"/>
                  </a:lnTo>
                  <a:lnTo>
                    <a:pt x="44" y="52"/>
                  </a:lnTo>
                  <a:lnTo>
                    <a:pt x="27" y="42"/>
                  </a:lnTo>
                  <a:lnTo>
                    <a:pt x="12" y="3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7" name="Freeform 51"/>
            <p:cNvSpPr>
              <a:spLocks/>
            </p:cNvSpPr>
            <p:nvPr/>
          </p:nvSpPr>
          <p:spPr bwMode="auto">
            <a:xfrm>
              <a:off x="3208" y="2030"/>
              <a:ext cx="597" cy="1241"/>
            </a:xfrm>
            <a:custGeom>
              <a:avLst/>
              <a:gdLst>
                <a:gd name="T0" fmla="*/ 332 w 597"/>
                <a:gd name="T1" fmla="*/ 66 h 1241"/>
                <a:gd name="T2" fmla="*/ 380 w 597"/>
                <a:gd name="T3" fmla="*/ 5 h 1241"/>
                <a:gd name="T4" fmla="*/ 432 w 597"/>
                <a:gd name="T5" fmla="*/ 20 h 1241"/>
                <a:gd name="T6" fmla="*/ 478 w 597"/>
                <a:gd name="T7" fmla="*/ 39 h 1241"/>
                <a:gd name="T8" fmla="*/ 527 w 597"/>
                <a:gd name="T9" fmla="*/ 52 h 1241"/>
                <a:gd name="T10" fmla="*/ 576 w 597"/>
                <a:gd name="T11" fmla="*/ 64 h 1241"/>
                <a:gd name="T12" fmla="*/ 595 w 597"/>
                <a:gd name="T13" fmla="*/ 79 h 1241"/>
                <a:gd name="T14" fmla="*/ 597 w 597"/>
                <a:gd name="T15" fmla="*/ 96 h 1241"/>
                <a:gd name="T16" fmla="*/ 578 w 597"/>
                <a:gd name="T17" fmla="*/ 159 h 1241"/>
                <a:gd name="T18" fmla="*/ 541 w 597"/>
                <a:gd name="T19" fmla="*/ 237 h 1241"/>
                <a:gd name="T20" fmla="*/ 497 w 597"/>
                <a:gd name="T21" fmla="*/ 318 h 1241"/>
                <a:gd name="T22" fmla="*/ 480 w 597"/>
                <a:gd name="T23" fmla="*/ 411 h 1241"/>
                <a:gd name="T24" fmla="*/ 439 w 597"/>
                <a:gd name="T25" fmla="*/ 496 h 1241"/>
                <a:gd name="T26" fmla="*/ 395 w 597"/>
                <a:gd name="T27" fmla="*/ 581 h 1241"/>
                <a:gd name="T28" fmla="*/ 375 w 597"/>
                <a:gd name="T29" fmla="*/ 650 h 1241"/>
                <a:gd name="T30" fmla="*/ 361 w 597"/>
                <a:gd name="T31" fmla="*/ 706 h 1241"/>
                <a:gd name="T32" fmla="*/ 349 w 597"/>
                <a:gd name="T33" fmla="*/ 733 h 1241"/>
                <a:gd name="T34" fmla="*/ 336 w 597"/>
                <a:gd name="T35" fmla="*/ 750 h 1241"/>
                <a:gd name="T36" fmla="*/ 334 w 597"/>
                <a:gd name="T37" fmla="*/ 769 h 1241"/>
                <a:gd name="T38" fmla="*/ 334 w 597"/>
                <a:gd name="T39" fmla="*/ 787 h 1241"/>
                <a:gd name="T40" fmla="*/ 346 w 597"/>
                <a:gd name="T41" fmla="*/ 857 h 1241"/>
                <a:gd name="T42" fmla="*/ 361 w 597"/>
                <a:gd name="T43" fmla="*/ 940 h 1241"/>
                <a:gd name="T44" fmla="*/ 368 w 597"/>
                <a:gd name="T45" fmla="*/ 999 h 1241"/>
                <a:gd name="T46" fmla="*/ 358 w 597"/>
                <a:gd name="T47" fmla="*/ 1045 h 1241"/>
                <a:gd name="T48" fmla="*/ 292 w 597"/>
                <a:gd name="T49" fmla="*/ 1124 h 1241"/>
                <a:gd name="T50" fmla="*/ 190 w 597"/>
                <a:gd name="T51" fmla="*/ 1182 h 1241"/>
                <a:gd name="T52" fmla="*/ 122 w 597"/>
                <a:gd name="T53" fmla="*/ 1207 h 1241"/>
                <a:gd name="T54" fmla="*/ 66 w 597"/>
                <a:gd name="T55" fmla="*/ 1219 h 1241"/>
                <a:gd name="T56" fmla="*/ 34 w 597"/>
                <a:gd name="T57" fmla="*/ 1229 h 1241"/>
                <a:gd name="T58" fmla="*/ 14 w 597"/>
                <a:gd name="T59" fmla="*/ 1238 h 1241"/>
                <a:gd name="T60" fmla="*/ 9 w 597"/>
                <a:gd name="T61" fmla="*/ 1219 h 1241"/>
                <a:gd name="T62" fmla="*/ 29 w 597"/>
                <a:gd name="T63" fmla="*/ 1209 h 1241"/>
                <a:gd name="T64" fmla="*/ 68 w 597"/>
                <a:gd name="T65" fmla="*/ 1199 h 1241"/>
                <a:gd name="T66" fmla="*/ 124 w 597"/>
                <a:gd name="T67" fmla="*/ 1185 h 1241"/>
                <a:gd name="T68" fmla="*/ 207 w 597"/>
                <a:gd name="T69" fmla="*/ 1153 h 1241"/>
                <a:gd name="T70" fmla="*/ 307 w 597"/>
                <a:gd name="T71" fmla="*/ 1084 h 1241"/>
                <a:gd name="T72" fmla="*/ 353 w 597"/>
                <a:gd name="T73" fmla="*/ 1014 h 1241"/>
                <a:gd name="T74" fmla="*/ 361 w 597"/>
                <a:gd name="T75" fmla="*/ 962 h 1241"/>
                <a:gd name="T76" fmla="*/ 346 w 597"/>
                <a:gd name="T77" fmla="*/ 896 h 1241"/>
                <a:gd name="T78" fmla="*/ 334 w 597"/>
                <a:gd name="T79" fmla="*/ 816 h 1241"/>
                <a:gd name="T80" fmla="*/ 324 w 597"/>
                <a:gd name="T81" fmla="*/ 765 h 1241"/>
                <a:gd name="T82" fmla="*/ 324 w 597"/>
                <a:gd name="T83" fmla="*/ 748 h 1241"/>
                <a:gd name="T84" fmla="*/ 344 w 597"/>
                <a:gd name="T85" fmla="*/ 701 h 1241"/>
                <a:gd name="T86" fmla="*/ 368 w 597"/>
                <a:gd name="T87" fmla="*/ 628 h 1241"/>
                <a:gd name="T88" fmla="*/ 393 w 597"/>
                <a:gd name="T89" fmla="*/ 542 h 1241"/>
                <a:gd name="T90" fmla="*/ 439 w 597"/>
                <a:gd name="T91" fmla="*/ 457 h 1241"/>
                <a:gd name="T92" fmla="*/ 473 w 597"/>
                <a:gd name="T93" fmla="*/ 391 h 1241"/>
                <a:gd name="T94" fmla="*/ 480 w 597"/>
                <a:gd name="T95" fmla="*/ 332 h 1241"/>
                <a:gd name="T96" fmla="*/ 495 w 597"/>
                <a:gd name="T97" fmla="*/ 271 h 1241"/>
                <a:gd name="T98" fmla="*/ 534 w 597"/>
                <a:gd name="T99" fmla="*/ 218 h 1241"/>
                <a:gd name="T100" fmla="*/ 563 w 597"/>
                <a:gd name="T101" fmla="*/ 159 h 1241"/>
                <a:gd name="T102" fmla="*/ 585 w 597"/>
                <a:gd name="T103" fmla="*/ 98 h 1241"/>
                <a:gd name="T104" fmla="*/ 588 w 597"/>
                <a:gd name="T105" fmla="*/ 74 h 1241"/>
                <a:gd name="T106" fmla="*/ 544 w 597"/>
                <a:gd name="T107" fmla="*/ 71 h 1241"/>
                <a:gd name="T108" fmla="*/ 454 w 597"/>
                <a:gd name="T109" fmla="*/ 42 h 1241"/>
                <a:gd name="T110" fmla="*/ 390 w 597"/>
                <a:gd name="T111" fmla="*/ 20 h 1241"/>
                <a:gd name="T112" fmla="*/ 358 w 597"/>
                <a:gd name="T113" fmla="*/ 49 h 1241"/>
                <a:gd name="T114" fmla="*/ 339 w 597"/>
                <a:gd name="T115" fmla="*/ 88 h 1241"/>
                <a:gd name="T116" fmla="*/ 322 w 597"/>
                <a:gd name="T117" fmla="*/ 122 h 12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97"/>
                <a:gd name="T178" fmla="*/ 0 h 1241"/>
                <a:gd name="T179" fmla="*/ 597 w 597"/>
                <a:gd name="T180" fmla="*/ 1241 h 124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97" h="1241">
                  <a:moveTo>
                    <a:pt x="302" y="122"/>
                  </a:moveTo>
                  <a:lnTo>
                    <a:pt x="312" y="105"/>
                  </a:lnTo>
                  <a:lnTo>
                    <a:pt x="322" y="86"/>
                  </a:lnTo>
                  <a:lnTo>
                    <a:pt x="332" y="66"/>
                  </a:lnTo>
                  <a:lnTo>
                    <a:pt x="341" y="47"/>
                  </a:lnTo>
                  <a:lnTo>
                    <a:pt x="351" y="30"/>
                  </a:lnTo>
                  <a:lnTo>
                    <a:pt x="363" y="15"/>
                  </a:lnTo>
                  <a:lnTo>
                    <a:pt x="380" y="5"/>
                  </a:lnTo>
                  <a:lnTo>
                    <a:pt x="402" y="0"/>
                  </a:lnTo>
                  <a:lnTo>
                    <a:pt x="410" y="8"/>
                  </a:lnTo>
                  <a:lnTo>
                    <a:pt x="422" y="15"/>
                  </a:lnTo>
                  <a:lnTo>
                    <a:pt x="432" y="20"/>
                  </a:lnTo>
                  <a:lnTo>
                    <a:pt x="444" y="25"/>
                  </a:lnTo>
                  <a:lnTo>
                    <a:pt x="454" y="30"/>
                  </a:lnTo>
                  <a:lnTo>
                    <a:pt x="466" y="35"/>
                  </a:lnTo>
                  <a:lnTo>
                    <a:pt x="478" y="39"/>
                  </a:lnTo>
                  <a:lnTo>
                    <a:pt x="490" y="44"/>
                  </a:lnTo>
                  <a:lnTo>
                    <a:pt x="502" y="47"/>
                  </a:lnTo>
                  <a:lnTo>
                    <a:pt x="515" y="49"/>
                  </a:lnTo>
                  <a:lnTo>
                    <a:pt x="527" y="52"/>
                  </a:lnTo>
                  <a:lnTo>
                    <a:pt x="539" y="54"/>
                  </a:lnTo>
                  <a:lnTo>
                    <a:pt x="551" y="57"/>
                  </a:lnTo>
                  <a:lnTo>
                    <a:pt x="563" y="59"/>
                  </a:lnTo>
                  <a:lnTo>
                    <a:pt x="576" y="64"/>
                  </a:lnTo>
                  <a:lnTo>
                    <a:pt x="588" y="69"/>
                  </a:lnTo>
                  <a:lnTo>
                    <a:pt x="590" y="71"/>
                  </a:lnTo>
                  <a:lnTo>
                    <a:pt x="593" y="74"/>
                  </a:lnTo>
                  <a:lnTo>
                    <a:pt x="595" y="79"/>
                  </a:lnTo>
                  <a:lnTo>
                    <a:pt x="597" y="83"/>
                  </a:lnTo>
                  <a:lnTo>
                    <a:pt x="597" y="86"/>
                  </a:lnTo>
                  <a:lnTo>
                    <a:pt x="597" y="91"/>
                  </a:lnTo>
                  <a:lnTo>
                    <a:pt x="597" y="96"/>
                  </a:lnTo>
                  <a:lnTo>
                    <a:pt x="597" y="98"/>
                  </a:lnTo>
                  <a:lnTo>
                    <a:pt x="593" y="118"/>
                  </a:lnTo>
                  <a:lnTo>
                    <a:pt x="585" y="140"/>
                  </a:lnTo>
                  <a:lnTo>
                    <a:pt x="578" y="159"/>
                  </a:lnTo>
                  <a:lnTo>
                    <a:pt x="573" y="179"/>
                  </a:lnTo>
                  <a:lnTo>
                    <a:pt x="563" y="198"/>
                  </a:lnTo>
                  <a:lnTo>
                    <a:pt x="554" y="218"/>
                  </a:lnTo>
                  <a:lnTo>
                    <a:pt x="541" y="237"/>
                  </a:lnTo>
                  <a:lnTo>
                    <a:pt x="527" y="254"/>
                  </a:lnTo>
                  <a:lnTo>
                    <a:pt x="512" y="274"/>
                  </a:lnTo>
                  <a:lnTo>
                    <a:pt x="502" y="293"/>
                  </a:lnTo>
                  <a:lnTo>
                    <a:pt x="497" y="318"/>
                  </a:lnTo>
                  <a:lnTo>
                    <a:pt x="493" y="340"/>
                  </a:lnTo>
                  <a:lnTo>
                    <a:pt x="490" y="364"/>
                  </a:lnTo>
                  <a:lnTo>
                    <a:pt x="488" y="389"/>
                  </a:lnTo>
                  <a:lnTo>
                    <a:pt x="480" y="411"/>
                  </a:lnTo>
                  <a:lnTo>
                    <a:pt x="473" y="433"/>
                  </a:lnTo>
                  <a:lnTo>
                    <a:pt x="461" y="455"/>
                  </a:lnTo>
                  <a:lnTo>
                    <a:pt x="449" y="474"/>
                  </a:lnTo>
                  <a:lnTo>
                    <a:pt x="439" y="496"/>
                  </a:lnTo>
                  <a:lnTo>
                    <a:pt x="427" y="518"/>
                  </a:lnTo>
                  <a:lnTo>
                    <a:pt x="414" y="538"/>
                  </a:lnTo>
                  <a:lnTo>
                    <a:pt x="405" y="559"/>
                  </a:lnTo>
                  <a:lnTo>
                    <a:pt x="395" y="581"/>
                  </a:lnTo>
                  <a:lnTo>
                    <a:pt x="388" y="606"/>
                  </a:lnTo>
                  <a:lnTo>
                    <a:pt x="383" y="621"/>
                  </a:lnTo>
                  <a:lnTo>
                    <a:pt x="380" y="635"/>
                  </a:lnTo>
                  <a:lnTo>
                    <a:pt x="375" y="650"/>
                  </a:lnTo>
                  <a:lnTo>
                    <a:pt x="373" y="664"/>
                  </a:lnTo>
                  <a:lnTo>
                    <a:pt x="368" y="679"/>
                  </a:lnTo>
                  <a:lnTo>
                    <a:pt x="366" y="691"/>
                  </a:lnTo>
                  <a:lnTo>
                    <a:pt x="361" y="706"/>
                  </a:lnTo>
                  <a:lnTo>
                    <a:pt x="356" y="721"/>
                  </a:lnTo>
                  <a:lnTo>
                    <a:pt x="353" y="723"/>
                  </a:lnTo>
                  <a:lnTo>
                    <a:pt x="351" y="728"/>
                  </a:lnTo>
                  <a:lnTo>
                    <a:pt x="349" y="733"/>
                  </a:lnTo>
                  <a:lnTo>
                    <a:pt x="346" y="738"/>
                  </a:lnTo>
                  <a:lnTo>
                    <a:pt x="344" y="743"/>
                  </a:lnTo>
                  <a:lnTo>
                    <a:pt x="339" y="745"/>
                  </a:lnTo>
                  <a:lnTo>
                    <a:pt x="336" y="750"/>
                  </a:lnTo>
                  <a:lnTo>
                    <a:pt x="336" y="755"/>
                  </a:lnTo>
                  <a:lnTo>
                    <a:pt x="334" y="760"/>
                  </a:lnTo>
                  <a:lnTo>
                    <a:pt x="334" y="765"/>
                  </a:lnTo>
                  <a:lnTo>
                    <a:pt x="334" y="769"/>
                  </a:lnTo>
                  <a:lnTo>
                    <a:pt x="334" y="774"/>
                  </a:lnTo>
                  <a:lnTo>
                    <a:pt x="334" y="777"/>
                  </a:lnTo>
                  <a:lnTo>
                    <a:pt x="334" y="784"/>
                  </a:lnTo>
                  <a:lnTo>
                    <a:pt x="334" y="787"/>
                  </a:lnTo>
                  <a:lnTo>
                    <a:pt x="336" y="794"/>
                  </a:lnTo>
                  <a:lnTo>
                    <a:pt x="339" y="813"/>
                  </a:lnTo>
                  <a:lnTo>
                    <a:pt x="344" y="835"/>
                  </a:lnTo>
                  <a:lnTo>
                    <a:pt x="346" y="857"/>
                  </a:lnTo>
                  <a:lnTo>
                    <a:pt x="349" y="879"/>
                  </a:lnTo>
                  <a:lnTo>
                    <a:pt x="353" y="899"/>
                  </a:lnTo>
                  <a:lnTo>
                    <a:pt x="356" y="921"/>
                  </a:lnTo>
                  <a:lnTo>
                    <a:pt x="361" y="940"/>
                  </a:lnTo>
                  <a:lnTo>
                    <a:pt x="366" y="962"/>
                  </a:lnTo>
                  <a:lnTo>
                    <a:pt x="368" y="975"/>
                  </a:lnTo>
                  <a:lnTo>
                    <a:pt x="368" y="987"/>
                  </a:lnTo>
                  <a:lnTo>
                    <a:pt x="368" y="999"/>
                  </a:lnTo>
                  <a:lnTo>
                    <a:pt x="368" y="1011"/>
                  </a:lnTo>
                  <a:lnTo>
                    <a:pt x="366" y="1021"/>
                  </a:lnTo>
                  <a:lnTo>
                    <a:pt x="363" y="1033"/>
                  </a:lnTo>
                  <a:lnTo>
                    <a:pt x="358" y="1045"/>
                  </a:lnTo>
                  <a:lnTo>
                    <a:pt x="353" y="1055"/>
                  </a:lnTo>
                  <a:lnTo>
                    <a:pt x="336" y="1082"/>
                  </a:lnTo>
                  <a:lnTo>
                    <a:pt x="314" y="1104"/>
                  </a:lnTo>
                  <a:lnTo>
                    <a:pt x="292" y="1124"/>
                  </a:lnTo>
                  <a:lnTo>
                    <a:pt x="268" y="1141"/>
                  </a:lnTo>
                  <a:lnTo>
                    <a:pt x="244" y="1155"/>
                  </a:lnTo>
                  <a:lnTo>
                    <a:pt x="217" y="1170"/>
                  </a:lnTo>
                  <a:lnTo>
                    <a:pt x="190" y="1182"/>
                  </a:lnTo>
                  <a:lnTo>
                    <a:pt x="161" y="1194"/>
                  </a:lnTo>
                  <a:lnTo>
                    <a:pt x="149" y="1199"/>
                  </a:lnTo>
                  <a:lnTo>
                    <a:pt x="134" y="1204"/>
                  </a:lnTo>
                  <a:lnTo>
                    <a:pt x="122" y="1207"/>
                  </a:lnTo>
                  <a:lnTo>
                    <a:pt x="107" y="1209"/>
                  </a:lnTo>
                  <a:lnTo>
                    <a:pt x="92" y="1211"/>
                  </a:lnTo>
                  <a:lnTo>
                    <a:pt x="78" y="1214"/>
                  </a:lnTo>
                  <a:lnTo>
                    <a:pt x="66" y="1219"/>
                  </a:lnTo>
                  <a:lnTo>
                    <a:pt x="51" y="1221"/>
                  </a:lnTo>
                  <a:lnTo>
                    <a:pt x="46" y="1224"/>
                  </a:lnTo>
                  <a:lnTo>
                    <a:pt x="39" y="1226"/>
                  </a:lnTo>
                  <a:lnTo>
                    <a:pt x="34" y="1229"/>
                  </a:lnTo>
                  <a:lnTo>
                    <a:pt x="29" y="1229"/>
                  </a:lnTo>
                  <a:lnTo>
                    <a:pt x="24" y="1231"/>
                  </a:lnTo>
                  <a:lnTo>
                    <a:pt x="19" y="1236"/>
                  </a:lnTo>
                  <a:lnTo>
                    <a:pt x="14" y="1238"/>
                  </a:lnTo>
                  <a:lnTo>
                    <a:pt x="12" y="1241"/>
                  </a:lnTo>
                  <a:lnTo>
                    <a:pt x="0" y="1224"/>
                  </a:lnTo>
                  <a:lnTo>
                    <a:pt x="5" y="1221"/>
                  </a:lnTo>
                  <a:lnTo>
                    <a:pt x="9" y="1219"/>
                  </a:lnTo>
                  <a:lnTo>
                    <a:pt x="12" y="1216"/>
                  </a:lnTo>
                  <a:lnTo>
                    <a:pt x="19" y="1214"/>
                  </a:lnTo>
                  <a:lnTo>
                    <a:pt x="24" y="1211"/>
                  </a:lnTo>
                  <a:lnTo>
                    <a:pt x="29" y="1209"/>
                  </a:lnTo>
                  <a:lnTo>
                    <a:pt x="34" y="1209"/>
                  </a:lnTo>
                  <a:lnTo>
                    <a:pt x="41" y="1207"/>
                  </a:lnTo>
                  <a:lnTo>
                    <a:pt x="53" y="1202"/>
                  </a:lnTo>
                  <a:lnTo>
                    <a:pt x="68" y="1199"/>
                  </a:lnTo>
                  <a:lnTo>
                    <a:pt x="83" y="1194"/>
                  </a:lnTo>
                  <a:lnTo>
                    <a:pt x="97" y="1192"/>
                  </a:lnTo>
                  <a:lnTo>
                    <a:pt x="109" y="1187"/>
                  </a:lnTo>
                  <a:lnTo>
                    <a:pt x="124" y="1185"/>
                  </a:lnTo>
                  <a:lnTo>
                    <a:pt x="139" y="1180"/>
                  </a:lnTo>
                  <a:lnTo>
                    <a:pt x="151" y="1177"/>
                  </a:lnTo>
                  <a:lnTo>
                    <a:pt x="178" y="1165"/>
                  </a:lnTo>
                  <a:lnTo>
                    <a:pt x="207" y="1153"/>
                  </a:lnTo>
                  <a:lnTo>
                    <a:pt x="234" y="1138"/>
                  </a:lnTo>
                  <a:lnTo>
                    <a:pt x="261" y="1124"/>
                  </a:lnTo>
                  <a:lnTo>
                    <a:pt x="283" y="1104"/>
                  </a:lnTo>
                  <a:lnTo>
                    <a:pt x="307" y="1084"/>
                  </a:lnTo>
                  <a:lnTo>
                    <a:pt x="327" y="1062"/>
                  </a:lnTo>
                  <a:lnTo>
                    <a:pt x="344" y="1038"/>
                  </a:lnTo>
                  <a:lnTo>
                    <a:pt x="349" y="1026"/>
                  </a:lnTo>
                  <a:lnTo>
                    <a:pt x="353" y="1014"/>
                  </a:lnTo>
                  <a:lnTo>
                    <a:pt x="356" y="1001"/>
                  </a:lnTo>
                  <a:lnTo>
                    <a:pt x="358" y="989"/>
                  </a:lnTo>
                  <a:lnTo>
                    <a:pt x="358" y="977"/>
                  </a:lnTo>
                  <a:lnTo>
                    <a:pt x="361" y="962"/>
                  </a:lnTo>
                  <a:lnTo>
                    <a:pt x="358" y="950"/>
                  </a:lnTo>
                  <a:lnTo>
                    <a:pt x="356" y="938"/>
                  </a:lnTo>
                  <a:lnTo>
                    <a:pt x="349" y="916"/>
                  </a:lnTo>
                  <a:lnTo>
                    <a:pt x="346" y="896"/>
                  </a:lnTo>
                  <a:lnTo>
                    <a:pt x="341" y="877"/>
                  </a:lnTo>
                  <a:lnTo>
                    <a:pt x="339" y="857"/>
                  </a:lnTo>
                  <a:lnTo>
                    <a:pt x="336" y="835"/>
                  </a:lnTo>
                  <a:lnTo>
                    <a:pt x="334" y="816"/>
                  </a:lnTo>
                  <a:lnTo>
                    <a:pt x="329" y="796"/>
                  </a:lnTo>
                  <a:lnTo>
                    <a:pt x="327" y="774"/>
                  </a:lnTo>
                  <a:lnTo>
                    <a:pt x="324" y="769"/>
                  </a:lnTo>
                  <a:lnTo>
                    <a:pt x="324" y="765"/>
                  </a:lnTo>
                  <a:lnTo>
                    <a:pt x="322" y="760"/>
                  </a:lnTo>
                  <a:lnTo>
                    <a:pt x="322" y="757"/>
                  </a:lnTo>
                  <a:lnTo>
                    <a:pt x="322" y="752"/>
                  </a:lnTo>
                  <a:lnTo>
                    <a:pt x="324" y="748"/>
                  </a:lnTo>
                  <a:lnTo>
                    <a:pt x="324" y="743"/>
                  </a:lnTo>
                  <a:lnTo>
                    <a:pt x="327" y="738"/>
                  </a:lnTo>
                  <a:lnTo>
                    <a:pt x="334" y="721"/>
                  </a:lnTo>
                  <a:lnTo>
                    <a:pt x="344" y="701"/>
                  </a:lnTo>
                  <a:lnTo>
                    <a:pt x="351" y="684"/>
                  </a:lnTo>
                  <a:lnTo>
                    <a:pt x="356" y="664"/>
                  </a:lnTo>
                  <a:lnTo>
                    <a:pt x="363" y="647"/>
                  </a:lnTo>
                  <a:lnTo>
                    <a:pt x="368" y="628"/>
                  </a:lnTo>
                  <a:lnTo>
                    <a:pt x="373" y="608"/>
                  </a:lnTo>
                  <a:lnTo>
                    <a:pt x="378" y="589"/>
                  </a:lnTo>
                  <a:lnTo>
                    <a:pt x="385" y="564"/>
                  </a:lnTo>
                  <a:lnTo>
                    <a:pt x="393" y="542"/>
                  </a:lnTo>
                  <a:lnTo>
                    <a:pt x="402" y="520"/>
                  </a:lnTo>
                  <a:lnTo>
                    <a:pt x="414" y="501"/>
                  </a:lnTo>
                  <a:lnTo>
                    <a:pt x="427" y="479"/>
                  </a:lnTo>
                  <a:lnTo>
                    <a:pt x="439" y="457"/>
                  </a:lnTo>
                  <a:lnTo>
                    <a:pt x="451" y="437"/>
                  </a:lnTo>
                  <a:lnTo>
                    <a:pt x="463" y="418"/>
                  </a:lnTo>
                  <a:lnTo>
                    <a:pt x="471" y="403"/>
                  </a:lnTo>
                  <a:lnTo>
                    <a:pt x="473" y="391"/>
                  </a:lnTo>
                  <a:lnTo>
                    <a:pt x="478" y="376"/>
                  </a:lnTo>
                  <a:lnTo>
                    <a:pt x="478" y="362"/>
                  </a:lnTo>
                  <a:lnTo>
                    <a:pt x="480" y="347"/>
                  </a:lnTo>
                  <a:lnTo>
                    <a:pt x="480" y="332"/>
                  </a:lnTo>
                  <a:lnTo>
                    <a:pt x="483" y="318"/>
                  </a:lnTo>
                  <a:lnTo>
                    <a:pt x="485" y="303"/>
                  </a:lnTo>
                  <a:lnTo>
                    <a:pt x="490" y="286"/>
                  </a:lnTo>
                  <a:lnTo>
                    <a:pt x="495" y="271"/>
                  </a:lnTo>
                  <a:lnTo>
                    <a:pt x="505" y="257"/>
                  </a:lnTo>
                  <a:lnTo>
                    <a:pt x="515" y="245"/>
                  </a:lnTo>
                  <a:lnTo>
                    <a:pt x="524" y="230"/>
                  </a:lnTo>
                  <a:lnTo>
                    <a:pt x="534" y="218"/>
                  </a:lnTo>
                  <a:lnTo>
                    <a:pt x="541" y="203"/>
                  </a:lnTo>
                  <a:lnTo>
                    <a:pt x="551" y="191"/>
                  </a:lnTo>
                  <a:lnTo>
                    <a:pt x="556" y="174"/>
                  </a:lnTo>
                  <a:lnTo>
                    <a:pt x="563" y="159"/>
                  </a:lnTo>
                  <a:lnTo>
                    <a:pt x="568" y="144"/>
                  </a:lnTo>
                  <a:lnTo>
                    <a:pt x="576" y="130"/>
                  </a:lnTo>
                  <a:lnTo>
                    <a:pt x="580" y="115"/>
                  </a:lnTo>
                  <a:lnTo>
                    <a:pt x="585" y="98"/>
                  </a:lnTo>
                  <a:lnTo>
                    <a:pt x="588" y="83"/>
                  </a:lnTo>
                  <a:lnTo>
                    <a:pt x="588" y="66"/>
                  </a:lnTo>
                  <a:lnTo>
                    <a:pt x="588" y="71"/>
                  </a:lnTo>
                  <a:lnTo>
                    <a:pt x="588" y="74"/>
                  </a:lnTo>
                  <a:lnTo>
                    <a:pt x="588" y="79"/>
                  </a:lnTo>
                  <a:lnTo>
                    <a:pt x="590" y="81"/>
                  </a:lnTo>
                  <a:lnTo>
                    <a:pt x="566" y="76"/>
                  </a:lnTo>
                  <a:lnTo>
                    <a:pt x="544" y="71"/>
                  </a:lnTo>
                  <a:lnTo>
                    <a:pt x="519" y="64"/>
                  </a:lnTo>
                  <a:lnTo>
                    <a:pt x="497" y="59"/>
                  </a:lnTo>
                  <a:lnTo>
                    <a:pt x="475" y="52"/>
                  </a:lnTo>
                  <a:lnTo>
                    <a:pt x="454" y="42"/>
                  </a:lnTo>
                  <a:lnTo>
                    <a:pt x="432" y="32"/>
                  </a:lnTo>
                  <a:lnTo>
                    <a:pt x="410" y="22"/>
                  </a:lnTo>
                  <a:lnTo>
                    <a:pt x="397" y="17"/>
                  </a:lnTo>
                  <a:lnTo>
                    <a:pt x="390" y="20"/>
                  </a:lnTo>
                  <a:lnTo>
                    <a:pt x="380" y="22"/>
                  </a:lnTo>
                  <a:lnTo>
                    <a:pt x="373" y="32"/>
                  </a:lnTo>
                  <a:lnTo>
                    <a:pt x="366" y="39"/>
                  </a:lnTo>
                  <a:lnTo>
                    <a:pt x="358" y="49"/>
                  </a:lnTo>
                  <a:lnTo>
                    <a:pt x="353" y="59"/>
                  </a:lnTo>
                  <a:lnTo>
                    <a:pt x="349" y="69"/>
                  </a:lnTo>
                  <a:lnTo>
                    <a:pt x="344" y="79"/>
                  </a:lnTo>
                  <a:lnTo>
                    <a:pt x="339" y="88"/>
                  </a:lnTo>
                  <a:lnTo>
                    <a:pt x="336" y="96"/>
                  </a:lnTo>
                  <a:lnTo>
                    <a:pt x="332" y="105"/>
                  </a:lnTo>
                  <a:lnTo>
                    <a:pt x="327" y="115"/>
                  </a:lnTo>
                  <a:lnTo>
                    <a:pt x="322" y="122"/>
                  </a:lnTo>
                  <a:lnTo>
                    <a:pt x="317" y="132"/>
                  </a:lnTo>
                  <a:lnTo>
                    <a:pt x="312" y="140"/>
                  </a:lnTo>
                  <a:lnTo>
                    <a:pt x="302" y="122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8" name="Freeform 52"/>
            <p:cNvSpPr>
              <a:spLocks/>
            </p:cNvSpPr>
            <p:nvPr/>
          </p:nvSpPr>
          <p:spPr bwMode="auto">
            <a:xfrm>
              <a:off x="3564" y="1796"/>
              <a:ext cx="151" cy="261"/>
            </a:xfrm>
            <a:custGeom>
              <a:avLst/>
              <a:gdLst>
                <a:gd name="T0" fmla="*/ 61 w 151"/>
                <a:gd name="T1" fmla="*/ 225 h 261"/>
                <a:gd name="T2" fmla="*/ 68 w 151"/>
                <a:gd name="T3" fmla="*/ 195 h 261"/>
                <a:gd name="T4" fmla="*/ 68 w 151"/>
                <a:gd name="T5" fmla="*/ 166 h 261"/>
                <a:gd name="T6" fmla="*/ 68 w 151"/>
                <a:gd name="T7" fmla="*/ 168 h 261"/>
                <a:gd name="T8" fmla="*/ 58 w 151"/>
                <a:gd name="T9" fmla="*/ 154 h 261"/>
                <a:gd name="T10" fmla="*/ 51 w 151"/>
                <a:gd name="T11" fmla="*/ 134 h 261"/>
                <a:gd name="T12" fmla="*/ 51 w 151"/>
                <a:gd name="T13" fmla="*/ 134 h 261"/>
                <a:gd name="T14" fmla="*/ 39 w 151"/>
                <a:gd name="T15" fmla="*/ 132 h 261"/>
                <a:gd name="T16" fmla="*/ 10 w 151"/>
                <a:gd name="T17" fmla="*/ 95 h 261"/>
                <a:gd name="T18" fmla="*/ 0 w 151"/>
                <a:gd name="T19" fmla="*/ 54 h 261"/>
                <a:gd name="T20" fmla="*/ 12 w 151"/>
                <a:gd name="T21" fmla="*/ 22 h 261"/>
                <a:gd name="T22" fmla="*/ 34 w 151"/>
                <a:gd name="T23" fmla="*/ 2 h 261"/>
                <a:gd name="T24" fmla="*/ 61 w 151"/>
                <a:gd name="T25" fmla="*/ 2 h 261"/>
                <a:gd name="T26" fmla="*/ 90 w 151"/>
                <a:gd name="T27" fmla="*/ 27 h 261"/>
                <a:gd name="T28" fmla="*/ 115 w 151"/>
                <a:gd name="T29" fmla="*/ 61 h 261"/>
                <a:gd name="T30" fmla="*/ 124 w 151"/>
                <a:gd name="T31" fmla="*/ 83 h 261"/>
                <a:gd name="T32" fmla="*/ 122 w 151"/>
                <a:gd name="T33" fmla="*/ 76 h 261"/>
                <a:gd name="T34" fmla="*/ 132 w 151"/>
                <a:gd name="T35" fmla="*/ 95 h 261"/>
                <a:gd name="T36" fmla="*/ 134 w 151"/>
                <a:gd name="T37" fmla="*/ 98 h 261"/>
                <a:gd name="T38" fmla="*/ 134 w 151"/>
                <a:gd name="T39" fmla="*/ 90 h 261"/>
                <a:gd name="T40" fmla="*/ 141 w 151"/>
                <a:gd name="T41" fmla="*/ 93 h 261"/>
                <a:gd name="T42" fmla="*/ 141 w 151"/>
                <a:gd name="T43" fmla="*/ 105 h 261"/>
                <a:gd name="T44" fmla="*/ 129 w 151"/>
                <a:gd name="T45" fmla="*/ 93 h 261"/>
                <a:gd name="T46" fmla="*/ 122 w 151"/>
                <a:gd name="T47" fmla="*/ 76 h 261"/>
                <a:gd name="T48" fmla="*/ 124 w 151"/>
                <a:gd name="T49" fmla="*/ 83 h 261"/>
                <a:gd name="T50" fmla="*/ 119 w 151"/>
                <a:gd name="T51" fmla="*/ 78 h 261"/>
                <a:gd name="T52" fmla="*/ 115 w 151"/>
                <a:gd name="T53" fmla="*/ 61 h 261"/>
                <a:gd name="T54" fmla="*/ 107 w 151"/>
                <a:gd name="T55" fmla="*/ 49 h 261"/>
                <a:gd name="T56" fmla="*/ 110 w 151"/>
                <a:gd name="T57" fmla="*/ 56 h 261"/>
                <a:gd name="T58" fmla="*/ 102 w 151"/>
                <a:gd name="T59" fmla="*/ 46 h 261"/>
                <a:gd name="T60" fmla="*/ 85 w 151"/>
                <a:gd name="T61" fmla="*/ 29 h 261"/>
                <a:gd name="T62" fmla="*/ 71 w 151"/>
                <a:gd name="T63" fmla="*/ 22 h 261"/>
                <a:gd name="T64" fmla="*/ 29 w 151"/>
                <a:gd name="T65" fmla="*/ 29 h 261"/>
                <a:gd name="T66" fmla="*/ 12 w 151"/>
                <a:gd name="T67" fmla="*/ 68 h 261"/>
                <a:gd name="T68" fmla="*/ 10 w 151"/>
                <a:gd name="T69" fmla="*/ 98 h 261"/>
                <a:gd name="T70" fmla="*/ 10 w 151"/>
                <a:gd name="T71" fmla="*/ 88 h 261"/>
                <a:gd name="T72" fmla="*/ 22 w 151"/>
                <a:gd name="T73" fmla="*/ 105 h 261"/>
                <a:gd name="T74" fmla="*/ 37 w 151"/>
                <a:gd name="T75" fmla="*/ 122 h 261"/>
                <a:gd name="T76" fmla="*/ 54 w 151"/>
                <a:gd name="T77" fmla="*/ 134 h 261"/>
                <a:gd name="T78" fmla="*/ 61 w 151"/>
                <a:gd name="T79" fmla="*/ 146 h 261"/>
                <a:gd name="T80" fmla="*/ 66 w 151"/>
                <a:gd name="T81" fmla="*/ 161 h 261"/>
                <a:gd name="T82" fmla="*/ 66 w 151"/>
                <a:gd name="T83" fmla="*/ 164 h 261"/>
                <a:gd name="T84" fmla="*/ 71 w 151"/>
                <a:gd name="T85" fmla="*/ 168 h 261"/>
                <a:gd name="T86" fmla="*/ 78 w 151"/>
                <a:gd name="T87" fmla="*/ 208 h 261"/>
                <a:gd name="T88" fmla="*/ 71 w 151"/>
                <a:gd name="T89" fmla="*/ 247 h 2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1"/>
                <a:gd name="T136" fmla="*/ 0 h 261"/>
                <a:gd name="T137" fmla="*/ 151 w 151"/>
                <a:gd name="T138" fmla="*/ 261 h 26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1" h="261">
                  <a:moveTo>
                    <a:pt x="56" y="244"/>
                  </a:moveTo>
                  <a:lnTo>
                    <a:pt x="58" y="234"/>
                  </a:lnTo>
                  <a:lnTo>
                    <a:pt x="61" y="225"/>
                  </a:lnTo>
                  <a:lnTo>
                    <a:pt x="63" y="215"/>
                  </a:lnTo>
                  <a:lnTo>
                    <a:pt x="66" y="205"/>
                  </a:lnTo>
                  <a:lnTo>
                    <a:pt x="68" y="195"/>
                  </a:lnTo>
                  <a:lnTo>
                    <a:pt x="68" y="186"/>
                  </a:lnTo>
                  <a:lnTo>
                    <a:pt x="68" y="176"/>
                  </a:lnTo>
                  <a:lnTo>
                    <a:pt x="68" y="166"/>
                  </a:lnTo>
                  <a:lnTo>
                    <a:pt x="71" y="171"/>
                  </a:lnTo>
                  <a:lnTo>
                    <a:pt x="73" y="176"/>
                  </a:lnTo>
                  <a:lnTo>
                    <a:pt x="68" y="168"/>
                  </a:lnTo>
                  <a:lnTo>
                    <a:pt x="63" y="164"/>
                  </a:lnTo>
                  <a:lnTo>
                    <a:pt x="61" y="159"/>
                  </a:lnTo>
                  <a:lnTo>
                    <a:pt x="58" y="154"/>
                  </a:lnTo>
                  <a:lnTo>
                    <a:pt x="56" y="146"/>
                  </a:lnTo>
                  <a:lnTo>
                    <a:pt x="54" y="142"/>
                  </a:lnTo>
                  <a:lnTo>
                    <a:pt x="51" y="134"/>
                  </a:lnTo>
                  <a:lnTo>
                    <a:pt x="51" y="129"/>
                  </a:lnTo>
                  <a:lnTo>
                    <a:pt x="51" y="132"/>
                  </a:lnTo>
                  <a:lnTo>
                    <a:pt x="51" y="134"/>
                  </a:lnTo>
                  <a:lnTo>
                    <a:pt x="51" y="139"/>
                  </a:lnTo>
                  <a:lnTo>
                    <a:pt x="51" y="142"/>
                  </a:lnTo>
                  <a:lnTo>
                    <a:pt x="39" y="132"/>
                  </a:lnTo>
                  <a:lnTo>
                    <a:pt x="27" y="120"/>
                  </a:lnTo>
                  <a:lnTo>
                    <a:pt x="17" y="107"/>
                  </a:lnTo>
                  <a:lnTo>
                    <a:pt x="10" y="95"/>
                  </a:lnTo>
                  <a:lnTo>
                    <a:pt x="2" y="81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5" y="39"/>
                  </a:lnTo>
                  <a:lnTo>
                    <a:pt x="7" y="29"/>
                  </a:lnTo>
                  <a:lnTo>
                    <a:pt x="12" y="22"/>
                  </a:lnTo>
                  <a:lnTo>
                    <a:pt x="19" y="12"/>
                  </a:lnTo>
                  <a:lnTo>
                    <a:pt x="24" y="7"/>
                  </a:lnTo>
                  <a:lnTo>
                    <a:pt x="34" y="2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1" y="2"/>
                  </a:lnTo>
                  <a:lnTo>
                    <a:pt x="71" y="10"/>
                  </a:lnTo>
                  <a:lnTo>
                    <a:pt x="83" y="17"/>
                  </a:lnTo>
                  <a:lnTo>
                    <a:pt x="90" y="27"/>
                  </a:lnTo>
                  <a:lnTo>
                    <a:pt x="100" y="37"/>
                  </a:lnTo>
                  <a:lnTo>
                    <a:pt x="107" y="49"/>
                  </a:lnTo>
                  <a:lnTo>
                    <a:pt x="115" y="61"/>
                  </a:lnTo>
                  <a:lnTo>
                    <a:pt x="122" y="73"/>
                  </a:lnTo>
                  <a:lnTo>
                    <a:pt x="127" y="88"/>
                  </a:lnTo>
                  <a:lnTo>
                    <a:pt x="124" y="83"/>
                  </a:lnTo>
                  <a:lnTo>
                    <a:pt x="124" y="81"/>
                  </a:lnTo>
                  <a:lnTo>
                    <a:pt x="122" y="78"/>
                  </a:lnTo>
                  <a:lnTo>
                    <a:pt x="122" y="76"/>
                  </a:lnTo>
                  <a:lnTo>
                    <a:pt x="124" y="83"/>
                  </a:lnTo>
                  <a:lnTo>
                    <a:pt x="129" y="88"/>
                  </a:lnTo>
                  <a:lnTo>
                    <a:pt x="132" y="95"/>
                  </a:lnTo>
                  <a:lnTo>
                    <a:pt x="137" y="103"/>
                  </a:lnTo>
                  <a:lnTo>
                    <a:pt x="134" y="100"/>
                  </a:lnTo>
                  <a:lnTo>
                    <a:pt x="134" y="98"/>
                  </a:lnTo>
                  <a:lnTo>
                    <a:pt x="132" y="93"/>
                  </a:lnTo>
                  <a:lnTo>
                    <a:pt x="132" y="90"/>
                  </a:lnTo>
                  <a:lnTo>
                    <a:pt x="134" y="90"/>
                  </a:lnTo>
                  <a:lnTo>
                    <a:pt x="137" y="90"/>
                  </a:lnTo>
                  <a:lnTo>
                    <a:pt x="139" y="93"/>
                  </a:lnTo>
                  <a:lnTo>
                    <a:pt x="141" y="93"/>
                  </a:lnTo>
                  <a:lnTo>
                    <a:pt x="151" y="112"/>
                  </a:lnTo>
                  <a:lnTo>
                    <a:pt x="146" y="110"/>
                  </a:lnTo>
                  <a:lnTo>
                    <a:pt x="141" y="105"/>
                  </a:lnTo>
                  <a:lnTo>
                    <a:pt x="137" y="103"/>
                  </a:lnTo>
                  <a:lnTo>
                    <a:pt x="134" y="98"/>
                  </a:lnTo>
                  <a:lnTo>
                    <a:pt x="129" y="93"/>
                  </a:lnTo>
                  <a:lnTo>
                    <a:pt x="127" y="88"/>
                  </a:lnTo>
                  <a:lnTo>
                    <a:pt x="124" y="83"/>
                  </a:lnTo>
                  <a:lnTo>
                    <a:pt x="122" y="76"/>
                  </a:lnTo>
                  <a:lnTo>
                    <a:pt x="122" y="78"/>
                  </a:lnTo>
                  <a:lnTo>
                    <a:pt x="124" y="81"/>
                  </a:lnTo>
                  <a:lnTo>
                    <a:pt x="124" y="83"/>
                  </a:lnTo>
                  <a:lnTo>
                    <a:pt x="127" y="88"/>
                  </a:lnTo>
                  <a:lnTo>
                    <a:pt x="122" y="81"/>
                  </a:lnTo>
                  <a:lnTo>
                    <a:pt x="119" y="78"/>
                  </a:lnTo>
                  <a:lnTo>
                    <a:pt x="117" y="71"/>
                  </a:lnTo>
                  <a:lnTo>
                    <a:pt x="117" y="68"/>
                  </a:lnTo>
                  <a:lnTo>
                    <a:pt x="115" y="61"/>
                  </a:lnTo>
                  <a:lnTo>
                    <a:pt x="112" y="59"/>
                  </a:lnTo>
                  <a:lnTo>
                    <a:pt x="110" y="54"/>
                  </a:lnTo>
                  <a:lnTo>
                    <a:pt x="107" y="49"/>
                  </a:lnTo>
                  <a:lnTo>
                    <a:pt x="107" y="51"/>
                  </a:lnTo>
                  <a:lnTo>
                    <a:pt x="110" y="54"/>
                  </a:lnTo>
                  <a:lnTo>
                    <a:pt x="110" y="56"/>
                  </a:lnTo>
                  <a:lnTo>
                    <a:pt x="112" y="59"/>
                  </a:lnTo>
                  <a:lnTo>
                    <a:pt x="107" y="51"/>
                  </a:lnTo>
                  <a:lnTo>
                    <a:pt x="102" y="46"/>
                  </a:lnTo>
                  <a:lnTo>
                    <a:pt x="98" y="41"/>
                  </a:lnTo>
                  <a:lnTo>
                    <a:pt x="93" y="37"/>
                  </a:lnTo>
                  <a:lnTo>
                    <a:pt x="85" y="29"/>
                  </a:lnTo>
                  <a:lnTo>
                    <a:pt x="80" y="27"/>
                  </a:lnTo>
                  <a:lnTo>
                    <a:pt x="76" y="22"/>
                  </a:lnTo>
                  <a:lnTo>
                    <a:pt x="71" y="22"/>
                  </a:lnTo>
                  <a:lnTo>
                    <a:pt x="56" y="20"/>
                  </a:lnTo>
                  <a:lnTo>
                    <a:pt x="41" y="22"/>
                  </a:lnTo>
                  <a:lnTo>
                    <a:pt x="29" y="29"/>
                  </a:lnTo>
                  <a:lnTo>
                    <a:pt x="22" y="41"/>
                  </a:lnTo>
                  <a:lnTo>
                    <a:pt x="15" y="54"/>
                  </a:lnTo>
                  <a:lnTo>
                    <a:pt x="12" y="68"/>
                  </a:lnTo>
                  <a:lnTo>
                    <a:pt x="10" y="83"/>
                  </a:lnTo>
                  <a:lnTo>
                    <a:pt x="12" y="100"/>
                  </a:lnTo>
                  <a:lnTo>
                    <a:pt x="10" y="98"/>
                  </a:lnTo>
                  <a:lnTo>
                    <a:pt x="10" y="93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15" y="93"/>
                  </a:lnTo>
                  <a:lnTo>
                    <a:pt x="17" y="100"/>
                  </a:lnTo>
                  <a:lnTo>
                    <a:pt x="22" y="105"/>
                  </a:lnTo>
                  <a:lnTo>
                    <a:pt x="27" y="112"/>
                  </a:lnTo>
                  <a:lnTo>
                    <a:pt x="32" y="117"/>
                  </a:lnTo>
                  <a:lnTo>
                    <a:pt x="37" y="122"/>
                  </a:lnTo>
                  <a:lnTo>
                    <a:pt x="44" y="127"/>
                  </a:lnTo>
                  <a:lnTo>
                    <a:pt x="51" y="132"/>
                  </a:lnTo>
                  <a:lnTo>
                    <a:pt x="54" y="134"/>
                  </a:lnTo>
                  <a:lnTo>
                    <a:pt x="56" y="139"/>
                  </a:lnTo>
                  <a:lnTo>
                    <a:pt x="58" y="142"/>
                  </a:lnTo>
                  <a:lnTo>
                    <a:pt x="61" y="146"/>
                  </a:lnTo>
                  <a:lnTo>
                    <a:pt x="63" y="151"/>
                  </a:lnTo>
                  <a:lnTo>
                    <a:pt x="66" y="156"/>
                  </a:lnTo>
                  <a:lnTo>
                    <a:pt x="66" y="161"/>
                  </a:lnTo>
                  <a:lnTo>
                    <a:pt x="68" y="166"/>
                  </a:lnTo>
                  <a:lnTo>
                    <a:pt x="66" y="164"/>
                  </a:lnTo>
                  <a:lnTo>
                    <a:pt x="63" y="161"/>
                  </a:lnTo>
                  <a:lnTo>
                    <a:pt x="63" y="156"/>
                  </a:lnTo>
                  <a:lnTo>
                    <a:pt x="71" y="168"/>
                  </a:lnTo>
                  <a:lnTo>
                    <a:pt x="76" y="181"/>
                  </a:lnTo>
                  <a:lnTo>
                    <a:pt x="78" y="193"/>
                  </a:lnTo>
                  <a:lnTo>
                    <a:pt x="78" y="208"/>
                  </a:lnTo>
                  <a:lnTo>
                    <a:pt x="76" y="220"/>
                  </a:lnTo>
                  <a:lnTo>
                    <a:pt x="73" y="234"/>
                  </a:lnTo>
                  <a:lnTo>
                    <a:pt x="71" y="247"/>
                  </a:lnTo>
                  <a:lnTo>
                    <a:pt x="66" y="261"/>
                  </a:lnTo>
                  <a:lnTo>
                    <a:pt x="56" y="244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9" name="Freeform 53"/>
            <p:cNvSpPr>
              <a:spLocks/>
            </p:cNvSpPr>
            <p:nvPr/>
          </p:nvSpPr>
          <p:spPr bwMode="auto">
            <a:xfrm>
              <a:off x="3752" y="1877"/>
              <a:ext cx="161" cy="232"/>
            </a:xfrm>
            <a:custGeom>
              <a:avLst/>
              <a:gdLst>
                <a:gd name="T0" fmla="*/ 0 w 161"/>
                <a:gd name="T1" fmla="*/ 214 h 232"/>
                <a:gd name="T2" fmla="*/ 0 w 161"/>
                <a:gd name="T3" fmla="*/ 207 h 232"/>
                <a:gd name="T4" fmla="*/ 2 w 161"/>
                <a:gd name="T5" fmla="*/ 200 h 232"/>
                <a:gd name="T6" fmla="*/ 5 w 161"/>
                <a:gd name="T7" fmla="*/ 192 h 232"/>
                <a:gd name="T8" fmla="*/ 7 w 161"/>
                <a:gd name="T9" fmla="*/ 188 h 232"/>
                <a:gd name="T10" fmla="*/ 10 w 161"/>
                <a:gd name="T11" fmla="*/ 180 h 232"/>
                <a:gd name="T12" fmla="*/ 14 w 161"/>
                <a:gd name="T13" fmla="*/ 175 h 232"/>
                <a:gd name="T14" fmla="*/ 19 w 161"/>
                <a:gd name="T15" fmla="*/ 170 h 232"/>
                <a:gd name="T16" fmla="*/ 24 w 161"/>
                <a:gd name="T17" fmla="*/ 166 h 232"/>
                <a:gd name="T18" fmla="*/ 44 w 161"/>
                <a:gd name="T19" fmla="*/ 148 h 232"/>
                <a:gd name="T20" fmla="*/ 66 w 161"/>
                <a:gd name="T21" fmla="*/ 131 h 232"/>
                <a:gd name="T22" fmla="*/ 85 w 161"/>
                <a:gd name="T23" fmla="*/ 114 h 232"/>
                <a:gd name="T24" fmla="*/ 105 w 161"/>
                <a:gd name="T25" fmla="*/ 95 h 232"/>
                <a:gd name="T26" fmla="*/ 119 w 161"/>
                <a:gd name="T27" fmla="*/ 75 h 232"/>
                <a:gd name="T28" fmla="*/ 134 w 161"/>
                <a:gd name="T29" fmla="*/ 53 h 232"/>
                <a:gd name="T30" fmla="*/ 144 w 161"/>
                <a:gd name="T31" fmla="*/ 29 h 232"/>
                <a:gd name="T32" fmla="*/ 149 w 161"/>
                <a:gd name="T33" fmla="*/ 0 h 232"/>
                <a:gd name="T34" fmla="*/ 161 w 161"/>
                <a:gd name="T35" fmla="*/ 19 h 232"/>
                <a:gd name="T36" fmla="*/ 154 w 161"/>
                <a:gd name="T37" fmla="*/ 43 h 232"/>
                <a:gd name="T38" fmla="*/ 144 w 161"/>
                <a:gd name="T39" fmla="*/ 70 h 232"/>
                <a:gd name="T40" fmla="*/ 129 w 161"/>
                <a:gd name="T41" fmla="*/ 92 h 232"/>
                <a:gd name="T42" fmla="*/ 115 w 161"/>
                <a:gd name="T43" fmla="*/ 112 h 232"/>
                <a:gd name="T44" fmla="*/ 95 w 161"/>
                <a:gd name="T45" fmla="*/ 131 h 232"/>
                <a:gd name="T46" fmla="*/ 75 w 161"/>
                <a:gd name="T47" fmla="*/ 151 h 232"/>
                <a:gd name="T48" fmla="*/ 53 w 161"/>
                <a:gd name="T49" fmla="*/ 168 h 232"/>
                <a:gd name="T50" fmla="*/ 34 w 161"/>
                <a:gd name="T51" fmla="*/ 185 h 232"/>
                <a:gd name="T52" fmla="*/ 29 w 161"/>
                <a:gd name="T53" fmla="*/ 188 h 232"/>
                <a:gd name="T54" fmla="*/ 24 w 161"/>
                <a:gd name="T55" fmla="*/ 192 h 232"/>
                <a:gd name="T56" fmla="*/ 19 w 161"/>
                <a:gd name="T57" fmla="*/ 200 h 232"/>
                <a:gd name="T58" fmla="*/ 17 w 161"/>
                <a:gd name="T59" fmla="*/ 205 h 232"/>
                <a:gd name="T60" fmla="*/ 14 w 161"/>
                <a:gd name="T61" fmla="*/ 212 h 232"/>
                <a:gd name="T62" fmla="*/ 12 w 161"/>
                <a:gd name="T63" fmla="*/ 219 h 232"/>
                <a:gd name="T64" fmla="*/ 12 w 161"/>
                <a:gd name="T65" fmla="*/ 224 h 232"/>
                <a:gd name="T66" fmla="*/ 12 w 161"/>
                <a:gd name="T67" fmla="*/ 232 h 232"/>
                <a:gd name="T68" fmla="*/ 0 w 161"/>
                <a:gd name="T69" fmla="*/ 214 h 23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1"/>
                <a:gd name="T106" fmla="*/ 0 h 232"/>
                <a:gd name="T107" fmla="*/ 161 w 161"/>
                <a:gd name="T108" fmla="*/ 232 h 23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1" h="232">
                  <a:moveTo>
                    <a:pt x="0" y="214"/>
                  </a:moveTo>
                  <a:lnTo>
                    <a:pt x="0" y="207"/>
                  </a:lnTo>
                  <a:lnTo>
                    <a:pt x="2" y="200"/>
                  </a:lnTo>
                  <a:lnTo>
                    <a:pt x="5" y="192"/>
                  </a:lnTo>
                  <a:lnTo>
                    <a:pt x="7" y="188"/>
                  </a:lnTo>
                  <a:lnTo>
                    <a:pt x="10" y="180"/>
                  </a:lnTo>
                  <a:lnTo>
                    <a:pt x="14" y="175"/>
                  </a:lnTo>
                  <a:lnTo>
                    <a:pt x="19" y="170"/>
                  </a:lnTo>
                  <a:lnTo>
                    <a:pt x="24" y="166"/>
                  </a:lnTo>
                  <a:lnTo>
                    <a:pt x="44" y="148"/>
                  </a:lnTo>
                  <a:lnTo>
                    <a:pt x="66" y="131"/>
                  </a:lnTo>
                  <a:lnTo>
                    <a:pt x="85" y="114"/>
                  </a:lnTo>
                  <a:lnTo>
                    <a:pt x="105" y="95"/>
                  </a:lnTo>
                  <a:lnTo>
                    <a:pt x="119" y="75"/>
                  </a:lnTo>
                  <a:lnTo>
                    <a:pt x="134" y="53"/>
                  </a:lnTo>
                  <a:lnTo>
                    <a:pt x="144" y="29"/>
                  </a:lnTo>
                  <a:lnTo>
                    <a:pt x="149" y="0"/>
                  </a:lnTo>
                  <a:lnTo>
                    <a:pt x="161" y="19"/>
                  </a:lnTo>
                  <a:lnTo>
                    <a:pt x="154" y="43"/>
                  </a:lnTo>
                  <a:lnTo>
                    <a:pt x="144" y="70"/>
                  </a:lnTo>
                  <a:lnTo>
                    <a:pt x="129" y="92"/>
                  </a:lnTo>
                  <a:lnTo>
                    <a:pt x="115" y="112"/>
                  </a:lnTo>
                  <a:lnTo>
                    <a:pt x="95" y="131"/>
                  </a:lnTo>
                  <a:lnTo>
                    <a:pt x="75" y="151"/>
                  </a:lnTo>
                  <a:lnTo>
                    <a:pt x="53" y="168"/>
                  </a:lnTo>
                  <a:lnTo>
                    <a:pt x="34" y="185"/>
                  </a:lnTo>
                  <a:lnTo>
                    <a:pt x="29" y="188"/>
                  </a:lnTo>
                  <a:lnTo>
                    <a:pt x="24" y="192"/>
                  </a:lnTo>
                  <a:lnTo>
                    <a:pt x="19" y="200"/>
                  </a:lnTo>
                  <a:lnTo>
                    <a:pt x="17" y="205"/>
                  </a:lnTo>
                  <a:lnTo>
                    <a:pt x="14" y="212"/>
                  </a:lnTo>
                  <a:lnTo>
                    <a:pt x="12" y="219"/>
                  </a:lnTo>
                  <a:lnTo>
                    <a:pt x="12" y="224"/>
                  </a:lnTo>
                  <a:lnTo>
                    <a:pt x="12" y="232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0" name="Freeform 54"/>
            <p:cNvSpPr>
              <a:spLocks/>
            </p:cNvSpPr>
            <p:nvPr/>
          </p:nvSpPr>
          <p:spPr bwMode="auto">
            <a:xfrm>
              <a:off x="2473" y="2072"/>
              <a:ext cx="288" cy="703"/>
            </a:xfrm>
            <a:custGeom>
              <a:avLst/>
              <a:gdLst>
                <a:gd name="T0" fmla="*/ 247 w 288"/>
                <a:gd name="T1" fmla="*/ 657 h 703"/>
                <a:gd name="T2" fmla="*/ 237 w 288"/>
                <a:gd name="T3" fmla="*/ 632 h 703"/>
                <a:gd name="T4" fmla="*/ 230 w 288"/>
                <a:gd name="T5" fmla="*/ 615 h 703"/>
                <a:gd name="T6" fmla="*/ 220 w 288"/>
                <a:gd name="T7" fmla="*/ 598 h 703"/>
                <a:gd name="T8" fmla="*/ 220 w 288"/>
                <a:gd name="T9" fmla="*/ 601 h 703"/>
                <a:gd name="T10" fmla="*/ 210 w 288"/>
                <a:gd name="T11" fmla="*/ 583 h 703"/>
                <a:gd name="T12" fmla="*/ 212 w 288"/>
                <a:gd name="T13" fmla="*/ 583 h 703"/>
                <a:gd name="T14" fmla="*/ 203 w 288"/>
                <a:gd name="T15" fmla="*/ 566 h 703"/>
                <a:gd name="T16" fmla="*/ 178 w 288"/>
                <a:gd name="T17" fmla="*/ 522 h 703"/>
                <a:gd name="T18" fmla="*/ 161 w 288"/>
                <a:gd name="T19" fmla="*/ 398 h 703"/>
                <a:gd name="T20" fmla="*/ 151 w 288"/>
                <a:gd name="T21" fmla="*/ 349 h 703"/>
                <a:gd name="T22" fmla="*/ 147 w 288"/>
                <a:gd name="T23" fmla="*/ 332 h 703"/>
                <a:gd name="T24" fmla="*/ 86 w 288"/>
                <a:gd name="T25" fmla="*/ 266 h 703"/>
                <a:gd name="T26" fmla="*/ 51 w 288"/>
                <a:gd name="T27" fmla="*/ 185 h 703"/>
                <a:gd name="T28" fmla="*/ 20 w 288"/>
                <a:gd name="T29" fmla="*/ 141 h 703"/>
                <a:gd name="T30" fmla="*/ 0 w 288"/>
                <a:gd name="T31" fmla="*/ 83 h 703"/>
                <a:gd name="T32" fmla="*/ 56 w 288"/>
                <a:gd name="T33" fmla="*/ 49 h 703"/>
                <a:gd name="T34" fmla="*/ 188 w 288"/>
                <a:gd name="T35" fmla="*/ 2 h 703"/>
                <a:gd name="T36" fmla="*/ 234 w 288"/>
                <a:gd name="T37" fmla="*/ 12 h 703"/>
                <a:gd name="T38" fmla="*/ 249 w 288"/>
                <a:gd name="T39" fmla="*/ 37 h 703"/>
                <a:gd name="T40" fmla="*/ 259 w 288"/>
                <a:gd name="T41" fmla="*/ 49 h 703"/>
                <a:gd name="T42" fmla="*/ 266 w 288"/>
                <a:gd name="T43" fmla="*/ 61 h 703"/>
                <a:gd name="T44" fmla="*/ 276 w 288"/>
                <a:gd name="T45" fmla="*/ 80 h 703"/>
                <a:gd name="T46" fmla="*/ 276 w 288"/>
                <a:gd name="T47" fmla="*/ 73 h 703"/>
                <a:gd name="T48" fmla="*/ 286 w 288"/>
                <a:gd name="T49" fmla="*/ 95 h 703"/>
                <a:gd name="T50" fmla="*/ 276 w 288"/>
                <a:gd name="T51" fmla="*/ 78 h 703"/>
                <a:gd name="T52" fmla="*/ 273 w 288"/>
                <a:gd name="T53" fmla="*/ 76 h 703"/>
                <a:gd name="T54" fmla="*/ 264 w 288"/>
                <a:gd name="T55" fmla="*/ 56 h 703"/>
                <a:gd name="T56" fmla="*/ 259 w 288"/>
                <a:gd name="T57" fmla="*/ 49 h 703"/>
                <a:gd name="T58" fmla="*/ 256 w 288"/>
                <a:gd name="T59" fmla="*/ 44 h 703"/>
                <a:gd name="T60" fmla="*/ 247 w 288"/>
                <a:gd name="T61" fmla="*/ 37 h 703"/>
                <a:gd name="T62" fmla="*/ 237 w 288"/>
                <a:gd name="T63" fmla="*/ 15 h 703"/>
                <a:gd name="T64" fmla="*/ 237 w 288"/>
                <a:gd name="T65" fmla="*/ 22 h 703"/>
                <a:gd name="T66" fmla="*/ 176 w 288"/>
                <a:gd name="T67" fmla="*/ 24 h 703"/>
                <a:gd name="T68" fmla="*/ 59 w 288"/>
                <a:gd name="T69" fmla="*/ 68 h 703"/>
                <a:gd name="T70" fmla="*/ 12 w 288"/>
                <a:gd name="T71" fmla="*/ 117 h 703"/>
                <a:gd name="T72" fmla="*/ 32 w 288"/>
                <a:gd name="T73" fmla="*/ 163 h 703"/>
                <a:gd name="T74" fmla="*/ 49 w 288"/>
                <a:gd name="T75" fmla="*/ 178 h 703"/>
                <a:gd name="T76" fmla="*/ 76 w 288"/>
                <a:gd name="T77" fmla="*/ 249 h 703"/>
                <a:gd name="T78" fmla="*/ 78 w 288"/>
                <a:gd name="T79" fmla="*/ 251 h 703"/>
                <a:gd name="T80" fmla="*/ 132 w 288"/>
                <a:gd name="T81" fmla="*/ 312 h 703"/>
                <a:gd name="T82" fmla="*/ 169 w 288"/>
                <a:gd name="T83" fmla="*/ 391 h 703"/>
                <a:gd name="T84" fmla="*/ 176 w 288"/>
                <a:gd name="T85" fmla="*/ 483 h 703"/>
                <a:gd name="T86" fmla="*/ 188 w 288"/>
                <a:gd name="T87" fmla="*/ 532 h 703"/>
                <a:gd name="T88" fmla="*/ 195 w 288"/>
                <a:gd name="T89" fmla="*/ 559 h 703"/>
                <a:gd name="T90" fmla="*/ 200 w 288"/>
                <a:gd name="T91" fmla="*/ 561 h 703"/>
                <a:gd name="T92" fmla="*/ 212 w 288"/>
                <a:gd name="T93" fmla="*/ 586 h 703"/>
                <a:gd name="T94" fmla="*/ 210 w 288"/>
                <a:gd name="T95" fmla="*/ 581 h 703"/>
                <a:gd name="T96" fmla="*/ 222 w 288"/>
                <a:gd name="T97" fmla="*/ 603 h 703"/>
                <a:gd name="T98" fmla="*/ 217 w 288"/>
                <a:gd name="T99" fmla="*/ 598 h 703"/>
                <a:gd name="T100" fmla="*/ 232 w 288"/>
                <a:gd name="T101" fmla="*/ 620 h 703"/>
                <a:gd name="T102" fmla="*/ 237 w 288"/>
                <a:gd name="T103" fmla="*/ 630 h 703"/>
                <a:gd name="T104" fmla="*/ 256 w 288"/>
                <a:gd name="T105" fmla="*/ 674 h 70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88"/>
                <a:gd name="T160" fmla="*/ 0 h 703"/>
                <a:gd name="T161" fmla="*/ 288 w 288"/>
                <a:gd name="T162" fmla="*/ 703 h 70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88" h="703">
                  <a:moveTo>
                    <a:pt x="251" y="686"/>
                  </a:moveTo>
                  <a:lnTo>
                    <a:pt x="251" y="679"/>
                  </a:lnTo>
                  <a:lnTo>
                    <a:pt x="251" y="671"/>
                  </a:lnTo>
                  <a:lnTo>
                    <a:pt x="249" y="664"/>
                  </a:lnTo>
                  <a:lnTo>
                    <a:pt x="247" y="657"/>
                  </a:lnTo>
                  <a:lnTo>
                    <a:pt x="244" y="649"/>
                  </a:lnTo>
                  <a:lnTo>
                    <a:pt x="242" y="642"/>
                  </a:lnTo>
                  <a:lnTo>
                    <a:pt x="239" y="637"/>
                  </a:lnTo>
                  <a:lnTo>
                    <a:pt x="237" y="630"/>
                  </a:lnTo>
                  <a:lnTo>
                    <a:pt x="237" y="632"/>
                  </a:lnTo>
                  <a:lnTo>
                    <a:pt x="239" y="637"/>
                  </a:lnTo>
                  <a:lnTo>
                    <a:pt x="237" y="632"/>
                  </a:lnTo>
                  <a:lnTo>
                    <a:pt x="234" y="627"/>
                  </a:lnTo>
                  <a:lnTo>
                    <a:pt x="230" y="620"/>
                  </a:lnTo>
                  <a:lnTo>
                    <a:pt x="230" y="615"/>
                  </a:lnTo>
                  <a:lnTo>
                    <a:pt x="227" y="610"/>
                  </a:lnTo>
                  <a:lnTo>
                    <a:pt x="225" y="605"/>
                  </a:lnTo>
                  <a:lnTo>
                    <a:pt x="220" y="601"/>
                  </a:lnTo>
                  <a:lnTo>
                    <a:pt x="217" y="598"/>
                  </a:lnTo>
                  <a:lnTo>
                    <a:pt x="220" y="598"/>
                  </a:lnTo>
                  <a:lnTo>
                    <a:pt x="222" y="601"/>
                  </a:lnTo>
                  <a:lnTo>
                    <a:pt x="222" y="603"/>
                  </a:lnTo>
                  <a:lnTo>
                    <a:pt x="225" y="608"/>
                  </a:lnTo>
                  <a:lnTo>
                    <a:pt x="222" y="603"/>
                  </a:lnTo>
                  <a:lnTo>
                    <a:pt x="220" y="601"/>
                  </a:lnTo>
                  <a:lnTo>
                    <a:pt x="217" y="596"/>
                  </a:lnTo>
                  <a:lnTo>
                    <a:pt x="217" y="593"/>
                  </a:lnTo>
                  <a:lnTo>
                    <a:pt x="215" y="588"/>
                  </a:lnTo>
                  <a:lnTo>
                    <a:pt x="210" y="581"/>
                  </a:lnTo>
                  <a:lnTo>
                    <a:pt x="210" y="583"/>
                  </a:lnTo>
                  <a:lnTo>
                    <a:pt x="212" y="586"/>
                  </a:lnTo>
                  <a:lnTo>
                    <a:pt x="215" y="588"/>
                  </a:lnTo>
                  <a:lnTo>
                    <a:pt x="217" y="591"/>
                  </a:lnTo>
                  <a:lnTo>
                    <a:pt x="215" y="588"/>
                  </a:lnTo>
                  <a:lnTo>
                    <a:pt x="212" y="583"/>
                  </a:lnTo>
                  <a:lnTo>
                    <a:pt x="210" y="581"/>
                  </a:lnTo>
                  <a:lnTo>
                    <a:pt x="208" y="576"/>
                  </a:lnTo>
                  <a:lnTo>
                    <a:pt x="208" y="574"/>
                  </a:lnTo>
                  <a:lnTo>
                    <a:pt x="205" y="569"/>
                  </a:lnTo>
                  <a:lnTo>
                    <a:pt x="203" y="566"/>
                  </a:lnTo>
                  <a:lnTo>
                    <a:pt x="200" y="561"/>
                  </a:lnTo>
                  <a:lnTo>
                    <a:pt x="203" y="566"/>
                  </a:lnTo>
                  <a:lnTo>
                    <a:pt x="203" y="569"/>
                  </a:lnTo>
                  <a:lnTo>
                    <a:pt x="188" y="547"/>
                  </a:lnTo>
                  <a:lnTo>
                    <a:pt x="178" y="522"/>
                  </a:lnTo>
                  <a:lnTo>
                    <a:pt x="171" y="498"/>
                  </a:lnTo>
                  <a:lnTo>
                    <a:pt x="169" y="474"/>
                  </a:lnTo>
                  <a:lnTo>
                    <a:pt x="166" y="449"/>
                  </a:lnTo>
                  <a:lnTo>
                    <a:pt x="164" y="422"/>
                  </a:lnTo>
                  <a:lnTo>
                    <a:pt x="161" y="398"/>
                  </a:lnTo>
                  <a:lnTo>
                    <a:pt x="159" y="373"/>
                  </a:lnTo>
                  <a:lnTo>
                    <a:pt x="156" y="366"/>
                  </a:lnTo>
                  <a:lnTo>
                    <a:pt x="156" y="361"/>
                  </a:lnTo>
                  <a:lnTo>
                    <a:pt x="154" y="354"/>
                  </a:lnTo>
                  <a:lnTo>
                    <a:pt x="151" y="349"/>
                  </a:lnTo>
                  <a:lnTo>
                    <a:pt x="151" y="344"/>
                  </a:lnTo>
                  <a:lnTo>
                    <a:pt x="149" y="339"/>
                  </a:lnTo>
                  <a:lnTo>
                    <a:pt x="147" y="334"/>
                  </a:lnTo>
                  <a:lnTo>
                    <a:pt x="147" y="329"/>
                  </a:lnTo>
                  <a:lnTo>
                    <a:pt x="147" y="332"/>
                  </a:lnTo>
                  <a:lnTo>
                    <a:pt x="147" y="334"/>
                  </a:lnTo>
                  <a:lnTo>
                    <a:pt x="129" y="317"/>
                  </a:lnTo>
                  <a:lnTo>
                    <a:pt x="112" y="300"/>
                  </a:lnTo>
                  <a:lnTo>
                    <a:pt x="98" y="283"/>
                  </a:lnTo>
                  <a:lnTo>
                    <a:pt x="86" y="266"/>
                  </a:lnTo>
                  <a:lnTo>
                    <a:pt x="73" y="246"/>
                  </a:lnTo>
                  <a:lnTo>
                    <a:pt x="64" y="225"/>
                  </a:lnTo>
                  <a:lnTo>
                    <a:pt x="54" y="203"/>
                  </a:lnTo>
                  <a:lnTo>
                    <a:pt x="49" y="181"/>
                  </a:lnTo>
                  <a:lnTo>
                    <a:pt x="51" y="185"/>
                  </a:lnTo>
                  <a:lnTo>
                    <a:pt x="51" y="188"/>
                  </a:lnTo>
                  <a:lnTo>
                    <a:pt x="42" y="176"/>
                  </a:lnTo>
                  <a:lnTo>
                    <a:pt x="34" y="166"/>
                  </a:lnTo>
                  <a:lnTo>
                    <a:pt x="27" y="154"/>
                  </a:lnTo>
                  <a:lnTo>
                    <a:pt x="20" y="141"/>
                  </a:lnTo>
                  <a:lnTo>
                    <a:pt x="12" y="127"/>
                  </a:lnTo>
                  <a:lnTo>
                    <a:pt x="7" y="115"/>
                  </a:lnTo>
                  <a:lnTo>
                    <a:pt x="3" y="100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3" y="78"/>
                  </a:lnTo>
                  <a:lnTo>
                    <a:pt x="7" y="76"/>
                  </a:lnTo>
                  <a:lnTo>
                    <a:pt x="32" y="61"/>
                  </a:lnTo>
                  <a:lnTo>
                    <a:pt x="56" y="49"/>
                  </a:lnTo>
                  <a:lnTo>
                    <a:pt x="81" y="34"/>
                  </a:lnTo>
                  <a:lnTo>
                    <a:pt x="108" y="24"/>
                  </a:lnTo>
                  <a:lnTo>
                    <a:pt x="134" y="15"/>
                  </a:lnTo>
                  <a:lnTo>
                    <a:pt x="161" y="7"/>
                  </a:lnTo>
                  <a:lnTo>
                    <a:pt x="188" y="2"/>
                  </a:lnTo>
                  <a:lnTo>
                    <a:pt x="217" y="0"/>
                  </a:lnTo>
                  <a:lnTo>
                    <a:pt x="220" y="0"/>
                  </a:lnTo>
                  <a:lnTo>
                    <a:pt x="227" y="2"/>
                  </a:lnTo>
                  <a:lnTo>
                    <a:pt x="230" y="7"/>
                  </a:lnTo>
                  <a:lnTo>
                    <a:pt x="234" y="12"/>
                  </a:lnTo>
                  <a:lnTo>
                    <a:pt x="239" y="17"/>
                  </a:lnTo>
                  <a:lnTo>
                    <a:pt x="242" y="24"/>
                  </a:lnTo>
                  <a:lnTo>
                    <a:pt x="247" y="32"/>
                  </a:lnTo>
                  <a:lnTo>
                    <a:pt x="249" y="39"/>
                  </a:lnTo>
                  <a:lnTo>
                    <a:pt x="249" y="37"/>
                  </a:lnTo>
                  <a:lnTo>
                    <a:pt x="247" y="32"/>
                  </a:lnTo>
                  <a:lnTo>
                    <a:pt x="249" y="37"/>
                  </a:lnTo>
                  <a:lnTo>
                    <a:pt x="251" y="39"/>
                  </a:lnTo>
                  <a:lnTo>
                    <a:pt x="256" y="44"/>
                  </a:lnTo>
                  <a:lnTo>
                    <a:pt x="259" y="49"/>
                  </a:lnTo>
                  <a:lnTo>
                    <a:pt x="259" y="54"/>
                  </a:lnTo>
                  <a:lnTo>
                    <a:pt x="261" y="56"/>
                  </a:lnTo>
                  <a:lnTo>
                    <a:pt x="264" y="61"/>
                  </a:lnTo>
                  <a:lnTo>
                    <a:pt x="266" y="66"/>
                  </a:lnTo>
                  <a:lnTo>
                    <a:pt x="266" y="61"/>
                  </a:lnTo>
                  <a:lnTo>
                    <a:pt x="264" y="56"/>
                  </a:lnTo>
                  <a:lnTo>
                    <a:pt x="266" y="63"/>
                  </a:lnTo>
                  <a:lnTo>
                    <a:pt x="269" y="68"/>
                  </a:lnTo>
                  <a:lnTo>
                    <a:pt x="273" y="73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3" y="76"/>
                  </a:lnTo>
                  <a:lnTo>
                    <a:pt x="271" y="73"/>
                  </a:lnTo>
                  <a:lnTo>
                    <a:pt x="271" y="71"/>
                  </a:lnTo>
                  <a:lnTo>
                    <a:pt x="276" y="73"/>
                  </a:lnTo>
                  <a:lnTo>
                    <a:pt x="278" y="78"/>
                  </a:lnTo>
                  <a:lnTo>
                    <a:pt x="278" y="83"/>
                  </a:lnTo>
                  <a:lnTo>
                    <a:pt x="281" y="85"/>
                  </a:lnTo>
                  <a:lnTo>
                    <a:pt x="283" y="90"/>
                  </a:lnTo>
                  <a:lnTo>
                    <a:pt x="286" y="95"/>
                  </a:lnTo>
                  <a:lnTo>
                    <a:pt x="288" y="98"/>
                  </a:lnTo>
                  <a:lnTo>
                    <a:pt x="288" y="102"/>
                  </a:lnTo>
                  <a:lnTo>
                    <a:pt x="278" y="85"/>
                  </a:lnTo>
                  <a:lnTo>
                    <a:pt x="278" y="80"/>
                  </a:lnTo>
                  <a:lnTo>
                    <a:pt x="276" y="78"/>
                  </a:lnTo>
                  <a:lnTo>
                    <a:pt x="278" y="83"/>
                  </a:lnTo>
                  <a:lnTo>
                    <a:pt x="281" y="88"/>
                  </a:lnTo>
                  <a:lnTo>
                    <a:pt x="278" y="83"/>
                  </a:lnTo>
                  <a:lnTo>
                    <a:pt x="276" y="80"/>
                  </a:lnTo>
                  <a:lnTo>
                    <a:pt x="273" y="76"/>
                  </a:lnTo>
                  <a:lnTo>
                    <a:pt x="271" y="73"/>
                  </a:lnTo>
                  <a:lnTo>
                    <a:pt x="269" y="68"/>
                  </a:lnTo>
                  <a:lnTo>
                    <a:pt x="269" y="66"/>
                  </a:lnTo>
                  <a:lnTo>
                    <a:pt x="266" y="61"/>
                  </a:lnTo>
                  <a:lnTo>
                    <a:pt x="264" y="56"/>
                  </a:lnTo>
                  <a:lnTo>
                    <a:pt x="266" y="61"/>
                  </a:lnTo>
                  <a:lnTo>
                    <a:pt x="266" y="66"/>
                  </a:lnTo>
                  <a:lnTo>
                    <a:pt x="261" y="58"/>
                  </a:lnTo>
                  <a:lnTo>
                    <a:pt x="259" y="54"/>
                  </a:lnTo>
                  <a:lnTo>
                    <a:pt x="259" y="49"/>
                  </a:lnTo>
                  <a:lnTo>
                    <a:pt x="256" y="46"/>
                  </a:lnTo>
                  <a:lnTo>
                    <a:pt x="256" y="44"/>
                  </a:lnTo>
                  <a:lnTo>
                    <a:pt x="254" y="39"/>
                  </a:lnTo>
                  <a:lnTo>
                    <a:pt x="254" y="41"/>
                  </a:lnTo>
                  <a:lnTo>
                    <a:pt x="256" y="44"/>
                  </a:lnTo>
                  <a:lnTo>
                    <a:pt x="256" y="49"/>
                  </a:lnTo>
                  <a:lnTo>
                    <a:pt x="256" y="51"/>
                  </a:lnTo>
                  <a:lnTo>
                    <a:pt x="251" y="46"/>
                  </a:lnTo>
                  <a:lnTo>
                    <a:pt x="249" y="41"/>
                  </a:lnTo>
                  <a:lnTo>
                    <a:pt x="247" y="37"/>
                  </a:lnTo>
                  <a:lnTo>
                    <a:pt x="244" y="34"/>
                  </a:lnTo>
                  <a:lnTo>
                    <a:pt x="242" y="29"/>
                  </a:lnTo>
                  <a:lnTo>
                    <a:pt x="239" y="24"/>
                  </a:lnTo>
                  <a:lnTo>
                    <a:pt x="237" y="19"/>
                  </a:lnTo>
                  <a:lnTo>
                    <a:pt x="237" y="15"/>
                  </a:lnTo>
                  <a:lnTo>
                    <a:pt x="237" y="17"/>
                  </a:lnTo>
                  <a:lnTo>
                    <a:pt x="239" y="22"/>
                  </a:lnTo>
                  <a:lnTo>
                    <a:pt x="239" y="24"/>
                  </a:lnTo>
                  <a:lnTo>
                    <a:pt x="242" y="27"/>
                  </a:lnTo>
                  <a:lnTo>
                    <a:pt x="237" y="22"/>
                  </a:lnTo>
                  <a:lnTo>
                    <a:pt x="234" y="19"/>
                  </a:lnTo>
                  <a:lnTo>
                    <a:pt x="230" y="15"/>
                  </a:lnTo>
                  <a:lnTo>
                    <a:pt x="227" y="15"/>
                  </a:lnTo>
                  <a:lnTo>
                    <a:pt x="200" y="19"/>
                  </a:lnTo>
                  <a:lnTo>
                    <a:pt x="176" y="24"/>
                  </a:lnTo>
                  <a:lnTo>
                    <a:pt x="154" y="32"/>
                  </a:lnTo>
                  <a:lnTo>
                    <a:pt x="129" y="41"/>
                  </a:lnTo>
                  <a:lnTo>
                    <a:pt x="105" y="51"/>
                  </a:lnTo>
                  <a:lnTo>
                    <a:pt x="83" y="61"/>
                  </a:lnTo>
                  <a:lnTo>
                    <a:pt x="59" y="68"/>
                  </a:lnTo>
                  <a:lnTo>
                    <a:pt x="37" y="78"/>
                  </a:lnTo>
                  <a:lnTo>
                    <a:pt x="22" y="83"/>
                  </a:lnTo>
                  <a:lnTo>
                    <a:pt x="15" y="93"/>
                  </a:lnTo>
                  <a:lnTo>
                    <a:pt x="12" y="105"/>
                  </a:lnTo>
                  <a:lnTo>
                    <a:pt x="12" y="117"/>
                  </a:lnTo>
                  <a:lnTo>
                    <a:pt x="17" y="127"/>
                  </a:lnTo>
                  <a:lnTo>
                    <a:pt x="22" y="141"/>
                  </a:lnTo>
                  <a:lnTo>
                    <a:pt x="27" y="154"/>
                  </a:lnTo>
                  <a:lnTo>
                    <a:pt x="34" y="166"/>
                  </a:lnTo>
                  <a:lnTo>
                    <a:pt x="32" y="163"/>
                  </a:lnTo>
                  <a:lnTo>
                    <a:pt x="32" y="159"/>
                  </a:lnTo>
                  <a:lnTo>
                    <a:pt x="32" y="156"/>
                  </a:lnTo>
                  <a:lnTo>
                    <a:pt x="42" y="166"/>
                  </a:lnTo>
                  <a:lnTo>
                    <a:pt x="49" y="178"/>
                  </a:lnTo>
                  <a:lnTo>
                    <a:pt x="56" y="193"/>
                  </a:lnTo>
                  <a:lnTo>
                    <a:pt x="61" y="205"/>
                  </a:lnTo>
                  <a:lnTo>
                    <a:pt x="68" y="220"/>
                  </a:lnTo>
                  <a:lnTo>
                    <a:pt x="71" y="234"/>
                  </a:lnTo>
                  <a:lnTo>
                    <a:pt x="76" y="249"/>
                  </a:lnTo>
                  <a:lnTo>
                    <a:pt x="81" y="264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4"/>
                  </a:lnTo>
                  <a:lnTo>
                    <a:pt x="78" y="251"/>
                  </a:lnTo>
                  <a:lnTo>
                    <a:pt x="86" y="266"/>
                  </a:lnTo>
                  <a:lnTo>
                    <a:pt x="98" y="278"/>
                  </a:lnTo>
                  <a:lnTo>
                    <a:pt x="108" y="288"/>
                  </a:lnTo>
                  <a:lnTo>
                    <a:pt x="120" y="300"/>
                  </a:lnTo>
                  <a:lnTo>
                    <a:pt x="132" y="312"/>
                  </a:lnTo>
                  <a:lnTo>
                    <a:pt x="142" y="327"/>
                  </a:lnTo>
                  <a:lnTo>
                    <a:pt x="151" y="339"/>
                  </a:lnTo>
                  <a:lnTo>
                    <a:pt x="159" y="354"/>
                  </a:lnTo>
                  <a:lnTo>
                    <a:pt x="164" y="373"/>
                  </a:lnTo>
                  <a:lnTo>
                    <a:pt x="169" y="391"/>
                  </a:lnTo>
                  <a:lnTo>
                    <a:pt x="171" y="410"/>
                  </a:lnTo>
                  <a:lnTo>
                    <a:pt x="173" y="427"/>
                  </a:lnTo>
                  <a:lnTo>
                    <a:pt x="173" y="447"/>
                  </a:lnTo>
                  <a:lnTo>
                    <a:pt x="173" y="466"/>
                  </a:lnTo>
                  <a:lnTo>
                    <a:pt x="176" y="483"/>
                  </a:lnTo>
                  <a:lnTo>
                    <a:pt x="178" y="503"/>
                  </a:lnTo>
                  <a:lnTo>
                    <a:pt x="181" y="510"/>
                  </a:lnTo>
                  <a:lnTo>
                    <a:pt x="183" y="517"/>
                  </a:lnTo>
                  <a:lnTo>
                    <a:pt x="186" y="525"/>
                  </a:lnTo>
                  <a:lnTo>
                    <a:pt x="188" y="532"/>
                  </a:lnTo>
                  <a:lnTo>
                    <a:pt x="188" y="539"/>
                  </a:lnTo>
                  <a:lnTo>
                    <a:pt x="193" y="547"/>
                  </a:lnTo>
                  <a:lnTo>
                    <a:pt x="195" y="554"/>
                  </a:lnTo>
                  <a:lnTo>
                    <a:pt x="198" y="561"/>
                  </a:lnTo>
                  <a:lnTo>
                    <a:pt x="195" y="559"/>
                  </a:lnTo>
                  <a:lnTo>
                    <a:pt x="195" y="557"/>
                  </a:lnTo>
                  <a:lnTo>
                    <a:pt x="193" y="554"/>
                  </a:lnTo>
                  <a:lnTo>
                    <a:pt x="193" y="552"/>
                  </a:lnTo>
                  <a:lnTo>
                    <a:pt x="195" y="557"/>
                  </a:lnTo>
                  <a:lnTo>
                    <a:pt x="200" y="561"/>
                  </a:lnTo>
                  <a:lnTo>
                    <a:pt x="203" y="566"/>
                  </a:lnTo>
                  <a:lnTo>
                    <a:pt x="205" y="571"/>
                  </a:lnTo>
                  <a:lnTo>
                    <a:pt x="208" y="576"/>
                  </a:lnTo>
                  <a:lnTo>
                    <a:pt x="210" y="581"/>
                  </a:lnTo>
                  <a:lnTo>
                    <a:pt x="212" y="586"/>
                  </a:lnTo>
                  <a:lnTo>
                    <a:pt x="217" y="591"/>
                  </a:lnTo>
                  <a:lnTo>
                    <a:pt x="215" y="588"/>
                  </a:lnTo>
                  <a:lnTo>
                    <a:pt x="212" y="586"/>
                  </a:lnTo>
                  <a:lnTo>
                    <a:pt x="210" y="583"/>
                  </a:lnTo>
                  <a:lnTo>
                    <a:pt x="210" y="581"/>
                  </a:lnTo>
                  <a:lnTo>
                    <a:pt x="215" y="588"/>
                  </a:lnTo>
                  <a:lnTo>
                    <a:pt x="217" y="593"/>
                  </a:lnTo>
                  <a:lnTo>
                    <a:pt x="217" y="596"/>
                  </a:lnTo>
                  <a:lnTo>
                    <a:pt x="220" y="601"/>
                  </a:lnTo>
                  <a:lnTo>
                    <a:pt x="222" y="603"/>
                  </a:lnTo>
                  <a:lnTo>
                    <a:pt x="225" y="608"/>
                  </a:lnTo>
                  <a:lnTo>
                    <a:pt x="222" y="603"/>
                  </a:lnTo>
                  <a:lnTo>
                    <a:pt x="222" y="601"/>
                  </a:lnTo>
                  <a:lnTo>
                    <a:pt x="220" y="598"/>
                  </a:lnTo>
                  <a:lnTo>
                    <a:pt x="217" y="598"/>
                  </a:lnTo>
                  <a:lnTo>
                    <a:pt x="220" y="601"/>
                  </a:lnTo>
                  <a:lnTo>
                    <a:pt x="225" y="605"/>
                  </a:lnTo>
                  <a:lnTo>
                    <a:pt x="227" y="610"/>
                  </a:lnTo>
                  <a:lnTo>
                    <a:pt x="230" y="615"/>
                  </a:lnTo>
                  <a:lnTo>
                    <a:pt x="232" y="620"/>
                  </a:lnTo>
                  <a:lnTo>
                    <a:pt x="234" y="627"/>
                  </a:lnTo>
                  <a:lnTo>
                    <a:pt x="237" y="632"/>
                  </a:lnTo>
                  <a:lnTo>
                    <a:pt x="239" y="637"/>
                  </a:lnTo>
                  <a:lnTo>
                    <a:pt x="237" y="632"/>
                  </a:lnTo>
                  <a:lnTo>
                    <a:pt x="237" y="630"/>
                  </a:lnTo>
                  <a:lnTo>
                    <a:pt x="239" y="637"/>
                  </a:lnTo>
                  <a:lnTo>
                    <a:pt x="244" y="647"/>
                  </a:lnTo>
                  <a:lnTo>
                    <a:pt x="249" y="657"/>
                  </a:lnTo>
                  <a:lnTo>
                    <a:pt x="254" y="664"/>
                  </a:lnTo>
                  <a:lnTo>
                    <a:pt x="256" y="674"/>
                  </a:lnTo>
                  <a:lnTo>
                    <a:pt x="259" y="684"/>
                  </a:lnTo>
                  <a:lnTo>
                    <a:pt x="261" y="693"/>
                  </a:lnTo>
                  <a:lnTo>
                    <a:pt x="261" y="703"/>
                  </a:lnTo>
                  <a:lnTo>
                    <a:pt x="251" y="686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1" name="Freeform 55"/>
            <p:cNvSpPr>
              <a:spLocks/>
            </p:cNvSpPr>
            <p:nvPr/>
          </p:nvSpPr>
          <p:spPr bwMode="auto">
            <a:xfrm>
              <a:off x="2541" y="1842"/>
              <a:ext cx="108" cy="240"/>
            </a:xfrm>
            <a:custGeom>
              <a:avLst/>
              <a:gdLst>
                <a:gd name="T0" fmla="*/ 98 w 108"/>
                <a:gd name="T1" fmla="*/ 223 h 240"/>
                <a:gd name="T2" fmla="*/ 98 w 108"/>
                <a:gd name="T3" fmla="*/ 201 h 240"/>
                <a:gd name="T4" fmla="*/ 98 w 108"/>
                <a:gd name="T5" fmla="*/ 179 h 240"/>
                <a:gd name="T6" fmla="*/ 98 w 108"/>
                <a:gd name="T7" fmla="*/ 157 h 240"/>
                <a:gd name="T8" fmla="*/ 98 w 108"/>
                <a:gd name="T9" fmla="*/ 135 h 240"/>
                <a:gd name="T10" fmla="*/ 98 w 108"/>
                <a:gd name="T11" fmla="*/ 113 h 240"/>
                <a:gd name="T12" fmla="*/ 96 w 108"/>
                <a:gd name="T13" fmla="*/ 91 h 240"/>
                <a:gd name="T14" fmla="*/ 93 w 108"/>
                <a:gd name="T15" fmla="*/ 69 h 240"/>
                <a:gd name="T16" fmla="*/ 91 w 108"/>
                <a:gd name="T17" fmla="*/ 47 h 240"/>
                <a:gd name="T18" fmla="*/ 93 w 108"/>
                <a:gd name="T19" fmla="*/ 52 h 240"/>
                <a:gd name="T20" fmla="*/ 96 w 108"/>
                <a:gd name="T21" fmla="*/ 57 h 240"/>
                <a:gd name="T22" fmla="*/ 88 w 108"/>
                <a:gd name="T23" fmla="*/ 49 h 240"/>
                <a:gd name="T24" fmla="*/ 79 w 108"/>
                <a:gd name="T25" fmla="*/ 42 h 240"/>
                <a:gd name="T26" fmla="*/ 71 w 108"/>
                <a:gd name="T27" fmla="*/ 37 h 240"/>
                <a:gd name="T28" fmla="*/ 64 w 108"/>
                <a:gd name="T29" fmla="*/ 32 h 240"/>
                <a:gd name="T30" fmla="*/ 54 w 108"/>
                <a:gd name="T31" fmla="*/ 27 h 240"/>
                <a:gd name="T32" fmla="*/ 47 w 108"/>
                <a:gd name="T33" fmla="*/ 22 h 240"/>
                <a:gd name="T34" fmla="*/ 37 w 108"/>
                <a:gd name="T35" fmla="*/ 20 h 240"/>
                <a:gd name="T36" fmla="*/ 27 w 108"/>
                <a:gd name="T37" fmla="*/ 17 h 240"/>
                <a:gd name="T38" fmla="*/ 18 w 108"/>
                <a:gd name="T39" fmla="*/ 32 h 240"/>
                <a:gd name="T40" fmla="*/ 13 w 108"/>
                <a:gd name="T41" fmla="*/ 49 h 240"/>
                <a:gd name="T42" fmla="*/ 13 w 108"/>
                <a:gd name="T43" fmla="*/ 66 h 240"/>
                <a:gd name="T44" fmla="*/ 13 w 108"/>
                <a:gd name="T45" fmla="*/ 86 h 240"/>
                <a:gd name="T46" fmla="*/ 13 w 108"/>
                <a:gd name="T47" fmla="*/ 103 h 240"/>
                <a:gd name="T48" fmla="*/ 13 w 108"/>
                <a:gd name="T49" fmla="*/ 120 h 240"/>
                <a:gd name="T50" fmla="*/ 13 w 108"/>
                <a:gd name="T51" fmla="*/ 137 h 240"/>
                <a:gd name="T52" fmla="*/ 13 w 108"/>
                <a:gd name="T53" fmla="*/ 157 h 240"/>
                <a:gd name="T54" fmla="*/ 3 w 108"/>
                <a:gd name="T55" fmla="*/ 140 h 240"/>
                <a:gd name="T56" fmla="*/ 3 w 108"/>
                <a:gd name="T57" fmla="*/ 120 h 240"/>
                <a:gd name="T58" fmla="*/ 3 w 108"/>
                <a:gd name="T59" fmla="*/ 103 h 240"/>
                <a:gd name="T60" fmla="*/ 0 w 108"/>
                <a:gd name="T61" fmla="*/ 86 h 240"/>
                <a:gd name="T62" fmla="*/ 0 w 108"/>
                <a:gd name="T63" fmla="*/ 66 h 240"/>
                <a:gd name="T64" fmla="*/ 0 w 108"/>
                <a:gd name="T65" fmla="*/ 49 h 240"/>
                <a:gd name="T66" fmla="*/ 3 w 108"/>
                <a:gd name="T67" fmla="*/ 32 h 240"/>
                <a:gd name="T68" fmla="*/ 8 w 108"/>
                <a:gd name="T69" fmla="*/ 15 h 240"/>
                <a:gd name="T70" fmla="*/ 18 w 108"/>
                <a:gd name="T71" fmla="*/ 0 h 240"/>
                <a:gd name="T72" fmla="*/ 54 w 108"/>
                <a:gd name="T73" fmla="*/ 13 h 240"/>
                <a:gd name="T74" fmla="*/ 79 w 108"/>
                <a:gd name="T75" fmla="*/ 32 h 240"/>
                <a:gd name="T76" fmla="*/ 96 w 108"/>
                <a:gd name="T77" fmla="*/ 61 h 240"/>
                <a:gd name="T78" fmla="*/ 105 w 108"/>
                <a:gd name="T79" fmla="*/ 96 h 240"/>
                <a:gd name="T80" fmla="*/ 108 w 108"/>
                <a:gd name="T81" fmla="*/ 130 h 240"/>
                <a:gd name="T82" fmla="*/ 108 w 108"/>
                <a:gd name="T83" fmla="*/ 169 h 240"/>
                <a:gd name="T84" fmla="*/ 108 w 108"/>
                <a:gd name="T85" fmla="*/ 205 h 240"/>
                <a:gd name="T86" fmla="*/ 108 w 108"/>
                <a:gd name="T87" fmla="*/ 240 h 240"/>
                <a:gd name="T88" fmla="*/ 98 w 108"/>
                <a:gd name="T89" fmla="*/ 223 h 24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8"/>
                <a:gd name="T136" fmla="*/ 0 h 240"/>
                <a:gd name="T137" fmla="*/ 108 w 108"/>
                <a:gd name="T138" fmla="*/ 240 h 24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8" h="240">
                  <a:moveTo>
                    <a:pt x="98" y="223"/>
                  </a:moveTo>
                  <a:lnTo>
                    <a:pt x="98" y="201"/>
                  </a:lnTo>
                  <a:lnTo>
                    <a:pt x="98" y="179"/>
                  </a:lnTo>
                  <a:lnTo>
                    <a:pt x="98" y="157"/>
                  </a:lnTo>
                  <a:lnTo>
                    <a:pt x="98" y="135"/>
                  </a:lnTo>
                  <a:lnTo>
                    <a:pt x="98" y="113"/>
                  </a:lnTo>
                  <a:lnTo>
                    <a:pt x="96" y="91"/>
                  </a:lnTo>
                  <a:lnTo>
                    <a:pt x="93" y="69"/>
                  </a:lnTo>
                  <a:lnTo>
                    <a:pt x="91" y="47"/>
                  </a:lnTo>
                  <a:lnTo>
                    <a:pt x="93" y="52"/>
                  </a:lnTo>
                  <a:lnTo>
                    <a:pt x="96" y="57"/>
                  </a:lnTo>
                  <a:lnTo>
                    <a:pt x="88" y="49"/>
                  </a:lnTo>
                  <a:lnTo>
                    <a:pt x="79" y="42"/>
                  </a:lnTo>
                  <a:lnTo>
                    <a:pt x="71" y="37"/>
                  </a:lnTo>
                  <a:lnTo>
                    <a:pt x="64" y="32"/>
                  </a:lnTo>
                  <a:lnTo>
                    <a:pt x="54" y="27"/>
                  </a:lnTo>
                  <a:lnTo>
                    <a:pt x="47" y="22"/>
                  </a:lnTo>
                  <a:lnTo>
                    <a:pt x="37" y="20"/>
                  </a:lnTo>
                  <a:lnTo>
                    <a:pt x="27" y="17"/>
                  </a:lnTo>
                  <a:lnTo>
                    <a:pt x="18" y="32"/>
                  </a:lnTo>
                  <a:lnTo>
                    <a:pt x="13" y="49"/>
                  </a:lnTo>
                  <a:lnTo>
                    <a:pt x="13" y="66"/>
                  </a:lnTo>
                  <a:lnTo>
                    <a:pt x="13" y="86"/>
                  </a:lnTo>
                  <a:lnTo>
                    <a:pt x="13" y="103"/>
                  </a:lnTo>
                  <a:lnTo>
                    <a:pt x="13" y="120"/>
                  </a:lnTo>
                  <a:lnTo>
                    <a:pt x="13" y="137"/>
                  </a:lnTo>
                  <a:lnTo>
                    <a:pt x="13" y="157"/>
                  </a:lnTo>
                  <a:lnTo>
                    <a:pt x="3" y="140"/>
                  </a:lnTo>
                  <a:lnTo>
                    <a:pt x="3" y="120"/>
                  </a:lnTo>
                  <a:lnTo>
                    <a:pt x="3" y="103"/>
                  </a:lnTo>
                  <a:lnTo>
                    <a:pt x="0" y="86"/>
                  </a:lnTo>
                  <a:lnTo>
                    <a:pt x="0" y="66"/>
                  </a:lnTo>
                  <a:lnTo>
                    <a:pt x="0" y="49"/>
                  </a:lnTo>
                  <a:lnTo>
                    <a:pt x="3" y="32"/>
                  </a:lnTo>
                  <a:lnTo>
                    <a:pt x="8" y="15"/>
                  </a:lnTo>
                  <a:lnTo>
                    <a:pt x="18" y="0"/>
                  </a:lnTo>
                  <a:lnTo>
                    <a:pt x="54" y="13"/>
                  </a:lnTo>
                  <a:lnTo>
                    <a:pt x="79" y="32"/>
                  </a:lnTo>
                  <a:lnTo>
                    <a:pt x="96" y="61"/>
                  </a:lnTo>
                  <a:lnTo>
                    <a:pt x="105" y="96"/>
                  </a:lnTo>
                  <a:lnTo>
                    <a:pt x="108" y="130"/>
                  </a:lnTo>
                  <a:lnTo>
                    <a:pt x="108" y="169"/>
                  </a:lnTo>
                  <a:lnTo>
                    <a:pt x="108" y="205"/>
                  </a:lnTo>
                  <a:lnTo>
                    <a:pt x="108" y="240"/>
                  </a:lnTo>
                  <a:lnTo>
                    <a:pt x="98" y="223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2" name="Freeform 56"/>
            <p:cNvSpPr>
              <a:spLocks/>
            </p:cNvSpPr>
            <p:nvPr/>
          </p:nvSpPr>
          <p:spPr bwMode="auto">
            <a:xfrm>
              <a:off x="2349" y="2011"/>
              <a:ext cx="183" cy="117"/>
            </a:xfrm>
            <a:custGeom>
              <a:avLst/>
              <a:gdLst>
                <a:gd name="T0" fmla="*/ 0 w 183"/>
                <a:gd name="T1" fmla="*/ 0 h 117"/>
                <a:gd name="T2" fmla="*/ 2 w 183"/>
                <a:gd name="T3" fmla="*/ 0 h 117"/>
                <a:gd name="T4" fmla="*/ 7 w 183"/>
                <a:gd name="T5" fmla="*/ 0 h 117"/>
                <a:gd name="T6" fmla="*/ 9 w 183"/>
                <a:gd name="T7" fmla="*/ 2 h 117"/>
                <a:gd name="T8" fmla="*/ 14 w 183"/>
                <a:gd name="T9" fmla="*/ 2 h 117"/>
                <a:gd name="T10" fmla="*/ 19 w 183"/>
                <a:gd name="T11" fmla="*/ 7 h 117"/>
                <a:gd name="T12" fmla="*/ 24 w 183"/>
                <a:gd name="T13" fmla="*/ 12 h 117"/>
                <a:gd name="T14" fmla="*/ 39 w 183"/>
                <a:gd name="T15" fmla="*/ 24 h 117"/>
                <a:gd name="T16" fmla="*/ 56 w 183"/>
                <a:gd name="T17" fmla="*/ 36 h 117"/>
                <a:gd name="T18" fmla="*/ 70 w 183"/>
                <a:gd name="T19" fmla="*/ 46 h 117"/>
                <a:gd name="T20" fmla="*/ 88 w 183"/>
                <a:gd name="T21" fmla="*/ 54 h 117"/>
                <a:gd name="T22" fmla="*/ 105 w 183"/>
                <a:gd name="T23" fmla="*/ 61 h 117"/>
                <a:gd name="T24" fmla="*/ 124 w 183"/>
                <a:gd name="T25" fmla="*/ 68 h 117"/>
                <a:gd name="T26" fmla="*/ 141 w 183"/>
                <a:gd name="T27" fmla="*/ 78 h 117"/>
                <a:gd name="T28" fmla="*/ 158 w 183"/>
                <a:gd name="T29" fmla="*/ 88 h 117"/>
                <a:gd name="T30" fmla="*/ 161 w 183"/>
                <a:gd name="T31" fmla="*/ 90 h 117"/>
                <a:gd name="T32" fmla="*/ 166 w 183"/>
                <a:gd name="T33" fmla="*/ 95 h 117"/>
                <a:gd name="T34" fmla="*/ 166 w 183"/>
                <a:gd name="T35" fmla="*/ 98 h 117"/>
                <a:gd name="T36" fmla="*/ 171 w 183"/>
                <a:gd name="T37" fmla="*/ 102 h 117"/>
                <a:gd name="T38" fmla="*/ 171 w 183"/>
                <a:gd name="T39" fmla="*/ 105 h 117"/>
                <a:gd name="T40" fmla="*/ 173 w 183"/>
                <a:gd name="T41" fmla="*/ 110 h 117"/>
                <a:gd name="T42" fmla="*/ 175 w 183"/>
                <a:gd name="T43" fmla="*/ 115 h 117"/>
                <a:gd name="T44" fmla="*/ 178 w 183"/>
                <a:gd name="T45" fmla="*/ 117 h 117"/>
                <a:gd name="T46" fmla="*/ 178 w 183"/>
                <a:gd name="T47" fmla="*/ 115 h 117"/>
                <a:gd name="T48" fmla="*/ 175 w 183"/>
                <a:gd name="T49" fmla="*/ 110 h 117"/>
                <a:gd name="T50" fmla="*/ 175 w 183"/>
                <a:gd name="T51" fmla="*/ 105 h 117"/>
                <a:gd name="T52" fmla="*/ 173 w 183"/>
                <a:gd name="T53" fmla="*/ 100 h 117"/>
                <a:gd name="T54" fmla="*/ 183 w 183"/>
                <a:gd name="T55" fmla="*/ 117 h 117"/>
                <a:gd name="T56" fmla="*/ 178 w 183"/>
                <a:gd name="T57" fmla="*/ 117 h 117"/>
                <a:gd name="T58" fmla="*/ 175 w 183"/>
                <a:gd name="T59" fmla="*/ 115 h 117"/>
                <a:gd name="T60" fmla="*/ 173 w 183"/>
                <a:gd name="T61" fmla="*/ 112 h 117"/>
                <a:gd name="T62" fmla="*/ 171 w 183"/>
                <a:gd name="T63" fmla="*/ 110 h 117"/>
                <a:gd name="T64" fmla="*/ 168 w 183"/>
                <a:gd name="T65" fmla="*/ 105 h 117"/>
                <a:gd name="T66" fmla="*/ 168 w 183"/>
                <a:gd name="T67" fmla="*/ 102 h 117"/>
                <a:gd name="T68" fmla="*/ 166 w 183"/>
                <a:gd name="T69" fmla="*/ 98 h 117"/>
                <a:gd name="T70" fmla="*/ 163 w 183"/>
                <a:gd name="T71" fmla="*/ 93 h 117"/>
                <a:gd name="T72" fmla="*/ 166 w 183"/>
                <a:gd name="T73" fmla="*/ 100 h 117"/>
                <a:gd name="T74" fmla="*/ 168 w 183"/>
                <a:gd name="T75" fmla="*/ 102 h 117"/>
                <a:gd name="T76" fmla="*/ 156 w 183"/>
                <a:gd name="T77" fmla="*/ 98 h 117"/>
                <a:gd name="T78" fmla="*/ 144 w 183"/>
                <a:gd name="T79" fmla="*/ 90 h 117"/>
                <a:gd name="T80" fmla="*/ 134 w 183"/>
                <a:gd name="T81" fmla="*/ 85 h 117"/>
                <a:gd name="T82" fmla="*/ 122 w 183"/>
                <a:gd name="T83" fmla="*/ 83 h 117"/>
                <a:gd name="T84" fmla="*/ 110 w 183"/>
                <a:gd name="T85" fmla="*/ 76 h 117"/>
                <a:gd name="T86" fmla="*/ 97 w 183"/>
                <a:gd name="T87" fmla="*/ 71 h 117"/>
                <a:gd name="T88" fmla="*/ 85 w 183"/>
                <a:gd name="T89" fmla="*/ 66 h 117"/>
                <a:gd name="T90" fmla="*/ 73 w 183"/>
                <a:gd name="T91" fmla="*/ 61 h 117"/>
                <a:gd name="T92" fmla="*/ 63 w 183"/>
                <a:gd name="T93" fmla="*/ 54 h 117"/>
                <a:gd name="T94" fmla="*/ 56 w 183"/>
                <a:gd name="T95" fmla="*/ 49 h 117"/>
                <a:gd name="T96" fmla="*/ 49 w 183"/>
                <a:gd name="T97" fmla="*/ 41 h 117"/>
                <a:gd name="T98" fmla="*/ 44 w 183"/>
                <a:gd name="T99" fmla="*/ 36 h 117"/>
                <a:gd name="T100" fmla="*/ 36 w 183"/>
                <a:gd name="T101" fmla="*/ 29 h 117"/>
                <a:gd name="T102" fmla="*/ 29 w 183"/>
                <a:gd name="T103" fmla="*/ 24 h 117"/>
                <a:gd name="T104" fmla="*/ 19 w 183"/>
                <a:gd name="T105" fmla="*/ 19 h 117"/>
                <a:gd name="T106" fmla="*/ 9 w 183"/>
                <a:gd name="T107" fmla="*/ 17 h 117"/>
                <a:gd name="T108" fmla="*/ 0 w 183"/>
                <a:gd name="T109" fmla="*/ 0 h 1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3"/>
                <a:gd name="T166" fmla="*/ 0 h 117"/>
                <a:gd name="T167" fmla="*/ 183 w 183"/>
                <a:gd name="T168" fmla="*/ 117 h 1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3" h="117">
                  <a:moveTo>
                    <a:pt x="0" y="0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4" y="2"/>
                  </a:lnTo>
                  <a:lnTo>
                    <a:pt x="19" y="7"/>
                  </a:lnTo>
                  <a:lnTo>
                    <a:pt x="24" y="12"/>
                  </a:lnTo>
                  <a:lnTo>
                    <a:pt x="39" y="24"/>
                  </a:lnTo>
                  <a:lnTo>
                    <a:pt x="56" y="36"/>
                  </a:lnTo>
                  <a:lnTo>
                    <a:pt x="70" y="46"/>
                  </a:lnTo>
                  <a:lnTo>
                    <a:pt x="88" y="54"/>
                  </a:lnTo>
                  <a:lnTo>
                    <a:pt x="105" y="61"/>
                  </a:lnTo>
                  <a:lnTo>
                    <a:pt x="124" y="68"/>
                  </a:lnTo>
                  <a:lnTo>
                    <a:pt x="141" y="78"/>
                  </a:lnTo>
                  <a:lnTo>
                    <a:pt x="158" y="88"/>
                  </a:lnTo>
                  <a:lnTo>
                    <a:pt x="161" y="90"/>
                  </a:lnTo>
                  <a:lnTo>
                    <a:pt x="166" y="95"/>
                  </a:lnTo>
                  <a:lnTo>
                    <a:pt x="166" y="98"/>
                  </a:lnTo>
                  <a:lnTo>
                    <a:pt x="171" y="102"/>
                  </a:lnTo>
                  <a:lnTo>
                    <a:pt x="171" y="105"/>
                  </a:lnTo>
                  <a:lnTo>
                    <a:pt x="173" y="110"/>
                  </a:lnTo>
                  <a:lnTo>
                    <a:pt x="175" y="115"/>
                  </a:lnTo>
                  <a:lnTo>
                    <a:pt x="178" y="117"/>
                  </a:lnTo>
                  <a:lnTo>
                    <a:pt x="178" y="115"/>
                  </a:lnTo>
                  <a:lnTo>
                    <a:pt x="175" y="110"/>
                  </a:lnTo>
                  <a:lnTo>
                    <a:pt x="175" y="105"/>
                  </a:lnTo>
                  <a:lnTo>
                    <a:pt x="173" y="100"/>
                  </a:lnTo>
                  <a:lnTo>
                    <a:pt x="183" y="117"/>
                  </a:lnTo>
                  <a:lnTo>
                    <a:pt x="178" y="117"/>
                  </a:lnTo>
                  <a:lnTo>
                    <a:pt x="175" y="115"/>
                  </a:lnTo>
                  <a:lnTo>
                    <a:pt x="173" y="112"/>
                  </a:lnTo>
                  <a:lnTo>
                    <a:pt x="171" y="110"/>
                  </a:lnTo>
                  <a:lnTo>
                    <a:pt x="168" y="105"/>
                  </a:lnTo>
                  <a:lnTo>
                    <a:pt x="168" y="102"/>
                  </a:lnTo>
                  <a:lnTo>
                    <a:pt x="166" y="98"/>
                  </a:lnTo>
                  <a:lnTo>
                    <a:pt x="163" y="93"/>
                  </a:lnTo>
                  <a:lnTo>
                    <a:pt x="166" y="100"/>
                  </a:lnTo>
                  <a:lnTo>
                    <a:pt x="168" y="102"/>
                  </a:lnTo>
                  <a:lnTo>
                    <a:pt x="156" y="98"/>
                  </a:lnTo>
                  <a:lnTo>
                    <a:pt x="144" y="90"/>
                  </a:lnTo>
                  <a:lnTo>
                    <a:pt x="134" y="85"/>
                  </a:lnTo>
                  <a:lnTo>
                    <a:pt x="122" y="83"/>
                  </a:lnTo>
                  <a:lnTo>
                    <a:pt x="110" y="76"/>
                  </a:lnTo>
                  <a:lnTo>
                    <a:pt x="97" y="71"/>
                  </a:lnTo>
                  <a:lnTo>
                    <a:pt x="85" y="66"/>
                  </a:lnTo>
                  <a:lnTo>
                    <a:pt x="73" y="61"/>
                  </a:lnTo>
                  <a:lnTo>
                    <a:pt x="63" y="54"/>
                  </a:lnTo>
                  <a:lnTo>
                    <a:pt x="56" y="49"/>
                  </a:lnTo>
                  <a:lnTo>
                    <a:pt x="49" y="41"/>
                  </a:lnTo>
                  <a:lnTo>
                    <a:pt x="44" y="36"/>
                  </a:lnTo>
                  <a:lnTo>
                    <a:pt x="36" y="29"/>
                  </a:lnTo>
                  <a:lnTo>
                    <a:pt x="29" y="24"/>
                  </a:lnTo>
                  <a:lnTo>
                    <a:pt x="19" y="19"/>
                  </a:lnTo>
                  <a:lnTo>
                    <a:pt x="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3" name="Freeform 57"/>
            <p:cNvSpPr>
              <a:spLocks/>
            </p:cNvSpPr>
            <p:nvPr/>
          </p:nvSpPr>
          <p:spPr bwMode="auto">
            <a:xfrm>
              <a:off x="3525" y="3088"/>
              <a:ext cx="51" cy="398"/>
            </a:xfrm>
            <a:custGeom>
              <a:avLst/>
              <a:gdLst>
                <a:gd name="T0" fmla="*/ 2 w 51"/>
                <a:gd name="T1" fmla="*/ 366 h 398"/>
                <a:gd name="T2" fmla="*/ 7 w 51"/>
                <a:gd name="T3" fmla="*/ 337 h 398"/>
                <a:gd name="T4" fmla="*/ 10 w 51"/>
                <a:gd name="T5" fmla="*/ 307 h 398"/>
                <a:gd name="T6" fmla="*/ 15 w 51"/>
                <a:gd name="T7" fmla="*/ 280 h 398"/>
                <a:gd name="T8" fmla="*/ 17 w 51"/>
                <a:gd name="T9" fmla="*/ 261 h 398"/>
                <a:gd name="T10" fmla="*/ 24 w 51"/>
                <a:gd name="T11" fmla="*/ 246 h 398"/>
                <a:gd name="T12" fmla="*/ 29 w 51"/>
                <a:gd name="T13" fmla="*/ 234 h 398"/>
                <a:gd name="T14" fmla="*/ 34 w 51"/>
                <a:gd name="T15" fmla="*/ 219 h 398"/>
                <a:gd name="T16" fmla="*/ 39 w 51"/>
                <a:gd name="T17" fmla="*/ 192 h 398"/>
                <a:gd name="T18" fmla="*/ 41 w 51"/>
                <a:gd name="T19" fmla="*/ 153 h 398"/>
                <a:gd name="T20" fmla="*/ 41 w 51"/>
                <a:gd name="T21" fmla="*/ 114 h 398"/>
                <a:gd name="T22" fmla="*/ 41 w 51"/>
                <a:gd name="T23" fmla="*/ 75 h 398"/>
                <a:gd name="T24" fmla="*/ 44 w 51"/>
                <a:gd name="T25" fmla="*/ 61 h 398"/>
                <a:gd name="T26" fmla="*/ 41 w 51"/>
                <a:gd name="T27" fmla="*/ 61 h 398"/>
                <a:gd name="T28" fmla="*/ 36 w 51"/>
                <a:gd name="T29" fmla="*/ 48 h 398"/>
                <a:gd name="T30" fmla="*/ 36 w 51"/>
                <a:gd name="T31" fmla="*/ 44 h 398"/>
                <a:gd name="T32" fmla="*/ 39 w 51"/>
                <a:gd name="T33" fmla="*/ 51 h 398"/>
                <a:gd name="T34" fmla="*/ 36 w 51"/>
                <a:gd name="T35" fmla="*/ 48 h 398"/>
                <a:gd name="T36" fmla="*/ 32 w 51"/>
                <a:gd name="T37" fmla="*/ 39 h 398"/>
                <a:gd name="T38" fmla="*/ 27 w 51"/>
                <a:gd name="T39" fmla="*/ 31 h 398"/>
                <a:gd name="T40" fmla="*/ 27 w 51"/>
                <a:gd name="T41" fmla="*/ 19 h 398"/>
                <a:gd name="T42" fmla="*/ 29 w 51"/>
                <a:gd name="T43" fmla="*/ 19 h 398"/>
                <a:gd name="T44" fmla="*/ 29 w 51"/>
                <a:gd name="T45" fmla="*/ 19 h 398"/>
                <a:gd name="T46" fmla="*/ 24 w 51"/>
                <a:gd name="T47" fmla="*/ 9 h 398"/>
                <a:gd name="T48" fmla="*/ 22 w 51"/>
                <a:gd name="T49" fmla="*/ 2 h 398"/>
                <a:gd name="T50" fmla="*/ 22 w 51"/>
                <a:gd name="T51" fmla="*/ 4 h 398"/>
                <a:gd name="T52" fmla="*/ 22 w 51"/>
                <a:gd name="T53" fmla="*/ 14 h 398"/>
                <a:gd name="T54" fmla="*/ 15 w 51"/>
                <a:gd name="T55" fmla="*/ 0 h 398"/>
                <a:gd name="T56" fmla="*/ 22 w 51"/>
                <a:gd name="T57" fmla="*/ 2 h 398"/>
                <a:gd name="T58" fmla="*/ 27 w 51"/>
                <a:gd name="T59" fmla="*/ 9 h 398"/>
                <a:gd name="T60" fmla="*/ 29 w 51"/>
                <a:gd name="T61" fmla="*/ 17 h 398"/>
                <a:gd name="T62" fmla="*/ 32 w 51"/>
                <a:gd name="T63" fmla="*/ 24 h 398"/>
                <a:gd name="T64" fmla="*/ 27 w 51"/>
                <a:gd name="T65" fmla="*/ 14 h 398"/>
                <a:gd name="T66" fmla="*/ 32 w 51"/>
                <a:gd name="T67" fmla="*/ 24 h 398"/>
                <a:gd name="T68" fmla="*/ 36 w 51"/>
                <a:gd name="T69" fmla="*/ 34 h 398"/>
                <a:gd name="T70" fmla="*/ 36 w 51"/>
                <a:gd name="T71" fmla="*/ 44 h 398"/>
                <a:gd name="T72" fmla="*/ 39 w 51"/>
                <a:gd name="T73" fmla="*/ 53 h 398"/>
                <a:gd name="T74" fmla="*/ 36 w 51"/>
                <a:gd name="T75" fmla="*/ 48 h 398"/>
                <a:gd name="T76" fmla="*/ 34 w 51"/>
                <a:gd name="T77" fmla="*/ 44 h 398"/>
                <a:gd name="T78" fmla="*/ 39 w 51"/>
                <a:gd name="T79" fmla="*/ 56 h 398"/>
                <a:gd name="T80" fmla="*/ 46 w 51"/>
                <a:gd name="T81" fmla="*/ 68 h 398"/>
                <a:gd name="T82" fmla="*/ 41 w 51"/>
                <a:gd name="T83" fmla="*/ 58 h 398"/>
                <a:gd name="T84" fmla="*/ 51 w 51"/>
                <a:gd name="T85" fmla="*/ 97 h 398"/>
                <a:gd name="T86" fmla="*/ 51 w 51"/>
                <a:gd name="T87" fmla="*/ 141 h 398"/>
                <a:gd name="T88" fmla="*/ 49 w 51"/>
                <a:gd name="T89" fmla="*/ 185 h 398"/>
                <a:gd name="T90" fmla="*/ 49 w 51"/>
                <a:gd name="T91" fmla="*/ 229 h 398"/>
                <a:gd name="T92" fmla="*/ 32 w 51"/>
                <a:gd name="T93" fmla="*/ 271 h 398"/>
                <a:gd name="T94" fmla="*/ 24 w 51"/>
                <a:gd name="T95" fmla="*/ 312 h 398"/>
                <a:gd name="T96" fmla="*/ 19 w 51"/>
                <a:gd name="T97" fmla="*/ 354 h 398"/>
                <a:gd name="T98" fmla="*/ 12 w 51"/>
                <a:gd name="T99" fmla="*/ 398 h 3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1"/>
                <a:gd name="T151" fmla="*/ 0 h 398"/>
                <a:gd name="T152" fmla="*/ 51 w 51"/>
                <a:gd name="T153" fmla="*/ 398 h 39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1" h="398">
                  <a:moveTo>
                    <a:pt x="0" y="380"/>
                  </a:moveTo>
                  <a:lnTo>
                    <a:pt x="2" y="366"/>
                  </a:lnTo>
                  <a:lnTo>
                    <a:pt x="5" y="351"/>
                  </a:lnTo>
                  <a:lnTo>
                    <a:pt x="7" y="337"/>
                  </a:lnTo>
                  <a:lnTo>
                    <a:pt x="10" y="322"/>
                  </a:lnTo>
                  <a:lnTo>
                    <a:pt x="10" y="307"/>
                  </a:lnTo>
                  <a:lnTo>
                    <a:pt x="12" y="293"/>
                  </a:lnTo>
                  <a:lnTo>
                    <a:pt x="15" y="280"/>
                  </a:lnTo>
                  <a:lnTo>
                    <a:pt x="17" y="266"/>
                  </a:lnTo>
                  <a:lnTo>
                    <a:pt x="17" y="261"/>
                  </a:lnTo>
                  <a:lnTo>
                    <a:pt x="19" y="254"/>
                  </a:lnTo>
                  <a:lnTo>
                    <a:pt x="24" y="246"/>
                  </a:lnTo>
                  <a:lnTo>
                    <a:pt x="27" y="241"/>
                  </a:lnTo>
                  <a:lnTo>
                    <a:pt x="29" y="234"/>
                  </a:lnTo>
                  <a:lnTo>
                    <a:pt x="32" y="227"/>
                  </a:lnTo>
                  <a:lnTo>
                    <a:pt x="34" y="219"/>
                  </a:lnTo>
                  <a:lnTo>
                    <a:pt x="36" y="212"/>
                  </a:lnTo>
                  <a:lnTo>
                    <a:pt x="39" y="192"/>
                  </a:lnTo>
                  <a:lnTo>
                    <a:pt x="41" y="173"/>
                  </a:lnTo>
                  <a:lnTo>
                    <a:pt x="41" y="153"/>
                  </a:lnTo>
                  <a:lnTo>
                    <a:pt x="41" y="134"/>
                  </a:lnTo>
                  <a:lnTo>
                    <a:pt x="41" y="114"/>
                  </a:lnTo>
                  <a:lnTo>
                    <a:pt x="41" y="95"/>
                  </a:lnTo>
                  <a:lnTo>
                    <a:pt x="41" y="75"/>
                  </a:lnTo>
                  <a:lnTo>
                    <a:pt x="41" y="58"/>
                  </a:lnTo>
                  <a:lnTo>
                    <a:pt x="44" y="61"/>
                  </a:lnTo>
                  <a:lnTo>
                    <a:pt x="46" y="68"/>
                  </a:lnTo>
                  <a:lnTo>
                    <a:pt x="41" y="61"/>
                  </a:lnTo>
                  <a:lnTo>
                    <a:pt x="39" y="56"/>
                  </a:lnTo>
                  <a:lnTo>
                    <a:pt x="36" y="48"/>
                  </a:lnTo>
                  <a:lnTo>
                    <a:pt x="34" y="44"/>
                  </a:lnTo>
                  <a:lnTo>
                    <a:pt x="36" y="44"/>
                  </a:lnTo>
                  <a:lnTo>
                    <a:pt x="36" y="48"/>
                  </a:lnTo>
                  <a:lnTo>
                    <a:pt x="39" y="51"/>
                  </a:lnTo>
                  <a:lnTo>
                    <a:pt x="39" y="53"/>
                  </a:lnTo>
                  <a:lnTo>
                    <a:pt x="36" y="48"/>
                  </a:lnTo>
                  <a:lnTo>
                    <a:pt x="34" y="44"/>
                  </a:lnTo>
                  <a:lnTo>
                    <a:pt x="32" y="39"/>
                  </a:lnTo>
                  <a:lnTo>
                    <a:pt x="29" y="36"/>
                  </a:lnTo>
                  <a:lnTo>
                    <a:pt x="27" y="31"/>
                  </a:lnTo>
                  <a:lnTo>
                    <a:pt x="27" y="26"/>
                  </a:lnTo>
                  <a:lnTo>
                    <a:pt x="27" y="19"/>
                  </a:lnTo>
                  <a:lnTo>
                    <a:pt x="27" y="14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4" y="9"/>
                  </a:lnTo>
                  <a:lnTo>
                    <a:pt x="22" y="7"/>
                  </a:lnTo>
                  <a:lnTo>
                    <a:pt x="22" y="2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9"/>
                  </a:lnTo>
                  <a:lnTo>
                    <a:pt x="22" y="14"/>
                  </a:lnTo>
                  <a:lnTo>
                    <a:pt x="24" y="17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2" y="2"/>
                  </a:lnTo>
                  <a:lnTo>
                    <a:pt x="24" y="4"/>
                  </a:lnTo>
                  <a:lnTo>
                    <a:pt x="27" y="9"/>
                  </a:lnTo>
                  <a:lnTo>
                    <a:pt x="27" y="12"/>
                  </a:lnTo>
                  <a:lnTo>
                    <a:pt x="29" y="17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9" y="19"/>
                  </a:lnTo>
                  <a:lnTo>
                    <a:pt x="32" y="24"/>
                  </a:lnTo>
                  <a:lnTo>
                    <a:pt x="34" y="29"/>
                  </a:lnTo>
                  <a:lnTo>
                    <a:pt x="36" y="34"/>
                  </a:lnTo>
                  <a:lnTo>
                    <a:pt x="36" y="39"/>
                  </a:lnTo>
                  <a:lnTo>
                    <a:pt x="36" y="44"/>
                  </a:lnTo>
                  <a:lnTo>
                    <a:pt x="39" y="48"/>
                  </a:lnTo>
                  <a:lnTo>
                    <a:pt x="39" y="53"/>
                  </a:lnTo>
                  <a:lnTo>
                    <a:pt x="39" y="51"/>
                  </a:lnTo>
                  <a:lnTo>
                    <a:pt x="36" y="48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6" y="48"/>
                  </a:lnTo>
                  <a:lnTo>
                    <a:pt x="39" y="56"/>
                  </a:lnTo>
                  <a:lnTo>
                    <a:pt x="41" y="61"/>
                  </a:lnTo>
                  <a:lnTo>
                    <a:pt x="46" y="68"/>
                  </a:lnTo>
                  <a:lnTo>
                    <a:pt x="44" y="61"/>
                  </a:lnTo>
                  <a:lnTo>
                    <a:pt x="41" y="58"/>
                  </a:lnTo>
                  <a:lnTo>
                    <a:pt x="46" y="78"/>
                  </a:lnTo>
                  <a:lnTo>
                    <a:pt x="51" y="97"/>
                  </a:lnTo>
                  <a:lnTo>
                    <a:pt x="51" y="119"/>
                  </a:lnTo>
                  <a:lnTo>
                    <a:pt x="51" y="141"/>
                  </a:lnTo>
                  <a:lnTo>
                    <a:pt x="51" y="163"/>
                  </a:lnTo>
                  <a:lnTo>
                    <a:pt x="49" y="185"/>
                  </a:lnTo>
                  <a:lnTo>
                    <a:pt x="49" y="207"/>
                  </a:lnTo>
                  <a:lnTo>
                    <a:pt x="49" y="229"/>
                  </a:lnTo>
                  <a:lnTo>
                    <a:pt x="39" y="249"/>
                  </a:lnTo>
                  <a:lnTo>
                    <a:pt x="32" y="271"/>
                  </a:lnTo>
                  <a:lnTo>
                    <a:pt x="27" y="290"/>
                  </a:lnTo>
                  <a:lnTo>
                    <a:pt x="24" y="312"/>
                  </a:lnTo>
                  <a:lnTo>
                    <a:pt x="22" y="334"/>
                  </a:lnTo>
                  <a:lnTo>
                    <a:pt x="19" y="354"/>
                  </a:lnTo>
                  <a:lnTo>
                    <a:pt x="15" y="376"/>
                  </a:lnTo>
                  <a:lnTo>
                    <a:pt x="12" y="398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4" name="Freeform 58"/>
            <p:cNvSpPr>
              <a:spLocks/>
            </p:cNvSpPr>
            <p:nvPr/>
          </p:nvSpPr>
          <p:spPr bwMode="auto">
            <a:xfrm>
              <a:off x="3686" y="2145"/>
              <a:ext cx="63" cy="64"/>
            </a:xfrm>
            <a:custGeom>
              <a:avLst/>
              <a:gdLst>
                <a:gd name="T0" fmla="*/ 27 w 63"/>
                <a:gd name="T1" fmla="*/ 0 h 64"/>
                <a:gd name="T2" fmla="*/ 19 w 63"/>
                <a:gd name="T3" fmla="*/ 0 h 64"/>
                <a:gd name="T4" fmla="*/ 15 w 63"/>
                <a:gd name="T5" fmla="*/ 3 h 64"/>
                <a:gd name="T6" fmla="*/ 10 w 63"/>
                <a:gd name="T7" fmla="*/ 7 h 64"/>
                <a:gd name="T8" fmla="*/ 5 w 63"/>
                <a:gd name="T9" fmla="*/ 12 h 64"/>
                <a:gd name="T10" fmla="*/ 2 w 63"/>
                <a:gd name="T11" fmla="*/ 17 h 64"/>
                <a:gd name="T12" fmla="*/ 2 w 63"/>
                <a:gd name="T13" fmla="*/ 22 h 64"/>
                <a:gd name="T14" fmla="*/ 0 w 63"/>
                <a:gd name="T15" fmla="*/ 27 h 64"/>
                <a:gd name="T16" fmla="*/ 2 w 63"/>
                <a:gd name="T17" fmla="*/ 32 h 64"/>
                <a:gd name="T18" fmla="*/ 5 w 63"/>
                <a:gd name="T19" fmla="*/ 39 h 64"/>
                <a:gd name="T20" fmla="*/ 10 w 63"/>
                <a:gd name="T21" fmla="*/ 47 h 64"/>
                <a:gd name="T22" fmla="*/ 15 w 63"/>
                <a:gd name="T23" fmla="*/ 54 h 64"/>
                <a:gd name="T24" fmla="*/ 22 w 63"/>
                <a:gd name="T25" fmla="*/ 59 h 64"/>
                <a:gd name="T26" fmla="*/ 29 w 63"/>
                <a:gd name="T27" fmla="*/ 64 h 64"/>
                <a:gd name="T28" fmla="*/ 37 w 63"/>
                <a:gd name="T29" fmla="*/ 64 h 64"/>
                <a:gd name="T30" fmla="*/ 44 w 63"/>
                <a:gd name="T31" fmla="*/ 64 h 64"/>
                <a:gd name="T32" fmla="*/ 51 w 63"/>
                <a:gd name="T33" fmla="*/ 64 h 64"/>
                <a:gd name="T34" fmla="*/ 58 w 63"/>
                <a:gd name="T35" fmla="*/ 56 h 64"/>
                <a:gd name="T36" fmla="*/ 63 w 63"/>
                <a:gd name="T37" fmla="*/ 49 h 64"/>
                <a:gd name="T38" fmla="*/ 63 w 63"/>
                <a:gd name="T39" fmla="*/ 39 h 64"/>
                <a:gd name="T40" fmla="*/ 63 w 63"/>
                <a:gd name="T41" fmla="*/ 32 h 64"/>
                <a:gd name="T42" fmla="*/ 58 w 63"/>
                <a:gd name="T43" fmla="*/ 22 h 64"/>
                <a:gd name="T44" fmla="*/ 54 w 63"/>
                <a:gd name="T45" fmla="*/ 12 h 64"/>
                <a:gd name="T46" fmla="*/ 46 w 63"/>
                <a:gd name="T47" fmla="*/ 5 h 64"/>
                <a:gd name="T48" fmla="*/ 37 w 63"/>
                <a:gd name="T49" fmla="*/ 0 h 64"/>
                <a:gd name="T50" fmla="*/ 46 w 63"/>
                <a:gd name="T51" fmla="*/ 17 h 64"/>
                <a:gd name="T52" fmla="*/ 51 w 63"/>
                <a:gd name="T53" fmla="*/ 17 h 64"/>
                <a:gd name="T54" fmla="*/ 54 w 63"/>
                <a:gd name="T55" fmla="*/ 20 h 64"/>
                <a:gd name="T56" fmla="*/ 56 w 63"/>
                <a:gd name="T57" fmla="*/ 25 h 64"/>
                <a:gd name="T58" fmla="*/ 58 w 63"/>
                <a:gd name="T59" fmla="*/ 27 h 64"/>
                <a:gd name="T60" fmla="*/ 58 w 63"/>
                <a:gd name="T61" fmla="*/ 25 h 64"/>
                <a:gd name="T62" fmla="*/ 56 w 63"/>
                <a:gd name="T63" fmla="*/ 22 h 64"/>
                <a:gd name="T64" fmla="*/ 54 w 63"/>
                <a:gd name="T65" fmla="*/ 20 h 64"/>
                <a:gd name="T66" fmla="*/ 51 w 63"/>
                <a:gd name="T67" fmla="*/ 17 h 64"/>
                <a:gd name="T68" fmla="*/ 54 w 63"/>
                <a:gd name="T69" fmla="*/ 22 h 64"/>
                <a:gd name="T70" fmla="*/ 54 w 63"/>
                <a:gd name="T71" fmla="*/ 27 h 64"/>
                <a:gd name="T72" fmla="*/ 54 w 63"/>
                <a:gd name="T73" fmla="*/ 29 h 64"/>
                <a:gd name="T74" fmla="*/ 54 w 63"/>
                <a:gd name="T75" fmla="*/ 34 h 64"/>
                <a:gd name="T76" fmla="*/ 51 w 63"/>
                <a:gd name="T77" fmla="*/ 37 h 64"/>
                <a:gd name="T78" fmla="*/ 46 w 63"/>
                <a:gd name="T79" fmla="*/ 39 h 64"/>
                <a:gd name="T80" fmla="*/ 44 w 63"/>
                <a:gd name="T81" fmla="*/ 42 h 64"/>
                <a:gd name="T82" fmla="*/ 41 w 63"/>
                <a:gd name="T83" fmla="*/ 44 h 64"/>
                <a:gd name="T84" fmla="*/ 37 w 63"/>
                <a:gd name="T85" fmla="*/ 47 h 64"/>
                <a:gd name="T86" fmla="*/ 32 w 63"/>
                <a:gd name="T87" fmla="*/ 49 h 64"/>
                <a:gd name="T88" fmla="*/ 27 w 63"/>
                <a:gd name="T89" fmla="*/ 47 h 64"/>
                <a:gd name="T90" fmla="*/ 22 w 63"/>
                <a:gd name="T91" fmla="*/ 44 h 64"/>
                <a:gd name="T92" fmla="*/ 15 w 63"/>
                <a:gd name="T93" fmla="*/ 42 h 64"/>
                <a:gd name="T94" fmla="*/ 12 w 63"/>
                <a:gd name="T95" fmla="*/ 39 h 64"/>
                <a:gd name="T96" fmla="*/ 5 w 63"/>
                <a:gd name="T97" fmla="*/ 37 h 64"/>
                <a:gd name="T98" fmla="*/ 2 w 63"/>
                <a:gd name="T99" fmla="*/ 34 h 64"/>
                <a:gd name="T100" fmla="*/ 2 w 63"/>
                <a:gd name="T101" fmla="*/ 37 h 64"/>
                <a:gd name="T102" fmla="*/ 5 w 63"/>
                <a:gd name="T103" fmla="*/ 39 h 64"/>
                <a:gd name="T104" fmla="*/ 7 w 63"/>
                <a:gd name="T105" fmla="*/ 42 h 64"/>
                <a:gd name="T106" fmla="*/ 12 w 63"/>
                <a:gd name="T107" fmla="*/ 44 h 64"/>
                <a:gd name="T108" fmla="*/ 12 w 63"/>
                <a:gd name="T109" fmla="*/ 39 h 64"/>
                <a:gd name="T110" fmla="*/ 15 w 63"/>
                <a:gd name="T111" fmla="*/ 34 h 64"/>
                <a:gd name="T112" fmla="*/ 17 w 63"/>
                <a:gd name="T113" fmla="*/ 29 h 64"/>
                <a:gd name="T114" fmla="*/ 19 w 63"/>
                <a:gd name="T115" fmla="*/ 25 h 64"/>
                <a:gd name="T116" fmla="*/ 22 w 63"/>
                <a:gd name="T117" fmla="*/ 20 h 64"/>
                <a:gd name="T118" fmla="*/ 27 w 63"/>
                <a:gd name="T119" fmla="*/ 17 h 64"/>
                <a:gd name="T120" fmla="*/ 32 w 63"/>
                <a:gd name="T121" fmla="*/ 17 h 64"/>
                <a:gd name="T122" fmla="*/ 37 w 63"/>
                <a:gd name="T123" fmla="*/ 17 h 64"/>
                <a:gd name="T124" fmla="*/ 27 w 63"/>
                <a:gd name="T125" fmla="*/ 0 h 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3"/>
                <a:gd name="T190" fmla="*/ 0 h 64"/>
                <a:gd name="T191" fmla="*/ 63 w 63"/>
                <a:gd name="T192" fmla="*/ 64 h 6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3" h="64">
                  <a:moveTo>
                    <a:pt x="27" y="0"/>
                  </a:moveTo>
                  <a:lnTo>
                    <a:pt x="19" y="0"/>
                  </a:lnTo>
                  <a:lnTo>
                    <a:pt x="15" y="3"/>
                  </a:lnTo>
                  <a:lnTo>
                    <a:pt x="10" y="7"/>
                  </a:lnTo>
                  <a:lnTo>
                    <a:pt x="5" y="12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5" y="39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22" y="59"/>
                  </a:lnTo>
                  <a:lnTo>
                    <a:pt x="29" y="64"/>
                  </a:lnTo>
                  <a:lnTo>
                    <a:pt x="37" y="64"/>
                  </a:lnTo>
                  <a:lnTo>
                    <a:pt x="44" y="64"/>
                  </a:lnTo>
                  <a:lnTo>
                    <a:pt x="51" y="64"/>
                  </a:lnTo>
                  <a:lnTo>
                    <a:pt x="58" y="56"/>
                  </a:lnTo>
                  <a:lnTo>
                    <a:pt x="63" y="49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58" y="22"/>
                  </a:lnTo>
                  <a:lnTo>
                    <a:pt x="54" y="12"/>
                  </a:lnTo>
                  <a:lnTo>
                    <a:pt x="46" y="5"/>
                  </a:lnTo>
                  <a:lnTo>
                    <a:pt x="37" y="0"/>
                  </a:lnTo>
                  <a:lnTo>
                    <a:pt x="46" y="17"/>
                  </a:lnTo>
                  <a:lnTo>
                    <a:pt x="51" y="17"/>
                  </a:lnTo>
                  <a:lnTo>
                    <a:pt x="54" y="20"/>
                  </a:lnTo>
                  <a:lnTo>
                    <a:pt x="56" y="25"/>
                  </a:lnTo>
                  <a:lnTo>
                    <a:pt x="58" y="27"/>
                  </a:lnTo>
                  <a:lnTo>
                    <a:pt x="58" y="25"/>
                  </a:lnTo>
                  <a:lnTo>
                    <a:pt x="56" y="22"/>
                  </a:lnTo>
                  <a:lnTo>
                    <a:pt x="54" y="20"/>
                  </a:lnTo>
                  <a:lnTo>
                    <a:pt x="51" y="17"/>
                  </a:lnTo>
                  <a:lnTo>
                    <a:pt x="54" y="22"/>
                  </a:lnTo>
                  <a:lnTo>
                    <a:pt x="54" y="27"/>
                  </a:lnTo>
                  <a:lnTo>
                    <a:pt x="54" y="29"/>
                  </a:lnTo>
                  <a:lnTo>
                    <a:pt x="54" y="34"/>
                  </a:lnTo>
                  <a:lnTo>
                    <a:pt x="51" y="37"/>
                  </a:lnTo>
                  <a:lnTo>
                    <a:pt x="46" y="39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7" y="47"/>
                  </a:lnTo>
                  <a:lnTo>
                    <a:pt x="32" y="49"/>
                  </a:lnTo>
                  <a:lnTo>
                    <a:pt x="27" y="47"/>
                  </a:lnTo>
                  <a:lnTo>
                    <a:pt x="22" y="44"/>
                  </a:lnTo>
                  <a:lnTo>
                    <a:pt x="15" y="42"/>
                  </a:lnTo>
                  <a:lnTo>
                    <a:pt x="12" y="39"/>
                  </a:lnTo>
                  <a:lnTo>
                    <a:pt x="5" y="37"/>
                  </a:lnTo>
                  <a:lnTo>
                    <a:pt x="2" y="34"/>
                  </a:lnTo>
                  <a:lnTo>
                    <a:pt x="2" y="37"/>
                  </a:lnTo>
                  <a:lnTo>
                    <a:pt x="5" y="39"/>
                  </a:lnTo>
                  <a:lnTo>
                    <a:pt x="7" y="42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5" y="34"/>
                  </a:lnTo>
                  <a:lnTo>
                    <a:pt x="17" y="29"/>
                  </a:lnTo>
                  <a:lnTo>
                    <a:pt x="19" y="25"/>
                  </a:lnTo>
                  <a:lnTo>
                    <a:pt x="22" y="20"/>
                  </a:lnTo>
                  <a:lnTo>
                    <a:pt x="27" y="17"/>
                  </a:lnTo>
                  <a:lnTo>
                    <a:pt x="32" y="17"/>
                  </a:lnTo>
                  <a:lnTo>
                    <a:pt x="37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5" name="Freeform 59"/>
            <p:cNvSpPr>
              <a:spLocks/>
            </p:cNvSpPr>
            <p:nvPr/>
          </p:nvSpPr>
          <p:spPr bwMode="auto">
            <a:xfrm>
              <a:off x="2317" y="788"/>
              <a:ext cx="1479" cy="1015"/>
            </a:xfrm>
            <a:custGeom>
              <a:avLst/>
              <a:gdLst>
                <a:gd name="T0" fmla="*/ 32 w 1479"/>
                <a:gd name="T1" fmla="*/ 307 h 1015"/>
                <a:gd name="T2" fmla="*/ 46 w 1479"/>
                <a:gd name="T3" fmla="*/ 446 h 1015"/>
                <a:gd name="T4" fmla="*/ 54 w 1479"/>
                <a:gd name="T5" fmla="*/ 534 h 1015"/>
                <a:gd name="T6" fmla="*/ 61 w 1479"/>
                <a:gd name="T7" fmla="*/ 730 h 1015"/>
                <a:gd name="T8" fmla="*/ 81 w 1479"/>
                <a:gd name="T9" fmla="*/ 988 h 1015"/>
                <a:gd name="T10" fmla="*/ 90 w 1479"/>
                <a:gd name="T11" fmla="*/ 1010 h 1015"/>
                <a:gd name="T12" fmla="*/ 124 w 1479"/>
                <a:gd name="T13" fmla="*/ 1015 h 1015"/>
                <a:gd name="T14" fmla="*/ 159 w 1479"/>
                <a:gd name="T15" fmla="*/ 1008 h 1015"/>
                <a:gd name="T16" fmla="*/ 217 w 1479"/>
                <a:gd name="T17" fmla="*/ 998 h 1015"/>
                <a:gd name="T18" fmla="*/ 295 w 1479"/>
                <a:gd name="T19" fmla="*/ 991 h 1015"/>
                <a:gd name="T20" fmla="*/ 386 w 1479"/>
                <a:gd name="T21" fmla="*/ 984 h 1015"/>
                <a:gd name="T22" fmla="*/ 542 w 1479"/>
                <a:gd name="T23" fmla="*/ 971 h 1015"/>
                <a:gd name="T24" fmla="*/ 649 w 1479"/>
                <a:gd name="T25" fmla="*/ 969 h 1015"/>
                <a:gd name="T26" fmla="*/ 678 w 1479"/>
                <a:gd name="T27" fmla="*/ 964 h 1015"/>
                <a:gd name="T28" fmla="*/ 903 w 1479"/>
                <a:gd name="T29" fmla="*/ 944 h 1015"/>
                <a:gd name="T30" fmla="*/ 1147 w 1479"/>
                <a:gd name="T31" fmla="*/ 898 h 1015"/>
                <a:gd name="T32" fmla="*/ 1308 w 1479"/>
                <a:gd name="T33" fmla="*/ 896 h 1015"/>
                <a:gd name="T34" fmla="*/ 1403 w 1479"/>
                <a:gd name="T35" fmla="*/ 896 h 1015"/>
                <a:gd name="T36" fmla="*/ 1454 w 1479"/>
                <a:gd name="T37" fmla="*/ 893 h 1015"/>
                <a:gd name="T38" fmla="*/ 1479 w 1479"/>
                <a:gd name="T39" fmla="*/ 883 h 1015"/>
                <a:gd name="T40" fmla="*/ 1457 w 1479"/>
                <a:gd name="T41" fmla="*/ 666 h 1015"/>
                <a:gd name="T42" fmla="*/ 1430 w 1479"/>
                <a:gd name="T43" fmla="*/ 405 h 1015"/>
                <a:gd name="T44" fmla="*/ 1418 w 1479"/>
                <a:gd name="T45" fmla="*/ 158 h 1015"/>
                <a:gd name="T46" fmla="*/ 1406 w 1479"/>
                <a:gd name="T47" fmla="*/ 46 h 1015"/>
                <a:gd name="T48" fmla="*/ 1406 w 1479"/>
                <a:gd name="T49" fmla="*/ 9 h 1015"/>
                <a:gd name="T50" fmla="*/ 1396 w 1479"/>
                <a:gd name="T51" fmla="*/ 0 h 1015"/>
                <a:gd name="T52" fmla="*/ 1120 w 1479"/>
                <a:gd name="T53" fmla="*/ 34 h 1015"/>
                <a:gd name="T54" fmla="*/ 688 w 1479"/>
                <a:gd name="T55" fmla="*/ 92 h 1015"/>
                <a:gd name="T56" fmla="*/ 264 w 1479"/>
                <a:gd name="T57" fmla="*/ 139 h 1015"/>
                <a:gd name="T58" fmla="*/ 2 w 1479"/>
                <a:gd name="T59" fmla="*/ 175 h 1015"/>
                <a:gd name="T60" fmla="*/ 5 w 1479"/>
                <a:gd name="T61" fmla="*/ 192 h 1015"/>
                <a:gd name="T62" fmla="*/ 342 w 1479"/>
                <a:gd name="T63" fmla="*/ 149 h 1015"/>
                <a:gd name="T64" fmla="*/ 730 w 1479"/>
                <a:gd name="T65" fmla="*/ 107 h 1015"/>
                <a:gd name="T66" fmla="*/ 1005 w 1479"/>
                <a:gd name="T67" fmla="*/ 68 h 1015"/>
                <a:gd name="T68" fmla="*/ 1210 w 1479"/>
                <a:gd name="T69" fmla="*/ 44 h 1015"/>
                <a:gd name="T70" fmla="*/ 1364 w 1479"/>
                <a:gd name="T71" fmla="*/ 26 h 1015"/>
                <a:gd name="T72" fmla="*/ 1386 w 1479"/>
                <a:gd name="T73" fmla="*/ 34 h 1015"/>
                <a:gd name="T74" fmla="*/ 1396 w 1479"/>
                <a:gd name="T75" fmla="*/ 66 h 1015"/>
                <a:gd name="T76" fmla="*/ 1398 w 1479"/>
                <a:gd name="T77" fmla="*/ 185 h 1015"/>
                <a:gd name="T78" fmla="*/ 1406 w 1479"/>
                <a:gd name="T79" fmla="*/ 361 h 1015"/>
                <a:gd name="T80" fmla="*/ 1437 w 1479"/>
                <a:gd name="T81" fmla="*/ 715 h 1015"/>
                <a:gd name="T82" fmla="*/ 1454 w 1479"/>
                <a:gd name="T83" fmla="*/ 874 h 1015"/>
                <a:gd name="T84" fmla="*/ 1237 w 1479"/>
                <a:gd name="T85" fmla="*/ 874 h 1015"/>
                <a:gd name="T86" fmla="*/ 1049 w 1479"/>
                <a:gd name="T87" fmla="*/ 893 h 1015"/>
                <a:gd name="T88" fmla="*/ 898 w 1479"/>
                <a:gd name="T89" fmla="*/ 923 h 1015"/>
                <a:gd name="T90" fmla="*/ 756 w 1479"/>
                <a:gd name="T91" fmla="*/ 942 h 1015"/>
                <a:gd name="T92" fmla="*/ 627 w 1479"/>
                <a:gd name="T93" fmla="*/ 954 h 1015"/>
                <a:gd name="T94" fmla="*/ 527 w 1479"/>
                <a:gd name="T95" fmla="*/ 952 h 1015"/>
                <a:gd name="T96" fmla="*/ 393 w 1479"/>
                <a:gd name="T97" fmla="*/ 959 h 1015"/>
                <a:gd name="T98" fmla="*/ 239 w 1479"/>
                <a:gd name="T99" fmla="*/ 976 h 1015"/>
                <a:gd name="T100" fmla="*/ 181 w 1479"/>
                <a:gd name="T101" fmla="*/ 984 h 1015"/>
                <a:gd name="T102" fmla="*/ 137 w 1479"/>
                <a:gd name="T103" fmla="*/ 993 h 1015"/>
                <a:gd name="T104" fmla="*/ 110 w 1479"/>
                <a:gd name="T105" fmla="*/ 993 h 1015"/>
                <a:gd name="T106" fmla="*/ 90 w 1479"/>
                <a:gd name="T107" fmla="*/ 930 h 1015"/>
                <a:gd name="T108" fmla="*/ 81 w 1479"/>
                <a:gd name="T109" fmla="*/ 659 h 1015"/>
                <a:gd name="T110" fmla="*/ 63 w 1479"/>
                <a:gd name="T111" fmla="*/ 415 h 1015"/>
                <a:gd name="T112" fmla="*/ 39 w 1479"/>
                <a:gd name="T113" fmla="*/ 190 h 1015"/>
                <a:gd name="T114" fmla="*/ 24 w 1479"/>
                <a:gd name="T115" fmla="*/ 180 h 10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79"/>
                <a:gd name="T175" fmla="*/ 0 h 1015"/>
                <a:gd name="T176" fmla="*/ 1479 w 1479"/>
                <a:gd name="T177" fmla="*/ 1015 h 10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79" h="1015">
                  <a:moveTo>
                    <a:pt x="19" y="190"/>
                  </a:moveTo>
                  <a:lnTo>
                    <a:pt x="19" y="219"/>
                  </a:lnTo>
                  <a:lnTo>
                    <a:pt x="22" y="249"/>
                  </a:lnTo>
                  <a:lnTo>
                    <a:pt x="24" y="278"/>
                  </a:lnTo>
                  <a:lnTo>
                    <a:pt x="32" y="307"/>
                  </a:lnTo>
                  <a:lnTo>
                    <a:pt x="37" y="339"/>
                  </a:lnTo>
                  <a:lnTo>
                    <a:pt x="39" y="368"/>
                  </a:lnTo>
                  <a:lnTo>
                    <a:pt x="44" y="398"/>
                  </a:lnTo>
                  <a:lnTo>
                    <a:pt x="44" y="429"/>
                  </a:lnTo>
                  <a:lnTo>
                    <a:pt x="46" y="446"/>
                  </a:lnTo>
                  <a:lnTo>
                    <a:pt x="46" y="463"/>
                  </a:lnTo>
                  <a:lnTo>
                    <a:pt x="49" y="481"/>
                  </a:lnTo>
                  <a:lnTo>
                    <a:pt x="49" y="500"/>
                  </a:lnTo>
                  <a:lnTo>
                    <a:pt x="51" y="517"/>
                  </a:lnTo>
                  <a:lnTo>
                    <a:pt x="54" y="534"/>
                  </a:lnTo>
                  <a:lnTo>
                    <a:pt x="54" y="554"/>
                  </a:lnTo>
                  <a:lnTo>
                    <a:pt x="56" y="573"/>
                  </a:lnTo>
                  <a:lnTo>
                    <a:pt x="61" y="625"/>
                  </a:lnTo>
                  <a:lnTo>
                    <a:pt x="61" y="676"/>
                  </a:lnTo>
                  <a:lnTo>
                    <a:pt x="61" y="730"/>
                  </a:lnTo>
                  <a:lnTo>
                    <a:pt x="61" y="781"/>
                  </a:lnTo>
                  <a:lnTo>
                    <a:pt x="63" y="832"/>
                  </a:lnTo>
                  <a:lnTo>
                    <a:pt x="66" y="886"/>
                  </a:lnTo>
                  <a:lnTo>
                    <a:pt x="71" y="937"/>
                  </a:lnTo>
                  <a:lnTo>
                    <a:pt x="81" y="988"/>
                  </a:lnTo>
                  <a:lnTo>
                    <a:pt x="81" y="1003"/>
                  </a:lnTo>
                  <a:lnTo>
                    <a:pt x="81" y="1006"/>
                  </a:lnTo>
                  <a:lnTo>
                    <a:pt x="83" y="1008"/>
                  </a:lnTo>
                  <a:lnTo>
                    <a:pt x="85" y="1010"/>
                  </a:lnTo>
                  <a:lnTo>
                    <a:pt x="90" y="1010"/>
                  </a:lnTo>
                  <a:lnTo>
                    <a:pt x="98" y="1013"/>
                  </a:lnTo>
                  <a:lnTo>
                    <a:pt x="102" y="1013"/>
                  </a:lnTo>
                  <a:lnTo>
                    <a:pt x="110" y="1013"/>
                  </a:lnTo>
                  <a:lnTo>
                    <a:pt x="117" y="1013"/>
                  </a:lnTo>
                  <a:lnTo>
                    <a:pt x="124" y="1015"/>
                  </a:lnTo>
                  <a:lnTo>
                    <a:pt x="129" y="1013"/>
                  </a:lnTo>
                  <a:lnTo>
                    <a:pt x="134" y="1013"/>
                  </a:lnTo>
                  <a:lnTo>
                    <a:pt x="142" y="1013"/>
                  </a:lnTo>
                  <a:lnTo>
                    <a:pt x="146" y="1010"/>
                  </a:lnTo>
                  <a:lnTo>
                    <a:pt x="159" y="1008"/>
                  </a:lnTo>
                  <a:lnTo>
                    <a:pt x="171" y="1006"/>
                  </a:lnTo>
                  <a:lnTo>
                    <a:pt x="183" y="1003"/>
                  </a:lnTo>
                  <a:lnTo>
                    <a:pt x="195" y="1001"/>
                  </a:lnTo>
                  <a:lnTo>
                    <a:pt x="205" y="998"/>
                  </a:lnTo>
                  <a:lnTo>
                    <a:pt x="217" y="998"/>
                  </a:lnTo>
                  <a:lnTo>
                    <a:pt x="229" y="996"/>
                  </a:lnTo>
                  <a:lnTo>
                    <a:pt x="242" y="996"/>
                  </a:lnTo>
                  <a:lnTo>
                    <a:pt x="259" y="993"/>
                  </a:lnTo>
                  <a:lnTo>
                    <a:pt x="276" y="993"/>
                  </a:lnTo>
                  <a:lnTo>
                    <a:pt x="295" y="991"/>
                  </a:lnTo>
                  <a:lnTo>
                    <a:pt x="312" y="988"/>
                  </a:lnTo>
                  <a:lnTo>
                    <a:pt x="329" y="988"/>
                  </a:lnTo>
                  <a:lnTo>
                    <a:pt x="349" y="986"/>
                  </a:lnTo>
                  <a:lnTo>
                    <a:pt x="366" y="986"/>
                  </a:lnTo>
                  <a:lnTo>
                    <a:pt x="386" y="984"/>
                  </a:lnTo>
                  <a:lnTo>
                    <a:pt x="417" y="979"/>
                  </a:lnTo>
                  <a:lnTo>
                    <a:pt x="449" y="976"/>
                  </a:lnTo>
                  <a:lnTo>
                    <a:pt x="481" y="974"/>
                  </a:lnTo>
                  <a:lnTo>
                    <a:pt x="512" y="974"/>
                  </a:lnTo>
                  <a:lnTo>
                    <a:pt x="542" y="971"/>
                  </a:lnTo>
                  <a:lnTo>
                    <a:pt x="573" y="971"/>
                  </a:lnTo>
                  <a:lnTo>
                    <a:pt x="605" y="971"/>
                  </a:lnTo>
                  <a:lnTo>
                    <a:pt x="637" y="971"/>
                  </a:lnTo>
                  <a:lnTo>
                    <a:pt x="642" y="969"/>
                  </a:lnTo>
                  <a:lnTo>
                    <a:pt x="649" y="969"/>
                  </a:lnTo>
                  <a:lnTo>
                    <a:pt x="654" y="969"/>
                  </a:lnTo>
                  <a:lnTo>
                    <a:pt x="661" y="966"/>
                  </a:lnTo>
                  <a:lnTo>
                    <a:pt x="666" y="964"/>
                  </a:lnTo>
                  <a:lnTo>
                    <a:pt x="673" y="964"/>
                  </a:lnTo>
                  <a:lnTo>
                    <a:pt x="678" y="964"/>
                  </a:lnTo>
                  <a:lnTo>
                    <a:pt x="686" y="964"/>
                  </a:lnTo>
                  <a:lnTo>
                    <a:pt x="739" y="962"/>
                  </a:lnTo>
                  <a:lnTo>
                    <a:pt x="793" y="957"/>
                  </a:lnTo>
                  <a:lnTo>
                    <a:pt x="847" y="952"/>
                  </a:lnTo>
                  <a:lnTo>
                    <a:pt x="903" y="944"/>
                  </a:lnTo>
                  <a:lnTo>
                    <a:pt x="954" y="932"/>
                  </a:lnTo>
                  <a:lnTo>
                    <a:pt x="1008" y="923"/>
                  </a:lnTo>
                  <a:lnTo>
                    <a:pt x="1061" y="910"/>
                  </a:lnTo>
                  <a:lnTo>
                    <a:pt x="1115" y="898"/>
                  </a:lnTo>
                  <a:lnTo>
                    <a:pt x="1147" y="898"/>
                  </a:lnTo>
                  <a:lnTo>
                    <a:pt x="1181" y="898"/>
                  </a:lnTo>
                  <a:lnTo>
                    <a:pt x="1213" y="898"/>
                  </a:lnTo>
                  <a:lnTo>
                    <a:pt x="1244" y="898"/>
                  </a:lnTo>
                  <a:lnTo>
                    <a:pt x="1276" y="896"/>
                  </a:lnTo>
                  <a:lnTo>
                    <a:pt x="1308" y="896"/>
                  </a:lnTo>
                  <a:lnTo>
                    <a:pt x="1340" y="896"/>
                  </a:lnTo>
                  <a:lnTo>
                    <a:pt x="1374" y="896"/>
                  </a:lnTo>
                  <a:lnTo>
                    <a:pt x="1384" y="896"/>
                  </a:lnTo>
                  <a:lnTo>
                    <a:pt x="1393" y="896"/>
                  </a:lnTo>
                  <a:lnTo>
                    <a:pt x="1403" y="896"/>
                  </a:lnTo>
                  <a:lnTo>
                    <a:pt x="1415" y="896"/>
                  </a:lnTo>
                  <a:lnTo>
                    <a:pt x="1425" y="893"/>
                  </a:lnTo>
                  <a:lnTo>
                    <a:pt x="1435" y="893"/>
                  </a:lnTo>
                  <a:lnTo>
                    <a:pt x="1445" y="893"/>
                  </a:lnTo>
                  <a:lnTo>
                    <a:pt x="1454" y="893"/>
                  </a:lnTo>
                  <a:lnTo>
                    <a:pt x="1469" y="893"/>
                  </a:lnTo>
                  <a:lnTo>
                    <a:pt x="1471" y="891"/>
                  </a:lnTo>
                  <a:lnTo>
                    <a:pt x="1474" y="891"/>
                  </a:lnTo>
                  <a:lnTo>
                    <a:pt x="1476" y="886"/>
                  </a:lnTo>
                  <a:lnTo>
                    <a:pt x="1479" y="883"/>
                  </a:lnTo>
                  <a:lnTo>
                    <a:pt x="1479" y="871"/>
                  </a:lnTo>
                  <a:lnTo>
                    <a:pt x="1471" y="820"/>
                  </a:lnTo>
                  <a:lnTo>
                    <a:pt x="1467" y="769"/>
                  </a:lnTo>
                  <a:lnTo>
                    <a:pt x="1459" y="717"/>
                  </a:lnTo>
                  <a:lnTo>
                    <a:pt x="1457" y="666"/>
                  </a:lnTo>
                  <a:lnTo>
                    <a:pt x="1452" y="612"/>
                  </a:lnTo>
                  <a:lnTo>
                    <a:pt x="1447" y="561"/>
                  </a:lnTo>
                  <a:lnTo>
                    <a:pt x="1442" y="510"/>
                  </a:lnTo>
                  <a:lnTo>
                    <a:pt x="1435" y="456"/>
                  </a:lnTo>
                  <a:lnTo>
                    <a:pt x="1430" y="405"/>
                  </a:lnTo>
                  <a:lnTo>
                    <a:pt x="1425" y="356"/>
                  </a:lnTo>
                  <a:lnTo>
                    <a:pt x="1423" y="307"/>
                  </a:lnTo>
                  <a:lnTo>
                    <a:pt x="1420" y="256"/>
                  </a:lnTo>
                  <a:lnTo>
                    <a:pt x="1420" y="207"/>
                  </a:lnTo>
                  <a:lnTo>
                    <a:pt x="1418" y="158"/>
                  </a:lnTo>
                  <a:lnTo>
                    <a:pt x="1418" y="107"/>
                  </a:lnTo>
                  <a:lnTo>
                    <a:pt x="1418" y="58"/>
                  </a:lnTo>
                  <a:lnTo>
                    <a:pt x="1403" y="46"/>
                  </a:lnTo>
                  <a:lnTo>
                    <a:pt x="1408" y="51"/>
                  </a:lnTo>
                  <a:lnTo>
                    <a:pt x="1406" y="46"/>
                  </a:lnTo>
                  <a:lnTo>
                    <a:pt x="1406" y="39"/>
                  </a:lnTo>
                  <a:lnTo>
                    <a:pt x="1406" y="36"/>
                  </a:lnTo>
                  <a:lnTo>
                    <a:pt x="1406" y="29"/>
                  </a:lnTo>
                  <a:lnTo>
                    <a:pt x="1406" y="26"/>
                  </a:lnTo>
                  <a:lnTo>
                    <a:pt x="1406" y="9"/>
                  </a:lnTo>
                  <a:lnTo>
                    <a:pt x="1406" y="7"/>
                  </a:lnTo>
                  <a:lnTo>
                    <a:pt x="1403" y="4"/>
                  </a:lnTo>
                  <a:lnTo>
                    <a:pt x="1401" y="2"/>
                  </a:lnTo>
                  <a:lnTo>
                    <a:pt x="1396" y="0"/>
                  </a:lnTo>
                  <a:lnTo>
                    <a:pt x="1393" y="0"/>
                  </a:lnTo>
                  <a:lnTo>
                    <a:pt x="1381" y="2"/>
                  </a:lnTo>
                  <a:lnTo>
                    <a:pt x="1293" y="12"/>
                  </a:lnTo>
                  <a:lnTo>
                    <a:pt x="1205" y="24"/>
                  </a:lnTo>
                  <a:lnTo>
                    <a:pt x="1120" y="34"/>
                  </a:lnTo>
                  <a:lnTo>
                    <a:pt x="1032" y="44"/>
                  </a:lnTo>
                  <a:lnTo>
                    <a:pt x="947" y="53"/>
                  </a:lnTo>
                  <a:lnTo>
                    <a:pt x="859" y="66"/>
                  </a:lnTo>
                  <a:lnTo>
                    <a:pt x="774" y="78"/>
                  </a:lnTo>
                  <a:lnTo>
                    <a:pt x="688" y="92"/>
                  </a:lnTo>
                  <a:lnTo>
                    <a:pt x="603" y="97"/>
                  </a:lnTo>
                  <a:lnTo>
                    <a:pt x="517" y="102"/>
                  </a:lnTo>
                  <a:lnTo>
                    <a:pt x="432" y="114"/>
                  </a:lnTo>
                  <a:lnTo>
                    <a:pt x="349" y="127"/>
                  </a:lnTo>
                  <a:lnTo>
                    <a:pt x="264" y="139"/>
                  </a:lnTo>
                  <a:lnTo>
                    <a:pt x="178" y="153"/>
                  </a:lnTo>
                  <a:lnTo>
                    <a:pt x="93" y="163"/>
                  </a:lnTo>
                  <a:lnTo>
                    <a:pt x="10" y="173"/>
                  </a:lnTo>
                  <a:lnTo>
                    <a:pt x="5" y="173"/>
                  </a:lnTo>
                  <a:lnTo>
                    <a:pt x="2" y="175"/>
                  </a:lnTo>
                  <a:lnTo>
                    <a:pt x="0" y="178"/>
                  </a:lnTo>
                  <a:lnTo>
                    <a:pt x="0" y="183"/>
                  </a:lnTo>
                  <a:lnTo>
                    <a:pt x="0" y="188"/>
                  </a:lnTo>
                  <a:lnTo>
                    <a:pt x="2" y="190"/>
                  </a:lnTo>
                  <a:lnTo>
                    <a:pt x="5" y="192"/>
                  </a:lnTo>
                  <a:lnTo>
                    <a:pt x="10" y="195"/>
                  </a:lnTo>
                  <a:lnTo>
                    <a:pt x="90" y="185"/>
                  </a:lnTo>
                  <a:lnTo>
                    <a:pt x="176" y="173"/>
                  </a:lnTo>
                  <a:lnTo>
                    <a:pt x="256" y="161"/>
                  </a:lnTo>
                  <a:lnTo>
                    <a:pt x="342" y="149"/>
                  </a:lnTo>
                  <a:lnTo>
                    <a:pt x="425" y="136"/>
                  </a:lnTo>
                  <a:lnTo>
                    <a:pt x="508" y="127"/>
                  </a:lnTo>
                  <a:lnTo>
                    <a:pt x="591" y="119"/>
                  </a:lnTo>
                  <a:lnTo>
                    <a:pt x="673" y="117"/>
                  </a:lnTo>
                  <a:lnTo>
                    <a:pt x="730" y="107"/>
                  </a:lnTo>
                  <a:lnTo>
                    <a:pt x="783" y="97"/>
                  </a:lnTo>
                  <a:lnTo>
                    <a:pt x="839" y="90"/>
                  </a:lnTo>
                  <a:lnTo>
                    <a:pt x="893" y="83"/>
                  </a:lnTo>
                  <a:lnTo>
                    <a:pt x="949" y="75"/>
                  </a:lnTo>
                  <a:lnTo>
                    <a:pt x="1005" y="68"/>
                  </a:lnTo>
                  <a:lnTo>
                    <a:pt x="1059" y="61"/>
                  </a:lnTo>
                  <a:lnTo>
                    <a:pt x="1115" y="53"/>
                  </a:lnTo>
                  <a:lnTo>
                    <a:pt x="1147" y="48"/>
                  </a:lnTo>
                  <a:lnTo>
                    <a:pt x="1179" y="46"/>
                  </a:lnTo>
                  <a:lnTo>
                    <a:pt x="1210" y="44"/>
                  </a:lnTo>
                  <a:lnTo>
                    <a:pt x="1242" y="41"/>
                  </a:lnTo>
                  <a:lnTo>
                    <a:pt x="1271" y="39"/>
                  </a:lnTo>
                  <a:lnTo>
                    <a:pt x="1303" y="36"/>
                  </a:lnTo>
                  <a:lnTo>
                    <a:pt x="1332" y="31"/>
                  </a:lnTo>
                  <a:lnTo>
                    <a:pt x="1364" y="26"/>
                  </a:lnTo>
                  <a:lnTo>
                    <a:pt x="1398" y="19"/>
                  </a:lnTo>
                  <a:lnTo>
                    <a:pt x="1386" y="9"/>
                  </a:lnTo>
                  <a:lnTo>
                    <a:pt x="1386" y="26"/>
                  </a:lnTo>
                  <a:lnTo>
                    <a:pt x="1386" y="29"/>
                  </a:lnTo>
                  <a:lnTo>
                    <a:pt x="1386" y="34"/>
                  </a:lnTo>
                  <a:lnTo>
                    <a:pt x="1386" y="36"/>
                  </a:lnTo>
                  <a:lnTo>
                    <a:pt x="1386" y="44"/>
                  </a:lnTo>
                  <a:lnTo>
                    <a:pt x="1391" y="61"/>
                  </a:lnTo>
                  <a:lnTo>
                    <a:pt x="1391" y="63"/>
                  </a:lnTo>
                  <a:lnTo>
                    <a:pt x="1396" y="66"/>
                  </a:lnTo>
                  <a:lnTo>
                    <a:pt x="1398" y="80"/>
                  </a:lnTo>
                  <a:lnTo>
                    <a:pt x="1398" y="107"/>
                  </a:lnTo>
                  <a:lnTo>
                    <a:pt x="1398" y="131"/>
                  </a:lnTo>
                  <a:lnTo>
                    <a:pt x="1398" y="158"/>
                  </a:lnTo>
                  <a:lnTo>
                    <a:pt x="1398" y="185"/>
                  </a:lnTo>
                  <a:lnTo>
                    <a:pt x="1398" y="212"/>
                  </a:lnTo>
                  <a:lnTo>
                    <a:pt x="1398" y="236"/>
                  </a:lnTo>
                  <a:lnTo>
                    <a:pt x="1398" y="263"/>
                  </a:lnTo>
                  <a:lnTo>
                    <a:pt x="1401" y="290"/>
                  </a:lnTo>
                  <a:lnTo>
                    <a:pt x="1406" y="361"/>
                  </a:lnTo>
                  <a:lnTo>
                    <a:pt x="1413" y="432"/>
                  </a:lnTo>
                  <a:lnTo>
                    <a:pt x="1420" y="503"/>
                  </a:lnTo>
                  <a:lnTo>
                    <a:pt x="1425" y="573"/>
                  </a:lnTo>
                  <a:lnTo>
                    <a:pt x="1432" y="644"/>
                  </a:lnTo>
                  <a:lnTo>
                    <a:pt x="1437" y="715"/>
                  </a:lnTo>
                  <a:lnTo>
                    <a:pt x="1445" y="783"/>
                  </a:lnTo>
                  <a:lnTo>
                    <a:pt x="1454" y="854"/>
                  </a:lnTo>
                  <a:lnTo>
                    <a:pt x="1459" y="883"/>
                  </a:lnTo>
                  <a:lnTo>
                    <a:pt x="1469" y="874"/>
                  </a:lnTo>
                  <a:lnTo>
                    <a:pt x="1454" y="874"/>
                  </a:lnTo>
                  <a:lnTo>
                    <a:pt x="1410" y="874"/>
                  </a:lnTo>
                  <a:lnTo>
                    <a:pt x="1369" y="874"/>
                  </a:lnTo>
                  <a:lnTo>
                    <a:pt x="1325" y="874"/>
                  </a:lnTo>
                  <a:lnTo>
                    <a:pt x="1281" y="874"/>
                  </a:lnTo>
                  <a:lnTo>
                    <a:pt x="1237" y="874"/>
                  </a:lnTo>
                  <a:lnTo>
                    <a:pt x="1196" y="876"/>
                  </a:lnTo>
                  <a:lnTo>
                    <a:pt x="1152" y="881"/>
                  </a:lnTo>
                  <a:lnTo>
                    <a:pt x="1108" y="886"/>
                  </a:lnTo>
                  <a:lnTo>
                    <a:pt x="1079" y="888"/>
                  </a:lnTo>
                  <a:lnTo>
                    <a:pt x="1049" y="893"/>
                  </a:lnTo>
                  <a:lnTo>
                    <a:pt x="1018" y="898"/>
                  </a:lnTo>
                  <a:lnTo>
                    <a:pt x="988" y="905"/>
                  </a:lnTo>
                  <a:lnTo>
                    <a:pt x="959" y="910"/>
                  </a:lnTo>
                  <a:lnTo>
                    <a:pt x="927" y="918"/>
                  </a:lnTo>
                  <a:lnTo>
                    <a:pt x="898" y="923"/>
                  </a:lnTo>
                  <a:lnTo>
                    <a:pt x="866" y="930"/>
                  </a:lnTo>
                  <a:lnTo>
                    <a:pt x="837" y="935"/>
                  </a:lnTo>
                  <a:lnTo>
                    <a:pt x="810" y="937"/>
                  </a:lnTo>
                  <a:lnTo>
                    <a:pt x="783" y="940"/>
                  </a:lnTo>
                  <a:lnTo>
                    <a:pt x="756" y="942"/>
                  </a:lnTo>
                  <a:lnTo>
                    <a:pt x="727" y="942"/>
                  </a:lnTo>
                  <a:lnTo>
                    <a:pt x="700" y="942"/>
                  </a:lnTo>
                  <a:lnTo>
                    <a:pt x="673" y="944"/>
                  </a:lnTo>
                  <a:lnTo>
                    <a:pt x="647" y="952"/>
                  </a:lnTo>
                  <a:lnTo>
                    <a:pt x="627" y="954"/>
                  </a:lnTo>
                  <a:lnTo>
                    <a:pt x="608" y="954"/>
                  </a:lnTo>
                  <a:lnTo>
                    <a:pt x="588" y="954"/>
                  </a:lnTo>
                  <a:lnTo>
                    <a:pt x="569" y="954"/>
                  </a:lnTo>
                  <a:lnTo>
                    <a:pt x="547" y="954"/>
                  </a:lnTo>
                  <a:lnTo>
                    <a:pt x="527" y="952"/>
                  </a:lnTo>
                  <a:lnTo>
                    <a:pt x="508" y="952"/>
                  </a:lnTo>
                  <a:lnTo>
                    <a:pt x="488" y="954"/>
                  </a:lnTo>
                  <a:lnTo>
                    <a:pt x="456" y="954"/>
                  </a:lnTo>
                  <a:lnTo>
                    <a:pt x="425" y="957"/>
                  </a:lnTo>
                  <a:lnTo>
                    <a:pt x="393" y="959"/>
                  </a:lnTo>
                  <a:lnTo>
                    <a:pt x="361" y="964"/>
                  </a:lnTo>
                  <a:lnTo>
                    <a:pt x="332" y="966"/>
                  </a:lnTo>
                  <a:lnTo>
                    <a:pt x="300" y="969"/>
                  </a:lnTo>
                  <a:lnTo>
                    <a:pt x="268" y="974"/>
                  </a:lnTo>
                  <a:lnTo>
                    <a:pt x="239" y="976"/>
                  </a:lnTo>
                  <a:lnTo>
                    <a:pt x="227" y="976"/>
                  </a:lnTo>
                  <a:lnTo>
                    <a:pt x="215" y="979"/>
                  </a:lnTo>
                  <a:lnTo>
                    <a:pt x="205" y="979"/>
                  </a:lnTo>
                  <a:lnTo>
                    <a:pt x="193" y="981"/>
                  </a:lnTo>
                  <a:lnTo>
                    <a:pt x="181" y="984"/>
                  </a:lnTo>
                  <a:lnTo>
                    <a:pt x="171" y="986"/>
                  </a:lnTo>
                  <a:lnTo>
                    <a:pt x="159" y="988"/>
                  </a:lnTo>
                  <a:lnTo>
                    <a:pt x="146" y="991"/>
                  </a:lnTo>
                  <a:lnTo>
                    <a:pt x="142" y="993"/>
                  </a:lnTo>
                  <a:lnTo>
                    <a:pt x="137" y="993"/>
                  </a:lnTo>
                  <a:lnTo>
                    <a:pt x="132" y="993"/>
                  </a:lnTo>
                  <a:lnTo>
                    <a:pt x="127" y="993"/>
                  </a:lnTo>
                  <a:lnTo>
                    <a:pt x="122" y="993"/>
                  </a:lnTo>
                  <a:lnTo>
                    <a:pt x="115" y="993"/>
                  </a:lnTo>
                  <a:lnTo>
                    <a:pt x="110" y="993"/>
                  </a:lnTo>
                  <a:lnTo>
                    <a:pt x="105" y="993"/>
                  </a:lnTo>
                  <a:lnTo>
                    <a:pt x="93" y="991"/>
                  </a:lnTo>
                  <a:lnTo>
                    <a:pt x="100" y="1001"/>
                  </a:lnTo>
                  <a:lnTo>
                    <a:pt x="100" y="984"/>
                  </a:lnTo>
                  <a:lnTo>
                    <a:pt x="90" y="930"/>
                  </a:lnTo>
                  <a:lnTo>
                    <a:pt x="85" y="876"/>
                  </a:lnTo>
                  <a:lnTo>
                    <a:pt x="83" y="822"/>
                  </a:lnTo>
                  <a:lnTo>
                    <a:pt x="83" y="769"/>
                  </a:lnTo>
                  <a:lnTo>
                    <a:pt x="83" y="715"/>
                  </a:lnTo>
                  <a:lnTo>
                    <a:pt x="81" y="659"/>
                  </a:lnTo>
                  <a:lnTo>
                    <a:pt x="81" y="605"/>
                  </a:lnTo>
                  <a:lnTo>
                    <a:pt x="78" y="551"/>
                  </a:lnTo>
                  <a:lnTo>
                    <a:pt x="73" y="507"/>
                  </a:lnTo>
                  <a:lnTo>
                    <a:pt x="68" y="461"/>
                  </a:lnTo>
                  <a:lnTo>
                    <a:pt x="63" y="415"/>
                  </a:lnTo>
                  <a:lnTo>
                    <a:pt x="59" y="371"/>
                  </a:lnTo>
                  <a:lnTo>
                    <a:pt x="51" y="324"/>
                  </a:lnTo>
                  <a:lnTo>
                    <a:pt x="49" y="278"/>
                  </a:lnTo>
                  <a:lnTo>
                    <a:pt x="44" y="234"/>
                  </a:lnTo>
                  <a:lnTo>
                    <a:pt x="39" y="190"/>
                  </a:lnTo>
                  <a:lnTo>
                    <a:pt x="39" y="185"/>
                  </a:lnTo>
                  <a:lnTo>
                    <a:pt x="37" y="183"/>
                  </a:lnTo>
                  <a:lnTo>
                    <a:pt x="34" y="180"/>
                  </a:lnTo>
                  <a:lnTo>
                    <a:pt x="29" y="180"/>
                  </a:lnTo>
                  <a:lnTo>
                    <a:pt x="24" y="180"/>
                  </a:lnTo>
                  <a:lnTo>
                    <a:pt x="22" y="183"/>
                  </a:lnTo>
                  <a:lnTo>
                    <a:pt x="19" y="185"/>
                  </a:lnTo>
                  <a:lnTo>
                    <a:pt x="19" y="19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6" name="Freeform 60"/>
            <p:cNvSpPr>
              <a:spLocks/>
            </p:cNvSpPr>
            <p:nvPr/>
          </p:nvSpPr>
          <p:spPr bwMode="auto">
            <a:xfrm>
              <a:off x="2363" y="1125"/>
              <a:ext cx="56" cy="19"/>
            </a:xfrm>
            <a:custGeom>
              <a:avLst/>
              <a:gdLst>
                <a:gd name="T0" fmla="*/ 10 w 56"/>
                <a:gd name="T1" fmla="*/ 19 h 19"/>
                <a:gd name="T2" fmla="*/ 15 w 56"/>
                <a:gd name="T3" fmla="*/ 19 h 19"/>
                <a:gd name="T4" fmla="*/ 20 w 56"/>
                <a:gd name="T5" fmla="*/ 19 h 19"/>
                <a:gd name="T6" fmla="*/ 25 w 56"/>
                <a:gd name="T7" fmla="*/ 19 h 19"/>
                <a:gd name="T8" fmla="*/ 27 w 56"/>
                <a:gd name="T9" fmla="*/ 19 h 19"/>
                <a:gd name="T10" fmla="*/ 32 w 56"/>
                <a:gd name="T11" fmla="*/ 19 h 19"/>
                <a:gd name="T12" fmla="*/ 37 w 56"/>
                <a:gd name="T13" fmla="*/ 19 h 19"/>
                <a:gd name="T14" fmla="*/ 42 w 56"/>
                <a:gd name="T15" fmla="*/ 19 h 19"/>
                <a:gd name="T16" fmla="*/ 47 w 56"/>
                <a:gd name="T17" fmla="*/ 19 h 19"/>
                <a:gd name="T18" fmla="*/ 49 w 56"/>
                <a:gd name="T19" fmla="*/ 17 h 19"/>
                <a:gd name="T20" fmla="*/ 54 w 56"/>
                <a:gd name="T21" fmla="*/ 17 h 19"/>
                <a:gd name="T22" fmla="*/ 54 w 56"/>
                <a:gd name="T23" fmla="*/ 12 h 19"/>
                <a:gd name="T24" fmla="*/ 56 w 56"/>
                <a:gd name="T25" fmla="*/ 9 h 19"/>
                <a:gd name="T26" fmla="*/ 54 w 56"/>
                <a:gd name="T27" fmla="*/ 2 h 19"/>
                <a:gd name="T28" fmla="*/ 54 w 56"/>
                <a:gd name="T29" fmla="*/ 0 h 19"/>
                <a:gd name="T30" fmla="*/ 49 w 56"/>
                <a:gd name="T31" fmla="*/ 0 h 19"/>
                <a:gd name="T32" fmla="*/ 47 w 56"/>
                <a:gd name="T33" fmla="*/ 0 h 19"/>
                <a:gd name="T34" fmla="*/ 42 w 56"/>
                <a:gd name="T35" fmla="*/ 0 h 19"/>
                <a:gd name="T36" fmla="*/ 37 w 56"/>
                <a:gd name="T37" fmla="*/ 0 h 19"/>
                <a:gd name="T38" fmla="*/ 32 w 56"/>
                <a:gd name="T39" fmla="*/ 0 h 19"/>
                <a:gd name="T40" fmla="*/ 27 w 56"/>
                <a:gd name="T41" fmla="*/ 0 h 19"/>
                <a:gd name="T42" fmla="*/ 25 w 56"/>
                <a:gd name="T43" fmla="*/ 0 h 19"/>
                <a:gd name="T44" fmla="*/ 20 w 56"/>
                <a:gd name="T45" fmla="*/ 0 h 19"/>
                <a:gd name="T46" fmla="*/ 15 w 56"/>
                <a:gd name="T47" fmla="*/ 0 h 19"/>
                <a:gd name="T48" fmla="*/ 10 w 56"/>
                <a:gd name="T49" fmla="*/ 0 h 19"/>
                <a:gd name="T50" fmla="*/ 8 w 56"/>
                <a:gd name="T51" fmla="*/ 0 h 19"/>
                <a:gd name="T52" fmla="*/ 3 w 56"/>
                <a:gd name="T53" fmla="*/ 0 h 19"/>
                <a:gd name="T54" fmla="*/ 0 w 56"/>
                <a:gd name="T55" fmla="*/ 2 h 19"/>
                <a:gd name="T56" fmla="*/ 0 w 56"/>
                <a:gd name="T57" fmla="*/ 9 h 19"/>
                <a:gd name="T58" fmla="*/ 0 w 56"/>
                <a:gd name="T59" fmla="*/ 12 h 19"/>
                <a:gd name="T60" fmla="*/ 3 w 56"/>
                <a:gd name="T61" fmla="*/ 17 h 19"/>
                <a:gd name="T62" fmla="*/ 8 w 56"/>
                <a:gd name="T63" fmla="*/ 17 h 19"/>
                <a:gd name="T64" fmla="*/ 10 w 56"/>
                <a:gd name="T65" fmla="*/ 19 h 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6"/>
                <a:gd name="T100" fmla="*/ 0 h 19"/>
                <a:gd name="T101" fmla="*/ 56 w 56"/>
                <a:gd name="T102" fmla="*/ 19 h 1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6" h="19">
                  <a:moveTo>
                    <a:pt x="10" y="19"/>
                  </a:moveTo>
                  <a:lnTo>
                    <a:pt x="15" y="19"/>
                  </a:lnTo>
                  <a:lnTo>
                    <a:pt x="20" y="19"/>
                  </a:lnTo>
                  <a:lnTo>
                    <a:pt x="25" y="19"/>
                  </a:lnTo>
                  <a:lnTo>
                    <a:pt x="27" y="19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2" y="19"/>
                  </a:lnTo>
                  <a:lnTo>
                    <a:pt x="47" y="19"/>
                  </a:lnTo>
                  <a:lnTo>
                    <a:pt x="49" y="17"/>
                  </a:lnTo>
                  <a:lnTo>
                    <a:pt x="54" y="17"/>
                  </a:lnTo>
                  <a:lnTo>
                    <a:pt x="54" y="12"/>
                  </a:lnTo>
                  <a:lnTo>
                    <a:pt x="56" y="9"/>
                  </a:lnTo>
                  <a:lnTo>
                    <a:pt x="54" y="2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9"/>
                  </a:lnTo>
                  <a:lnTo>
                    <a:pt x="0" y="12"/>
                  </a:lnTo>
                  <a:lnTo>
                    <a:pt x="3" y="17"/>
                  </a:lnTo>
                  <a:lnTo>
                    <a:pt x="8" y="17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7" name="Freeform 61"/>
            <p:cNvSpPr>
              <a:spLocks/>
            </p:cNvSpPr>
            <p:nvPr/>
          </p:nvSpPr>
          <p:spPr bwMode="auto">
            <a:xfrm>
              <a:off x="2371" y="1269"/>
              <a:ext cx="73" cy="22"/>
            </a:xfrm>
            <a:custGeom>
              <a:avLst/>
              <a:gdLst>
                <a:gd name="T0" fmla="*/ 9 w 73"/>
                <a:gd name="T1" fmla="*/ 22 h 22"/>
                <a:gd name="T2" fmla="*/ 17 w 73"/>
                <a:gd name="T3" fmla="*/ 22 h 22"/>
                <a:gd name="T4" fmla="*/ 24 w 73"/>
                <a:gd name="T5" fmla="*/ 22 h 22"/>
                <a:gd name="T6" fmla="*/ 29 w 73"/>
                <a:gd name="T7" fmla="*/ 22 h 22"/>
                <a:gd name="T8" fmla="*/ 36 w 73"/>
                <a:gd name="T9" fmla="*/ 22 h 22"/>
                <a:gd name="T10" fmla="*/ 44 w 73"/>
                <a:gd name="T11" fmla="*/ 22 h 22"/>
                <a:gd name="T12" fmla="*/ 51 w 73"/>
                <a:gd name="T13" fmla="*/ 22 h 22"/>
                <a:gd name="T14" fmla="*/ 56 w 73"/>
                <a:gd name="T15" fmla="*/ 22 h 22"/>
                <a:gd name="T16" fmla="*/ 63 w 73"/>
                <a:gd name="T17" fmla="*/ 22 h 22"/>
                <a:gd name="T18" fmla="*/ 68 w 73"/>
                <a:gd name="T19" fmla="*/ 19 h 22"/>
                <a:gd name="T20" fmla="*/ 70 w 73"/>
                <a:gd name="T21" fmla="*/ 17 h 22"/>
                <a:gd name="T22" fmla="*/ 73 w 73"/>
                <a:gd name="T23" fmla="*/ 14 h 22"/>
                <a:gd name="T24" fmla="*/ 73 w 73"/>
                <a:gd name="T25" fmla="*/ 12 h 22"/>
                <a:gd name="T26" fmla="*/ 73 w 73"/>
                <a:gd name="T27" fmla="*/ 7 h 22"/>
                <a:gd name="T28" fmla="*/ 70 w 73"/>
                <a:gd name="T29" fmla="*/ 4 h 22"/>
                <a:gd name="T30" fmla="*/ 68 w 73"/>
                <a:gd name="T31" fmla="*/ 2 h 22"/>
                <a:gd name="T32" fmla="*/ 63 w 73"/>
                <a:gd name="T33" fmla="*/ 0 h 22"/>
                <a:gd name="T34" fmla="*/ 56 w 73"/>
                <a:gd name="T35" fmla="*/ 0 h 22"/>
                <a:gd name="T36" fmla="*/ 51 w 73"/>
                <a:gd name="T37" fmla="*/ 0 h 22"/>
                <a:gd name="T38" fmla="*/ 44 w 73"/>
                <a:gd name="T39" fmla="*/ 0 h 22"/>
                <a:gd name="T40" fmla="*/ 36 w 73"/>
                <a:gd name="T41" fmla="*/ 0 h 22"/>
                <a:gd name="T42" fmla="*/ 29 w 73"/>
                <a:gd name="T43" fmla="*/ 0 h 22"/>
                <a:gd name="T44" fmla="*/ 24 w 73"/>
                <a:gd name="T45" fmla="*/ 0 h 22"/>
                <a:gd name="T46" fmla="*/ 17 w 73"/>
                <a:gd name="T47" fmla="*/ 0 h 22"/>
                <a:gd name="T48" fmla="*/ 9 w 73"/>
                <a:gd name="T49" fmla="*/ 0 h 22"/>
                <a:gd name="T50" fmla="*/ 7 w 73"/>
                <a:gd name="T51" fmla="*/ 2 h 22"/>
                <a:gd name="T52" fmla="*/ 5 w 73"/>
                <a:gd name="T53" fmla="*/ 4 h 22"/>
                <a:gd name="T54" fmla="*/ 0 w 73"/>
                <a:gd name="T55" fmla="*/ 7 h 22"/>
                <a:gd name="T56" fmla="*/ 0 w 73"/>
                <a:gd name="T57" fmla="*/ 12 h 22"/>
                <a:gd name="T58" fmla="*/ 0 w 73"/>
                <a:gd name="T59" fmla="*/ 14 h 22"/>
                <a:gd name="T60" fmla="*/ 5 w 73"/>
                <a:gd name="T61" fmla="*/ 17 h 22"/>
                <a:gd name="T62" fmla="*/ 7 w 73"/>
                <a:gd name="T63" fmla="*/ 19 h 22"/>
                <a:gd name="T64" fmla="*/ 9 w 73"/>
                <a:gd name="T65" fmla="*/ 22 h 2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"/>
                <a:gd name="T100" fmla="*/ 0 h 22"/>
                <a:gd name="T101" fmla="*/ 73 w 73"/>
                <a:gd name="T102" fmla="*/ 22 h 2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" h="22">
                  <a:moveTo>
                    <a:pt x="9" y="22"/>
                  </a:moveTo>
                  <a:lnTo>
                    <a:pt x="17" y="22"/>
                  </a:lnTo>
                  <a:lnTo>
                    <a:pt x="24" y="22"/>
                  </a:lnTo>
                  <a:lnTo>
                    <a:pt x="29" y="22"/>
                  </a:lnTo>
                  <a:lnTo>
                    <a:pt x="36" y="22"/>
                  </a:lnTo>
                  <a:lnTo>
                    <a:pt x="44" y="22"/>
                  </a:lnTo>
                  <a:lnTo>
                    <a:pt x="51" y="22"/>
                  </a:lnTo>
                  <a:lnTo>
                    <a:pt x="56" y="22"/>
                  </a:lnTo>
                  <a:lnTo>
                    <a:pt x="63" y="22"/>
                  </a:lnTo>
                  <a:lnTo>
                    <a:pt x="68" y="19"/>
                  </a:lnTo>
                  <a:lnTo>
                    <a:pt x="70" y="17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3" y="7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3" y="0"/>
                  </a:lnTo>
                  <a:lnTo>
                    <a:pt x="56" y="0"/>
                  </a:lnTo>
                  <a:lnTo>
                    <a:pt x="51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" name="Freeform 62"/>
            <p:cNvSpPr>
              <a:spLocks/>
            </p:cNvSpPr>
            <p:nvPr/>
          </p:nvSpPr>
          <p:spPr bwMode="auto">
            <a:xfrm>
              <a:off x="2371" y="1435"/>
              <a:ext cx="83" cy="24"/>
            </a:xfrm>
            <a:custGeom>
              <a:avLst/>
              <a:gdLst>
                <a:gd name="T0" fmla="*/ 7 w 83"/>
                <a:gd name="T1" fmla="*/ 19 h 24"/>
                <a:gd name="T2" fmla="*/ 17 w 83"/>
                <a:gd name="T3" fmla="*/ 19 h 24"/>
                <a:gd name="T4" fmla="*/ 24 w 83"/>
                <a:gd name="T5" fmla="*/ 22 h 24"/>
                <a:gd name="T6" fmla="*/ 34 w 83"/>
                <a:gd name="T7" fmla="*/ 24 h 24"/>
                <a:gd name="T8" fmla="*/ 41 w 83"/>
                <a:gd name="T9" fmla="*/ 24 h 24"/>
                <a:gd name="T10" fmla="*/ 51 w 83"/>
                <a:gd name="T11" fmla="*/ 24 h 24"/>
                <a:gd name="T12" fmla="*/ 58 w 83"/>
                <a:gd name="T13" fmla="*/ 22 h 24"/>
                <a:gd name="T14" fmla="*/ 68 w 83"/>
                <a:gd name="T15" fmla="*/ 19 h 24"/>
                <a:gd name="T16" fmla="*/ 75 w 83"/>
                <a:gd name="T17" fmla="*/ 19 h 24"/>
                <a:gd name="T18" fmla="*/ 80 w 83"/>
                <a:gd name="T19" fmla="*/ 17 h 24"/>
                <a:gd name="T20" fmla="*/ 83 w 83"/>
                <a:gd name="T21" fmla="*/ 12 h 24"/>
                <a:gd name="T22" fmla="*/ 83 w 83"/>
                <a:gd name="T23" fmla="*/ 9 h 24"/>
                <a:gd name="T24" fmla="*/ 83 w 83"/>
                <a:gd name="T25" fmla="*/ 7 h 24"/>
                <a:gd name="T26" fmla="*/ 80 w 83"/>
                <a:gd name="T27" fmla="*/ 2 h 24"/>
                <a:gd name="T28" fmla="*/ 78 w 83"/>
                <a:gd name="T29" fmla="*/ 0 h 24"/>
                <a:gd name="T30" fmla="*/ 73 w 83"/>
                <a:gd name="T31" fmla="*/ 0 h 24"/>
                <a:gd name="T32" fmla="*/ 70 w 83"/>
                <a:gd name="T33" fmla="*/ 0 h 24"/>
                <a:gd name="T34" fmla="*/ 63 w 83"/>
                <a:gd name="T35" fmla="*/ 0 h 24"/>
                <a:gd name="T36" fmla="*/ 56 w 83"/>
                <a:gd name="T37" fmla="*/ 2 h 24"/>
                <a:gd name="T38" fmla="*/ 48 w 83"/>
                <a:gd name="T39" fmla="*/ 2 h 24"/>
                <a:gd name="T40" fmla="*/ 41 w 83"/>
                <a:gd name="T41" fmla="*/ 4 h 24"/>
                <a:gd name="T42" fmla="*/ 34 w 83"/>
                <a:gd name="T43" fmla="*/ 2 h 24"/>
                <a:gd name="T44" fmla="*/ 27 w 83"/>
                <a:gd name="T45" fmla="*/ 2 h 24"/>
                <a:gd name="T46" fmla="*/ 19 w 83"/>
                <a:gd name="T47" fmla="*/ 0 h 24"/>
                <a:gd name="T48" fmla="*/ 14 w 83"/>
                <a:gd name="T49" fmla="*/ 0 h 24"/>
                <a:gd name="T50" fmla="*/ 9 w 83"/>
                <a:gd name="T51" fmla="*/ 0 h 24"/>
                <a:gd name="T52" fmla="*/ 5 w 83"/>
                <a:gd name="T53" fmla="*/ 0 h 24"/>
                <a:gd name="T54" fmla="*/ 2 w 83"/>
                <a:gd name="T55" fmla="*/ 2 h 24"/>
                <a:gd name="T56" fmla="*/ 0 w 83"/>
                <a:gd name="T57" fmla="*/ 7 h 24"/>
                <a:gd name="T58" fmla="*/ 0 w 83"/>
                <a:gd name="T59" fmla="*/ 9 h 24"/>
                <a:gd name="T60" fmla="*/ 0 w 83"/>
                <a:gd name="T61" fmla="*/ 14 h 24"/>
                <a:gd name="T62" fmla="*/ 5 w 83"/>
                <a:gd name="T63" fmla="*/ 17 h 24"/>
                <a:gd name="T64" fmla="*/ 7 w 83"/>
                <a:gd name="T65" fmla="*/ 19 h 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3"/>
                <a:gd name="T100" fmla="*/ 0 h 24"/>
                <a:gd name="T101" fmla="*/ 83 w 83"/>
                <a:gd name="T102" fmla="*/ 24 h 2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3" h="24">
                  <a:moveTo>
                    <a:pt x="7" y="19"/>
                  </a:moveTo>
                  <a:lnTo>
                    <a:pt x="17" y="19"/>
                  </a:lnTo>
                  <a:lnTo>
                    <a:pt x="24" y="22"/>
                  </a:lnTo>
                  <a:lnTo>
                    <a:pt x="34" y="24"/>
                  </a:lnTo>
                  <a:lnTo>
                    <a:pt x="41" y="24"/>
                  </a:lnTo>
                  <a:lnTo>
                    <a:pt x="51" y="24"/>
                  </a:lnTo>
                  <a:lnTo>
                    <a:pt x="58" y="22"/>
                  </a:lnTo>
                  <a:lnTo>
                    <a:pt x="68" y="19"/>
                  </a:lnTo>
                  <a:lnTo>
                    <a:pt x="75" y="19"/>
                  </a:lnTo>
                  <a:lnTo>
                    <a:pt x="80" y="17"/>
                  </a:lnTo>
                  <a:lnTo>
                    <a:pt x="83" y="12"/>
                  </a:lnTo>
                  <a:lnTo>
                    <a:pt x="83" y="9"/>
                  </a:lnTo>
                  <a:lnTo>
                    <a:pt x="83" y="7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2"/>
                  </a:lnTo>
                  <a:lnTo>
                    <a:pt x="48" y="2"/>
                  </a:lnTo>
                  <a:lnTo>
                    <a:pt x="41" y="4"/>
                  </a:lnTo>
                  <a:lnTo>
                    <a:pt x="34" y="2"/>
                  </a:lnTo>
                  <a:lnTo>
                    <a:pt x="27" y="2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5" y="17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" name="Freeform 63"/>
            <p:cNvSpPr>
              <a:spLocks/>
            </p:cNvSpPr>
            <p:nvPr/>
          </p:nvSpPr>
          <p:spPr bwMode="auto">
            <a:xfrm>
              <a:off x="2385" y="1598"/>
              <a:ext cx="47" cy="34"/>
            </a:xfrm>
            <a:custGeom>
              <a:avLst/>
              <a:gdLst>
                <a:gd name="T0" fmla="*/ 13 w 47"/>
                <a:gd name="T1" fmla="*/ 34 h 34"/>
                <a:gd name="T2" fmla="*/ 15 w 47"/>
                <a:gd name="T3" fmla="*/ 34 h 34"/>
                <a:gd name="T4" fmla="*/ 20 w 47"/>
                <a:gd name="T5" fmla="*/ 32 h 34"/>
                <a:gd name="T6" fmla="*/ 22 w 47"/>
                <a:gd name="T7" fmla="*/ 30 h 34"/>
                <a:gd name="T8" fmla="*/ 27 w 47"/>
                <a:gd name="T9" fmla="*/ 30 h 34"/>
                <a:gd name="T10" fmla="*/ 32 w 47"/>
                <a:gd name="T11" fmla="*/ 27 h 34"/>
                <a:gd name="T12" fmla="*/ 34 w 47"/>
                <a:gd name="T13" fmla="*/ 25 h 34"/>
                <a:gd name="T14" fmla="*/ 37 w 47"/>
                <a:gd name="T15" fmla="*/ 22 h 34"/>
                <a:gd name="T16" fmla="*/ 42 w 47"/>
                <a:gd name="T17" fmla="*/ 20 h 34"/>
                <a:gd name="T18" fmla="*/ 44 w 47"/>
                <a:gd name="T19" fmla="*/ 17 h 34"/>
                <a:gd name="T20" fmla="*/ 47 w 47"/>
                <a:gd name="T21" fmla="*/ 15 h 34"/>
                <a:gd name="T22" fmla="*/ 47 w 47"/>
                <a:gd name="T23" fmla="*/ 10 h 34"/>
                <a:gd name="T24" fmla="*/ 44 w 47"/>
                <a:gd name="T25" fmla="*/ 8 h 34"/>
                <a:gd name="T26" fmla="*/ 42 w 47"/>
                <a:gd name="T27" fmla="*/ 3 h 34"/>
                <a:gd name="T28" fmla="*/ 39 w 47"/>
                <a:gd name="T29" fmla="*/ 0 h 34"/>
                <a:gd name="T30" fmla="*/ 34 w 47"/>
                <a:gd name="T31" fmla="*/ 0 h 34"/>
                <a:gd name="T32" fmla="*/ 32 w 47"/>
                <a:gd name="T33" fmla="*/ 3 h 34"/>
                <a:gd name="T34" fmla="*/ 25 w 47"/>
                <a:gd name="T35" fmla="*/ 8 h 34"/>
                <a:gd name="T36" fmla="*/ 20 w 47"/>
                <a:gd name="T37" fmla="*/ 10 h 34"/>
                <a:gd name="T38" fmla="*/ 17 w 47"/>
                <a:gd name="T39" fmla="*/ 12 h 34"/>
                <a:gd name="T40" fmla="*/ 13 w 47"/>
                <a:gd name="T41" fmla="*/ 12 h 34"/>
                <a:gd name="T42" fmla="*/ 10 w 47"/>
                <a:gd name="T43" fmla="*/ 15 h 34"/>
                <a:gd name="T44" fmla="*/ 5 w 47"/>
                <a:gd name="T45" fmla="*/ 15 h 34"/>
                <a:gd name="T46" fmla="*/ 3 w 47"/>
                <a:gd name="T47" fmla="*/ 17 h 34"/>
                <a:gd name="T48" fmla="*/ 0 w 47"/>
                <a:gd name="T49" fmla="*/ 20 h 34"/>
                <a:gd name="T50" fmla="*/ 0 w 47"/>
                <a:gd name="T51" fmla="*/ 25 h 34"/>
                <a:gd name="T52" fmla="*/ 0 w 47"/>
                <a:gd name="T53" fmla="*/ 30 h 34"/>
                <a:gd name="T54" fmla="*/ 0 w 47"/>
                <a:gd name="T55" fmla="*/ 32 h 34"/>
                <a:gd name="T56" fmla="*/ 5 w 47"/>
                <a:gd name="T57" fmla="*/ 34 h 34"/>
                <a:gd name="T58" fmla="*/ 8 w 47"/>
                <a:gd name="T59" fmla="*/ 34 h 34"/>
                <a:gd name="T60" fmla="*/ 13 w 47"/>
                <a:gd name="T61" fmla="*/ 34 h 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7"/>
                <a:gd name="T94" fmla="*/ 0 h 34"/>
                <a:gd name="T95" fmla="*/ 47 w 47"/>
                <a:gd name="T96" fmla="*/ 34 h 3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7" h="34">
                  <a:moveTo>
                    <a:pt x="13" y="34"/>
                  </a:moveTo>
                  <a:lnTo>
                    <a:pt x="15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7" y="30"/>
                  </a:lnTo>
                  <a:lnTo>
                    <a:pt x="32" y="27"/>
                  </a:lnTo>
                  <a:lnTo>
                    <a:pt x="34" y="25"/>
                  </a:lnTo>
                  <a:lnTo>
                    <a:pt x="37" y="22"/>
                  </a:lnTo>
                  <a:lnTo>
                    <a:pt x="42" y="20"/>
                  </a:lnTo>
                  <a:lnTo>
                    <a:pt x="44" y="17"/>
                  </a:lnTo>
                  <a:lnTo>
                    <a:pt x="47" y="15"/>
                  </a:lnTo>
                  <a:lnTo>
                    <a:pt x="47" y="10"/>
                  </a:lnTo>
                  <a:lnTo>
                    <a:pt x="44" y="8"/>
                  </a:lnTo>
                  <a:lnTo>
                    <a:pt x="42" y="3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2" y="3"/>
                  </a:lnTo>
                  <a:lnTo>
                    <a:pt x="25" y="8"/>
                  </a:lnTo>
                  <a:lnTo>
                    <a:pt x="20" y="10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5" y="34"/>
                  </a:lnTo>
                  <a:lnTo>
                    <a:pt x="8" y="34"/>
                  </a:lnTo>
                  <a:lnTo>
                    <a:pt x="13" y="34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0" name="Freeform 64"/>
            <p:cNvSpPr>
              <a:spLocks/>
            </p:cNvSpPr>
            <p:nvPr/>
          </p:nvSpPr>
          <p:spPr bwMode="auto">
            <a:xfrm>
              <a:off x="2532" y="1720"/>
              <a:ext cx="22" cy="59"/>
            </a:xfrm>
            <a:custGeom>
              <a:avLst/>
              <a:gdLst>
                <a:gd name="T0" fmla="*/ 0 w 22"/>
                <a:gd name="T1" fmla="*/ 10 h 59"/>
                <a:gd name="T2" fmla="*/ 0 w 22"/>
                <a:gd name="T3" fmla="*/ 15 h 59"/>
                <a:gd name="T4" fmla="*/ 0 w 22"/>
                <a:gd name="T5" fmla="*/ 20 h 59"/>
                <a:gd name="T6" fmla="*/ 0 w 22"/>
                <a:gd name="T7" fmla="*/ 25 h 59"/>
                <a:gd name="T8" fmla="*/ 0 w 22"/>
                <a:gd name="T9" fmla="*/ 30 h 59"/>
                <a:gd name="T10" fmla="*/ 0 w 22"/>
                <a:gd name="T11" fmla="*/ 34 h 59"/>
                <a:gd name="T12" fmla="*/ 0 w 22"/>
                <a:gd name="T13" fmla="*/ 39 h 59"/>
                <a:gd name="T14" fmla="*/ 0 w 22"/>
                <a:gd name="T15" fmla="*/ 44 h 59"/>
                <a:gd name="T16" fmla="*/ 0 w 22"/>
                <a:gd name="T17" fmla="*/ 49 h 59"/>
                <a:gd name="T18" fmla="*/ 2 w 22"/>
                <a:gd name="T19" fmla="*/ 52 h 59"/>
                <a:gd name="T20" fmla="*/ 5 w 22"/>
                <a:gd name="T21" fmla="*/ 56 h 59"/>
                <a:gd name="T22" fmla="*/ 7 w 22"/>
                <a:gd name="T23" fmla="*/ 56 h 59"/>
                <a:gd name="T24" fmla="*/ 12 w 22"/>
                <a:gd name="T25" fmla="*/ 59 h 59"/>
                <a:gd name="T26" fmla="*/ 14 w 22"/>
                <a:gd name="T27" fmla="*/ 56 h 59"/>
                <a:gd name="T28" fmla="*/ 17 w 22"/>
                <a:gd name="T29" fmla="*/ 56 h 59"/>
                <a:gd name="T30" fmla="*/ 19 w 22"/>
                <a:gd name="T31" fmla="*/ 52 h 59"/>
                <a:gd name="T32" fmla="*/ 22 w 22"/>
                <a:gd name="T33" fmla="*/ 49 h 59"/>
                <a:gd name="T34" fmla="*/ 22 w 22"/>
                <a:gd name="T35" fmla="*/ 44 h 59"/>
                <a:gd name="T36" fmla="*/ 22 w 22"/>
                <a:gd name="T37" fmla="*/ 39 h 59"/>
                <a:gd name="T38" fmla="*/ 22 w 22"/>
                <a:gd name="T39" fmla="*/ 34 h 59"/>
                <a:gd name="T40" fmla="*/ 22 w 22"/>
                <a:gd name="T41" fmla="*/ 30 h 59"/>
                <a:gd name="T42" fmla="*/ 22 w 22"/>
                <a:gd name="T43" fmla="*/ 25 h 59"/>
                <a:gd name="T44" fmla="*/ 22 w 22"/>
                <a:gd name="T45" fmla="*/ 20 h 59"/>
                <a:gd name="T46" fmla="*/ 22 w 22"/>
                <a:gd name="T47" fmla="*/ 15 h 59"/>
                <a:gd name="T48" fmla="*/ 22 w 22"/>
                <a:gd name="T49" fmla="*/ 10 h 59"/>
                <a:gd name="T50" fmla="*/ 19 w 22"/>
                <a:gd name="T51" fmla="*/ 8 h 59"/>
                <a:gd name="T52" fmla="*/ 17 w 22"/>
                <a:gd name="T53" fmla="*/ 3 h 59"/>
                <a:gd name="T54" fmla="*/ 14 w 22"/>
                <a:gd name="T55" fmla="*/ 3 h 59"/>
                <a:gd name="T56" fmla="*/ 12 w 22"/>
                <a:gd name="T57" fmla="*/ 0 h 59"/>
                <a:gd name="T58" fmla="*/ 7 w 22"/>
                <a:gd name="T59" fmla="*/ 3 h 59"/>
                <a:gd name="T60" fmla="*/ 5 w 22"/>
                <a:gd name="T61" fmla="*/ 3 h 59"/>
                <a:gd name="T62" fmla="*/ 2 w 22"/>
                <a:gd name="T63" fmla="*/ 8 h 59"/>
                <a:gd name="T64" fmla="*/ 0 w 22"/>
                <a:gd name="T65" fmla="*/ 1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"/>
                <a:gd name="T100" fmla="*/ 0 h 59"/>
                <a:gd name="T101" fmla="*/ 22 w 22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" h="59">
                  <a:moveTo>
                    <a:pt x="0" y="10"/>
                  </a:moveTo>
                  <a:lnTo>
                    <a:pt x="0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0" y="49"/>
                  </a:lnTo>
                  <a:lnTo>
                    <a:pt x="2" y="52"/>
                  </a:lnTo>
                  <a:lnTo>
                    <a:pt x="5" y="56"/>
                  </a:lnTo>
                  <a:lnTo>
                    <a:pt x="7" y="56"/>
                  </a:lnTo>
                  <a:lnTo>
                    <a:pt x="12" y="59"/>
                  </a:lnTo>
                  <a:lnTo>
                    <a:pt x="14" y="56"/>
                  </a:lnTo>
                  <a:lnTo>
                    <a:pt x="17" y="56"/>
                  </a:lnTo>
                  <a:lnTo>
                    <a:pt x="19" y="52"/>
                  </a:lnTo>
                  <a:lnTo>
                    <a:pt x="22" y="49"/>
                  </a:lnTo>
                  <a:lnTo>
                    <a:pt x="22" y="44"/>
                  </a:lnTo>
                  <a:lnTo>
                    <a:pt x="22" y="39"/>
                  </a:lnTo>
                  <a:lnTo>
                    <a:pt x="22" y="34"/>
                  </a:lnTo>
                  <a:lnTo>
                    <a:pt x="22" y="30"/>
                  </a:lnTo>
                  <a:lnTo>
                    <a:pt x="22" y="25"/>
                  </a:lnTo>
                  <a:lnTo>
                    <a:pt x="22" y="20"/>
                  </a:lnTo>
                  <a:lnTo>
                    <a:pt x="22" y="15"/>
                  </a:lnTo>
                  <a:lnTo>
                    <a:pt x="22" y="10"/>
                  </a:lnTo>
                  <a:lnTo>
                    <a:pt x="19" y="8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7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1" name="Freeform 65"/>
            <p:cNvSpPr>
              <a:spLocks/>
            </p:cNvSpPr>
            <p:nvPr/>
          </p:nvSpPr>
          <p:spPr bwMode="auto">
            <a:xfrm>
              <a:off x="2693" y="1708"/>
              <a:ext cx="29" cy="49"/>
            </a:xfrm>
            <a:custGeom>
              <a:avLst/>
              <a:gdLst>
                <a:gd name="T0" fmla="*/ 0 w 29"/>
                <a:gd name="T1" fmla="*/ 10 h 49"/>
                <a:gd name="T2" fmla="*/ 2 w 29"/>
                <a:gd name="T3" fmla="*/ 15 h 49"/>
                <a:gd name="T4" fmla="*/ 2 w 29"/>
                <a:gd name="T5" fmla="*/ 20 h 49"/>
                <a:gd name="T6" fmla="*/ 2 w 29"/>
                <a:gd name="T7" fmla="*/ 22 h 49"/>
                <a:gd name="T8" fmla="*/ 5 w 29"/>
                <a:gd name="T9" fmla="*/ 27 h 49"/>
                <a:gd name="T10" fmla="*/ 5 w 29"/>
                <a:gd name="T11" fmla="*/ 32 h 49"/>
                <a:gd name="T12" fmla="*/ 7 w 29"/>
                <a:gd name="T13" fmla="*/ 34 h 49"/>
                <a:gd name="T14" fmla="*/ 7 w 29"/>
                <a:gd name="T15" fmla="*/ 39 h 49"/>
                <a:gd name="T16" fmla="*/ 12 w 29"/>
                <a:gd name="T17" fmla="*/ 44 h 49"/>
                <a:gd name="T18" fmla="*/ 14 w 29"/>
                <a:gd name="T19" fmla="*/ 46 h 49"/>
                <a:gd name="T20" fmla="*/ 17 w 29"/>
                <a:gd name="T21" fmla="*/ 46 h 49"/>
                <a:gd name="T22" fmla="*/ 19 w 29"/>
                <a:gd name="T23" fmla="*/ 46 h 49"/>
                <a:gd name="T24" fmla="*/ 24 w 29"/>
                <a:gd name="T25" fmla="*/ 49 h 49"/>
                <a:gd name="T26" fmla="*/ 27 w 29"/>
                <a:gd name="T27" fmla="*/ 44 h 49"/>
                <a:gd name="T28" fmla="*/ 29 w 29"/>
                <a:gd name="T29" fmla="*/ 42 h 49"/>
                <a:gd name="T30" fmla="*/ 29 w 29"/>
                <a:gd name="T31" fmla="*/ 37 h 49"/>
                <a:gd name="T32" fmla="*/ 29 w 29"/>
                <a:gd name="T33" fmla="*/ 34 h 49"/>
                <a:gd name="T34" fmla="*/ 24 w 29"/>
                <a:gd name="T35" fmla="*/ 27 h 49"/>
                <a:gd name="T36" fmla="*/ 22 w 29"/>
                <a:gd name="T37" fmla="*/ 22 h 49"/>
                <a:gd name="T38" fmla="*/ 19 w 29"/>
                <a:gd name="T39" fmla="*/ 17 h 49"/>
                <a:gd name="T40" fmla="*/ 19 w 29"/>
                <a:gd name="T41" fmla="*/ 15 h 49"/>
                <a:gd name="T42" fmla="*/ 19 w 29"/>
                <a:gd name="T43" fmla="*/ 12 h 49"/>
                <a:gd name="T44" fmla="*/ 22 w 29"/>
                <a:gd name="T45" fmla="*/ 7 h 49"/>
                <a:gd name="T46" fmla="*/ 19 w 29"/>
                <a:gd name="T47" fmla="*/ 5 h 49"/>
                <a:gd name="T48" fmla="*/ 17 w 29"/>
                <a:gd name="T49" fmla="*/ 0 h 49"/>
                <a:gd name="T50" fmla="*/ 12 w 29"/>
                <a:gd name="T51" fmla="*/ 0 h 49"/>
                <a:gd name="T52" fmla="*/ 10 w 29"/>
                <a:gd name="T53" fmla="*/ 0 h 49"/>
                <a:gd name="T54" fmla="*/ 5 w 29"/>
                <a:gd name="T55" fmla="*/ 0 h 49"/>
                <a:gd name="T56" fmla="*/ 2 w 29"/>
                <a:gd name="T57" fmla="*/ 3 h 49"/>
                <a:gd name="T58" fmla="*/ 0 w 29"/>
                <a:gd name="T59" fmla="*/ 7 h 49"/>
                <a:gd name="T60" fmla="*/ 0 w 29"/>
                <a:gd name="T61" fmla="*/ 10 h 4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9"/>
                <a:gd name="T94" fmla="*/ 0 h 49"/>
                <a:gd name="T95" fmla="*/ 29 w 29"/>
                <a:gd name="T96" fmla="*/ 49 h 4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9" h="49">
                  <a:moveTo>
                    <a:pt x="0" y="10"/>
                  </a:moveTo>
                  <a:lnTo>
                    <a:pt x="2" y="15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5" y="27"/>
                  </a:lnTo>
                  <a:lnTo>
                    <a:pt x="5" y="32"/>
                  </a:lnTo>
                  <a:lnTo>
                    <a:pt x="7" y="34"/>
                  </a:lnTo>
                  <a:lnTo>
                    <a:pt x="7" y="39"/>
                  </a:lnTo>
                  <a:lnTo>
                    <a:pt x="12" y="44"/>
                  </a:lnTo>
                  <a:lnTo>
                    <a:pt x="14" y="46"/>
                  </a:lnTo>
                  <a:lnTo>
                    <a:pt x="17" y="46"/>
                  </a:lnTo>
                  <a:lnTo>
                    <a:pt x="19" y="46"/>
                  </a:lnTo>
                  <a:lnTo>
                    <a:pt x="24" y="49"/>
                  </a:lnTo>
                  <a:lnTo>
                    <a:pt x="27" y="44"/>
                  </a:lnTo>
                  <a:lnTo>
                    <a:pt x="29" y="42"/>
                  </a:lnTo>
                  <a:lnTo>
                    <a:pt x="29" y="37"/>
                  </a:lnTo>
                  <a:lnTo>
                    <a:pt x="29" y="34"/>
                  </a:lnTo>
                  <a:lnTo>
                    <a:pt x="24" y="27"/>
                  </a:lnTo>
                  <a:lnTo>
                    <a:pt x="22" y="22"/>
                  </a:lnTo>
                  <a:lnTo>
                    <a:pt x="19" y="17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22" y="7"/>
                  </a:lnTo>
                  <a:lnTo>
                    <a:pt x="19" y="5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2" name="Freeform 66"/>
            <p:cNvSpPr>
              <a:spLocks/>
            </p:cNvSpPr>
            <p:nvPr/>
          </p:nvSpPr>
          <p:spPr bwMode="auto">
            <a:xfrm>
              <a:off x="2881" y="1689"/>
              <a:ext cx="19" cy="63"/>
            </a:xfrm>
            <a:custGeom>
              <a:avLst/>
              <a:gdLst>
                <a:gd name="T0" fmla="*/ 0 w 19"/>
                <a:gd name="T1" fmla="*/ 9 h 63"/>
                <a:gd name="T2" fmla="*/ 0 w 19"/>
                <a:gd name="T3" fmla="*/ 14 h 63"/>
                <a:gd name="T4" fmla="*/ 0 w 19"/>
                <a:gd name="T5" fmla="*/ 19 h 63"/>
                <a:gd name="T6" fmla="*/ 0 w 19"/>
                <a:gd name="T7" fmla="*/ 24 h 63"/>
                <a:gd name="T8" fmla="*/ 0 w 19"/>
                <a:gd name="T9" fmla="*/ 29 h 63"/>
                <a:gd name="T10" fmla="*/ 0 w 19"/>
                <a:gd name="T11" fmla="*/ 34 h 63"/>
                <a:gd name="T12" fmla="*/ 0 w 19"/>
                <a:gd name="T13" fmla="*/ 41 h 63"/>
                <a:gd name="T14" fmla="*/ 0 w 19"/>
                <a:gd name="T15" fmla="*/ 46 h 63"/>
                <a:gd name="T16" fmla="*/ 0 w 19"/>
                <a:gd name="T17" fmla="*/ 53 h 63"/>
                <a:gd name="T18" fmla="*/ 0 w 19"/>
                <a:gd name="T19" fmla="*/ 56 h 63"/>
                <a:gd name="T20" fmla="*/ 2 w 19"/>
                <a:gd name="T21" fmla="*/ 58 h 63"/>
                <a:gd name="T22" fmla="*/ 7 w 19"/>
                <a:gd name="T23" fmla="*/ 61 h 63"/>
                <a:gd name="T24" fmla="*/ 9 w 19"/>
                <a:gd name="T25" fmla="*/ 63 h 63"/>
                <a:gd name="T26" fmla="*/ 14 w 19"/>
                <a:gd name="T27" fmla="*/ 61 h 63"/>
                <a:gd name="T28" fmla="*/ 17 w 19"/>
                <a:gd name="T29" fmla="*/ 58 h 63"/>
                <a:gd name="T30" fmla="*/ 19 w 19"/>
                <a:gd name="T31" fmla="*/ 56 h 63"/>
                <a:gd name="T32" fmla="*/ 19 w 19"/>
                <a:gd name="T33" fmla="*/ 53 h 63"/>
                <a:gd name="T34" fmla="*/ 19 w 19"/>
                <a:gd name="T35" fmla="*/ 46 h 63"/>
                <a:gd name="T36" fmla="*/ 19 w 19"/>
                <a:gd name="T37" fmla="*/ 41 h 63"/>
                <a:gd name="T38" fmla="*/ 19 w 19"/>
                <a:gd name="T39" fmla="*/ 34 h 63"/>
                <a:gd name="T40" fmla="*/ 19 w 19"/>
                <a:gd name="T41" fmla="*/ 29 h 63"/>
                <a:gd name="T42" fmla="*/ 19 w 19"/>
                <a:gd name="T43" fmla="*/ 24 h 63"/>
                <a:gd name="T44" fmla="*/ 19 w 19"/>
                <a:gd name="T45" fmla="*/ 19 h 63"/>
                <a:gd name="T46" fmla="*/ 19 w 19"/>
                <a:gd name="T47" fmla="*/ 14 h 63"/>
                <a:gd name="T48" fmla="*/ 19 w 19"/>
                <a:gd name="T49" fmla="*/ 9 h 63"/>
                <a:gd name="T50" fmla="*/ 19 w 19"/>
                <a:gd name="T51" fmla="*/ 4 h 63"/>
                <a:gd name="T52" fmla="*/ 17 w 19"/>
                <a:gd name="T53" fmla="*/ 2 h 63"/>
                <a:gd name="T54" fmla="*/ 14 w 19"/>
                <a:gd name="T55" fmla="*/ 0 h 63"/>
                <a:gd name="T56" fmla="*/ 9 w 19"/>
                <a:gd name="T57" fmla="*/ 0 h 63"/>
                <a:gd name="T58" fmla="*/ 7 w 19"/>
                <a:gd name="T59" fmla="*/ 0 h 63"/>
                <a:gd name="T60" fmla="*/ 2 w 19"/>
                <a:gd name="T61" fmla="*/ 2 h 63"/>
                <a:gd name="T62" fmla="*/ 0 w 19"/>
                <a:gd name="T63" fmla="*/ 4 h 63"/>
                <a:gd name="T64" fmla="*/ 0 w 19"/>
                <a:gd name="T65" fmla="*/ 9 h 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"/>
                <a:gd name="T100" fmla="*/ 0 h 63"/>
                <a:gd name="T101" fmla="*/ 19 w 19"/>
                <a:gd name="T102" fmla="*/ 63 h 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" h="63">
                  <a:moveTo>
                    <a:pt x="0" y="9"/>
                  </a:moveTo>
                  <a:lnTo>
                    <a:pt x="0" y="14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7" y="61"/>
                  </a:lnTo>
                  <a:lnTo>
                    <a:pt x="9" y="63"/>
                  </a:lnTo>
                  <a:lnTo>
                    <a:pt x="14" y="61"/>
                  </a:lnTo>
                  <a:lnTo>
                    <a:pt x="17" y="58"/>
                  </a:lnTo>
                  <a:lnTo>
                    <a:pt x="19" y="56"/>
                  </a:lnTo>
                  <a:lnTo>
                    <a:pt x="19" y="53"/>
                  </a:lnTo>
                  <a:lnTo>
                    <a:pt x="19" y="46"/>
                  </a:lnTo>
                  <a:lnTo>
                    <a:pt x="19" y="41"/>
                  </a:lnTo>
                  <a:lnTo>
                    <a:pt x="19" y="34"/>
                  </a:lnTo>
                  <a:lnTo>
                    <a:pt x="19" y="29"/>
                  </a:lnTo>
                  <a:lnTo>
                    <a:pt x="19" y="24"/>
                  </a:lnTo>
                  <a:lnTo>
                    <a:pt x="19" y="19"/>
                  </a:lnTo>
                  <a:lnTo>
                    <a:pt x="19" y="14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3" name="Freeform 67"/>
            <p:cNvSpPr>
              <a:spLocks/>
            </p:cNvSpPr>
            <p:nvPr/>
          </p:nvSpPr>
          <p:spPr bwMode="auto">
            <a:xfrm>
              <a:off x="3061" y="1681"/>
              <a:ext cx="22" cy="49"/>
            </a:xfrm>
            <a:custGeom>
              <a:avLst/>
              <a:gdLst>
                <a:gd name="T0" fmla="*/ 0 w 22"/>
                <a:gd name="T1" fmla="*/ 10 h 49"/>
                <a:gd name="T2" fmla="*/ 0 w 22"/>
                <a:gd name="T3" fmla="*/ 12 h 49"/>
                <a:gd name="T4" fmla="*/ 0 w 22"/>
                <a:gd name="T5" fmla="*/ 17 h 49"/>
                <a:gd name="T6" fmla="*/ 0 w 22"/>
                <a:gd name="T7" fmla="*/ 20 h 49"/>
                <a:gd name="T8" fmla="*/ 0 w 22"/>
                <a:gd name="T9" fmla="*/ 25 h 49"/>
                <a:gd name="T10" fmla="*/ 0 w 22"/>
                <a:gd name="T11" fmla="*/ 30 h 49"/>
                <a:gd name="T12" fmla="*/ 0 w 22"/>
                <a:gd name="T13" fmla="*/ 32 h 49"/>
                <a:gd name="T14" fmla="*/ 0 w 22"/>
                <a:gd name="T15" fmla="*/ 37 h 49"/>
                <a:gd name="T16" fmla="*/ 0 w 22"/>
                <a:gd name="T17" fmla="*/ 39 h 49"/>
                <a:gd name="T18" fmla="*/ 3 w 22"/>
                <a:gd name="T19" fmla="*/ 44 h 49"/>
                <a:gd name="T20" fmla="*/ 5 w 22"/>
                <a:gd name="T21" fmla="*/ 47 h 49"/>
                <a:gd name="T22" fmla="*/ 8 w 22"/>
                <a:gd name="T23" fmla="*/ 49 h 49"/>
                <a:gd name="T24" fmla="*/ 12 w 22"/>
                <a:gd name="T25" fmla="*/ 49 h 49"/>
                <a:gd name="T26" fmla="*/ 15 w 22"/>
                <a:gd name="T27" fmla="*/ 49 h 49"/>
                <a:gd name="T28" fmla="*/ 20 w 22"/>
                <a:gd name="T29" fmla="*/ 47 h 49"/>
                <a:gd name="T30" fmla="*/ 22 w 22"/>
                <a:gd name="T31" fmla="*/ 44 h 49"/>
                <a:gd name="T32" fmla="*/ 22 w 22"/>
                <a:gd name="T33" fmla="*/ 39 h 49"/>
                <a:gd name="T34" fmla="*/ 22 w 22"/>
                <a:gd name="T35" fmla="*/ 37 h 49"/>
                <a:gd name="T36" fmla="*/ 22 w 22"/>
                <a:gd name="T37" fmla="*/ 32 h 49"/>
                <a:gd name="T38" fmla="*/ 22 w 22"/>
                <a:gd name="T39" fmla="*/ 30 h 49"/>
                <a:gd name="T40" fmla="*/ 22 w 22"/>
                <a:gd name="T41" fmla="*/ 25 h 49"/>
                <a:gd name="T42" fmla="*/ 22 w 22"/>
                <a:gd name="T43" fmla="*/ 20 h 49"/>
                <a:gd name="T44" fmla="*/ 22 w 22"/>
                <a:gd name="T45" fmla="*/ 17 h 49"/>
                <a:gd name="T46" fmla="*/ 22 w 22"/>
                <a:gd name="T47" fmla="*/ 12 h 49"/>
                <a:gd name="T48" fmla="*/ 22 w 22"/>
                <a:gd name="T49" fmla="*/ 10 h 49"/>
                <a:gd name="T50" fmla="*/ 22 w 22"/>
                <a:gd name="T51" fmla="*/ 5 h 49"/>
                <a:gd name="T52" fmla="*/ 20 w 22"/>
                <a:gd name="T53" fmla="*/ 3 h 49"/>
                <a:gd name="T54" fmla="*/ 15 w 22"/>
                <a:gd name="T55" fmla="*/ 0 h 49"/>
                <a:gd name="T56" fmla="*/ 12 w 22"/>
                <a:gd name="T57" fmla="*/ 0 h 49"/>
                <a:gd name="T58" fmla="*/ 8 w 22"/>
                <a:gd name="T59" fmla="*/ 0 h 49"/>
                <a:gd name="T60" fmla="*/ 5 w 22"/>
                <a:gd name="T61" fmla="*/ 3 h 49"/>
                <a:gd name="T62" fmla="*/ 3 w 22"/>
                <a:gd name="T63" fmla="*/ 5 h 49"/>
                <a:gd name="T64" fmla="*/ 0 w 22"/>
                <a:gd name="T65" fmla="*/ 10 h 4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"/>
                <a:gd name="T100" fmla="*/ 0 h 49"/>
                <a:gd name="T101" fmla="*/ 22 w 22"/>
                <a:gd name="T102" fmla="*/ 49 h 4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" h="49">
                  <a:moveTo>
                    <a:pt x="0" y="10"/>
                  </a:moveTo>
                  <a:lnTo>
                    <a:pt x="0" y="12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3" y="44"/>
                  </a:lnTo>
                  <a:lnTo>
                    <a:pt x="5" y="47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5" y="49"/>
                  </a:lnTo>
                  <a:lnTo>
                    <a:pt x="20" y="47"/>
                  </a:lnTo>
                  <a:lnTo>
                    <a:pt x="22" y="44"/>
                  </a:lnTo>
                  <a:lnTo>
                    <a:pt x="22" y="39"/>
                  </a:lnTo>
                  <a:lnTo>
                    <a:pt x="22" y="37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2" y="25"/>
                  </a:lnTo>
                  <a:lnTo>
                    <a:pt x="22" y="20"/>
                  </a:lnTo>
                  <a:lnTo>
                    <a:pt x="22" y="17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4" name="Freeform 68"/>
            <p:cNvSpPr>
              <a:spLocks/>
            </p:cNvSpPr>
            <p:nvPr/>
          </p:nvSpPr>
          <p:spPr bwMode="auto">
            <a:xfrm>
              <a:off x="3222" y="1662"/>
              <a:ext cx="22" cy="56"/>
            </a:xfrm>
            <a:custGeom>
              <a:avLst/>
              <a:gdLst>
                <a:gd name="T0" fmla="*/ 0 w 22"/>
                <a:gd name="T1" fmla="*/ 9 h 56"/>
                <a:gd name="T2" fmla="*/ 0 w 22"/>
                <a:gd name="T3" fmla="*/ 12 h 56"/>
                <a:gd name="T4" fmla="*/ 0 w 22"/>
                <a:gd name="T5" fmla="*/ 17 h 56"/>
                <a:gd name="T6" fmla="*/ 0 w 22"/>
                <a:gd name="T7" fmla="*/ 22 h 56"/>
                <a:gd name="T8" fmla="*/ 0 w 22"/>
                <a:gd name="T9" fmla="*/ 27 h 56"/>
                <a:gd name="T10" fmla="*/ 0 w 22"/>
                <a:gd name="T11" fmla="*/ 31 h 56"/>
                <a:gd name="T12" fmla="*/ 0 w 22"/>
                <a:gd name="T13" fmla="*/ 36 h 56"/>
                <a:gd name="T14" fmla="*/ 0 w 22"/>
                <a:gd name="T15" fmla="*/ 41 h 56"/>
                <a:gd name="T16" fmla="*/ 0 w 22"/>
                <a:gd name="T17" fmla="*/ 46 h 56"/>
                <a:gd name="T18" fmla="*/ 3 w 22"/>
                <a:gd name="T19" fmla="*/ 49 h 56"/>
                <a:gd name="T20" fmla="*/ 5 w 22"/>
                <a:gd name="T21" fmla="*/ 53 h 56"/>
                <a:gd name="T22" fmla="*/ 8 w 22"/>
                <a:gd name="T23" fmla="*/ 56 h 56"/>
                <a:gd name="T24" fmla="*/ 12 w 22"/>
                <a:gd name="T25" fmla="*/ 56 h 56"/>
                <a:gd name="T26" fmla="*/ 17 w 22"/>
                <a:gd name="T27" fmla="*/ 56 h 56"/>
                <a:gd name="T28" fmla="*/ 20 w 22"/>
                <a:gd name="T29" fmla="*/ 53 h 56"/>
                <a:gd name="T30" fmla="*/ 22 w 22"/>
                <a:gd name="T31" fmla="*/ 49 h 56"/>
                <a:gd name="T32" fmla="*/ 22 w 22"/>
                <a:gd name="T33" fmla="*/ 46 h 56"/>
                <a:gd name="T34" fmla="*/ 22 w 22"/>
                <a:gd name="T35" fmla="*/ 41 h 56"/>
                <a:gd name="T36" fmla="*/ 22 w 22"/>
                <a:gd name="T37" fmla="*/ 36 h 56"/>
                <a:gd name="T38" fmla="*/ 22 w 22"/>
                <a:gd name="T39" fmla="*/ 31 h 56"/>
                <a:gd name="T40" fmla="*/ 22 w 22"/>
                <a:gd name="T41" fmla="*/ 27 h 56"/>
                <a:gd name="T42" fmla="*/ 22 w 22"/>
                <a:gd name="T43" fmla="*/ 22 h 56"/>
                <a:gd name="T44" fmla="*/ 22 w 22"/>
                <a:gd name="T45" fmla="*/ 17 h 56"/>
                <a:gd name="T46" fmla="*/ 22 w 22"/>
                <a:gd name="T47" fmla="*/ 12 h 56"/>
                <a:gd name="T48" fmla="*/ 22 w 22"/>
                <a:gd name="T49" fmla="*/ 9 h 56"/>
                <a:gd name="T50" fmla="*/ 22 w 22"/>
                <a:gd name="T51" fmla="*/ 5 h 56"/>
                <a:gd name="T52" fmla="*/ 20 w 22"/>
                <a:gd name="T53" fmla="*/ 2 h 56"/>
                <a:gd name="T54" fmla="*/ 17 w 22"/>
                <a:gd name="T55" fmla="*/ 0 h 56"/>
                <a:gd name="T56" fmla="*/ 12 w 22"/>
                <a:gd name="T57" fmla="*/ 0 h 56"/>
                <a:gd name="T58" fmla="*/ 8 w 22"/>
                <a:gd name="T59" fmla="*/ 0 h 56"/>
                <a:gd name="T60" fmla="*/ 5 w 22"/>
                <a:gd name="T61" fmla="*/ 2 h 56"/>
                <a:gd name="T62" fmla="*/ 3 w 22"/>
                <a:gd name="T63" fmla="*/ 5 h 56"/>
                <a:gd name="T64" fmla="*/ 0 w 22"/>
                <a:gd name="T65" fmla="*/ 9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"/>
                <a:gd name="T100" fmla="*/ 0 h 56"/>
                <a:gd name="T101" fmla="*/ 22 w 22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" h="56">
                  <a:moveTo>
                    <a:pt x="0" y="9"/>
                  </a:move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3" y="49"/>
                  </a:lnTo>
                  <a:lnTo>
                    <a:pt x="5" y="53"/>
                  </a:lnTo>
                  <a:lnTo>
                    <a:pt x="8" y="56"/>
                  </a:lnTo>
                  <a:lnTo>
                    <a:pt x="12" y="56"/>
                  </a:lnTo>
                  <a:lnTo>
                    <a:pt x="17" y="56"/>
                  </a:lnTo>
                  <a:lnTo>
                    <a:pt x="20" y="53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1"/>
                  </a:lnTo>
                  <a:lnTo>
                    <a:pt x="22" y="36"/>
                  </a:lnTo>
                  <a:lnTo>
                    <a:pt x="22" y="31"/>
                  </a:lnTo>
                  <a:lnTo>
                    <a:pt x="22" y="27"/>
                  </a:lnTo>
                  <a:lnTo>
                    <a:pt x="22" y="22"/>
                  </a:lnTo>
                  <a:lnTo>
                    <a:pt x="22" y="17"/>
                  </a:lnTo>
                  <a:lnTo>
                    <a:pt x="22" y="12"/>
                  </a:lnTo>
                  <a:lnTo>
                    <a:pt x="22" y="9"/>
                  </a:lnTo>
                  <a:lnTo>
                    <a:pt x="22" y="5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5" name="Freeform 69"/>
            <p:cNvSpPr>
              <a:spLocks/>
            </p:cNvSpPr>
            <p:nvPr/>
          </p:nvSpPr>
          <p:spPr bwMode="auto">
            <a:xfrm>
              <a:off x="3400" y="1632"/>
              <a:ext cx="20" cy="44"/>
            </a:xfrm>
            <a:custGeom>
              <a:avLst/>
              <a:gdLst>
                <a:gd name="T0" fmla="*/ 0 w 20"/>
                <a:gd name="T1" fmla="*/ 10 h 44"/>
                <a:gd name="T2" fmla="*/ 0 w 20"/>
                <a:gd name="T3" fmla="*/ 15 h 44"/>
                <a:gd name="T4" fmla="*/ 0 w 20"/>
                <a:gd name="T5" fmla="*/ 22 h 44"/>
                <a:gd name="T6" fmla="*/ 0 w 20"/>
                <a:gd name="T7" fmla="*/ 27 h 44"/>
                <a:gd name="T8" fmla="*/ 0 w 20"/>
                <a:gd name="T9" fmla="*/ 32 h 44"/>
                <a:gd name="T10" fmla="*/ 0 w 20"/>
                <a:gd name="T11" fmla="*/ 37 h 44"/>
                <a:gd name="T12" fmla="*/ 3 w 20"/>
                <a:gd name="T13" fmla="*/ 42 h 44"/>
                <a:gd name="T14" fmla="*/ 5 w 20"/>
                <a:gd name="T15" fmla="*/ 42 h 44"/>
                <a:gd name="T16" fmla="*/ 10 w 20"/>
                <a:gd name="T17" fmla="*/ 44 h 44"/>
                <a:gd name="T18" fmla="*/ 13 w 20"/>
                <a:gd name="T19" fmla="*/ 42 h 44"/>
                <a:gd name="T20" fmla="*/ 18 w 20"/>
                <a:gd name="T21" fmla="*/ 42 h 44"/>
                <a:gd name="T22" fmla="*/ 20 w 20"/>
                <a:gd name="T23" fmla="*/ 37 h 44"/>
                <a:gd name="T24" fmla="*/ 20 w 20"/>
                <a:gd name="T25" fmla="*/ 32 h 44"/>
                <a:gd name="T26" fmla="*/ 20 w 20"/>
                <a:gd name="T27" fmla="*/ 27 h 44"/>
                <a:gd name="T28" fmla="*/ 20 w 20"/>
                <a:gd name="T29" fmla="*/ 22 h 44"/>
                <a:gd name="T30" fmla="*/ 20 w 20"/>
                <a:gd name="T31" fmla="*/ 15 h 44"/>
                <a:gd name="T32" fmla="*/ 20 w 20"/>
                <a:gd name="T33" fmla="*/ 10 h 44"/>
                <a:gd name="T34" fmla="*/ 20 w 20"/>
                <a:gd name="T35" fmla="*/ 8 h 44"/>
                <a:gd name="T36" fmla="*/ 18 w 20"/>
                <a:gd name="T37" fmla="*/ 3 h 44"/>
                <a:gd name="T38" fmla="*/ 13 w 20"/>
                <a:gd name="T39" fmla="*/ 0 h 44"/>
                <a:gd name="T40" fmla="*/ 10 w 20"/>
                <a:gd name="T41" fmla="*/ 0 h 44"/>
                <a:gd name="T42" fmla="*/ 5 w 20"/>
                <a:gd name="T43" fmla="*/ 0 h 44"/>
                <a:gd name="T44" fmla="*/ 3 w 20"/>
                <a:gd name="T45" fmla="*/ 3 h 44"/>
                <a:gd name="T46" fmla="*/ 0 w 20"/>
                <a:gd name="T47" fmla="*/ 8 h 44"/>
                <a:gd name="T48" fmla="*/ 0 w 20"/>
                <a:gd name="T49" fmla="*/ 1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"/>
                <a:gd name="T76" fmla="*/ 0 h 44"/>
                <a:gd name="T77" fmla="*/ 20 w 20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" h="44">
                  <a:moveTo>
                    <a:pt x="0" y="10"/>
                  </a:moveTo>
                  <a:lnTo>
                    <a:pt x="0" y="15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3" y="42"/>
                  </a:lnTo>
                  <a:lnTo>
                    <a:pt x="5" y="42"/>
                  </a:lnTo>
                  <a:lnTo>
                    <a:pt x="10" y="44"/>
                  </a:lnTo>
                  <a:lnTo>
                    <a:pt x="13" y="42"/>
                  </a:lnTo>
                  <a:lnTo>
                    <a:pt x="18" y="42"/>
                  </a:lnTo>
                  <a:lnTo>
                    <a:pt x="20" y="37"/>
                  </a:lnTo>
                  <a:lnTo>
                    <a:pt x="20" y="32"/>
                  </a:lnTo>
                  <a:lnTo>
                    <a:pt x="20" y="27"/>
                  </a:lnTo>
                  <a:lnTo>
                    <a:pt x="20" y="22"/>
                  </a:lnTo>
                  <a:lnTo>
                    <a:pt x="20" y="15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3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6" name="Freeform 70"/>
            <p:cNvSpPr>
              <a:spLocks/>
            </p:cNvSpPr>
            <p:nvPr/>
          </p:nvSpPr>
          <p:spPr bwMode="auto">
            <a:xfrm>
              <a:off x="3625" y="1620"/>
              <a:ext cx="24" cy="61"/>
            </a:xfrm>
            <a:custGeom>
              <a:avLst/>
              <a:gdLst>
                <a:gd name="T0" fmla="*/ 0 w 24"/>
                <a:gd name="T1" fmla="*/ 12 h 61"/>
                <a:gd name="T2" fmla="*/ 0 w 24"/>
                <a:gd name="T3" fmla="*/ 17 h 61"/>
                <a:gd name="T4" fmla="*/ 2 w 24"/>
                <a:gd name="T5" fmla="*/ 22 h 61"/>
                <a:gd name="T6" fmla="*/ 2 w 24"/>
                <a:gd name="T7" fmla="*/ 27 h 61"/>
                <a:gd name="T8" fmla="*/ 2 w 24"/>
                <a:gd name="T9" fmla="*/ 32 h 61"/>
                <a:gd name="T10" fmla="*/ 2 w 24"/>
                <a:gd name="T11" fmla="*/ 37 h 61"/>
                <a:gd name="T12" fmla="*/ 2 w 24"/>
                <a:gd name="T13" fmla="*/ 42 h 61"/>
                <a:gd name="T14" fmla="*/ 0 w 24"/>
                <a:gd name="T15" fmla="*/ 44 h 61"/>
                <a:gd name="T16" fmla="*/ 0 w 24"/>
                <a:gd name="T17" fmla="*/ 51 h 61"/>
                <a:gd name="T18" fmla="*/ 0 w 24"/>
                <a:gd name="T19" fmla="*/ 54 h 61"/>
                <a:gd name="T20" fmla="*/ 2 w 24"/>
                <a:gd name="T21" fmla="*/ 59 h 61"/>
                <a:gd name="T22" fmla="*/ 5 w 24"/>
                <a:gd name="T23" fmla="*/ 59 h 61"/>
                <a:gd name="T24" fmla="*/ 10 w 24"/>
                <a:gd name="T25" fmla="*/ 61 h 61"/>
                <a:gd name="T26" fmla="*/ 12 w 24"/>
                <a:gd name="T27" fmla="*/ 61 h 61"/>
                <a:gd name="T28" fmla="*/ 17 w 24"/>
                <a:gd name="T29" fmla="*/ 59 h 61"/>
                <a:gd name="T30" fmla="*/ 19 w 24"/>
                <a:gd name="T31" fmla="*/ 56 h 61"/>
                <a:gd name="T32" fmla="*/ 19 w 24"/>
                <a:gd name="T33" fmla="*/ 54 h 61"/>
                <a:gd name="T34" fmla="*/ 19 w 24"/>
                <a:gd name="T35" fmla="*/ 47 h 61"/>
                <a:gd name="T36" fmla="*/ 22 w 24"/>
                <a:gd name="T37" fmla="*/ 42 h 61"/>
                <a:gd name="T38" fmla="*/ 22 w 24"/>
                <a:gd name="T39" fmla="*/ 37 h 61"/>
                <a:gd name="T40" fmla="*/ 24 w 24"/>
                <a:gd name="T41" fmla="*/ 29 h 61"/>
                <a:gd name="T42" fmla="*/ 22 w 24"/>
                <a:gd name="T43" fmla="*/ 25 h 61"/>
                <a:gd name="T44" fmla="*/ 22 w 24"/>
                <a:gd name="T45" fmla="*/ 20 h 61"/>
                <a:gd name="T46" fmla="*/ 22 w 24"/>
                <a:gd name="T47" fmla="*/ 12 h 61"/>
                <a:gd name="T48" fmla="*/ 19 w 24"/>
                <a:gd name="T49" fmla="*/ 8 h 61"/>
                <a:gd name="T50" fmla="*/ 17 w 24"/>
                <a:gd name="T51" fmla="*/ 3 h 61"/>
                <a:gd name="T52" fmla="*/ 15 w 24"/>
                <a:gd name="T53" fmla="*/ 3 h 61"/>
                <a:gd name="T54" fmla="*/ 10 w 24"/>
                <a:gd name="T55" fmla="*/ 0 h 61"/>
                <a:gd name="T56" fmla="*/ 7 w 24"/>
                <a:gd name="T57" fmla="*/ 0 h 61"/>
                <a:gd name="T58" fmla="*/ 2 w 24"/>
                <a:gd name="T59" fmla="*/ 0 h 61"/>
                <a:gd name="T60" fmla="*/ 0 w 24"/>
                <a:gd name="T61" fmla="*/ 3 h 61"/>
                <a:gd name="T62" fmla="*/ 0 w 24"/>
                <a:gd name="T63" fmla="*/ 8 h 61"/>
                <a:gd name="T64" fmla="*/ 0 w 24"/>
                <a:gd name="T65" fmla="*/ 12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"/>
                <a:gd name="T100" fmla="*/ 0 h 61"/>
                <a:gd name="T101" fmla="*/ 24 w 24"/>
                <a:gd name="T102" fmla="*/ 61 h 6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" h="61">
                  <a:moveTo>
                    <a:pt x="0" y="12"/>
                  </a:moveTo>
                  <a:lnTo>
                    <a:pt x="0" y="17"/>
                  </a:lnTo>
                  <a:lnTo>
                    <a:pt x="2" y="22"/>
                  </a:lnTo>
                  <a:lnTo>
                    <a:pt x="2" y="27"/>
                  </a:lnTo>
                  <a:lnTo>
                    <a:pt x="2" y="32"/>
                  </a:lnTo>
                  <a:lnTo>
                    <a:pt x="2" y="37"/>
                  </a:lnTo>
                  <a:lnTo>
                    <a:pt x="2" y="42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10" y="61"/>
                  </a:lnTo>
                  <a:lnTo>
                    <a:pt x="12" y="61"/>
                  </a:lnTo>
                  <a:lnTo>
                    <a:pt x="17" y="59"/>
                  </a:lnTo>
                  <a:lnTo>
                    <a:pt x="19" y="56"/>
                  </a:lnTo>
                  <a:lnTo>
                    <a:pt x="19" y="54"/>
                  </a:lnTo>
                  <a:lnTo>
                    <a:pt x="19" y="47"/>
                  </a:lnTo>
                  <a:lnTo>
                    <a:pt x="22" y="42"/>
                  </a:lnTo>
                  <a:lnTo>
                    <a:pt x="22" y="37"/>
                  </a:lnTo>
                  <a:lnTo>
                    <a:pt x="24" y="29"/>
                  </a:lnTo>
                  <a:lnTo>
                    <a:pt x="22" y="25"/>
                  </a:lnTo>
                  <a:lnTo>
                    <a:pt x="22" y="20"/>
                  </a:lnTo>
                  <a:lnTo>
                    <a:pt x="22" y="12"/>
                  </a:lnTo>
                  <a:lnTo>
                    <a:pt x="19" y="8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0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7" name="Freeform 71"/>
            <p:cNvSpPr>
              <a:spLocks/>
            </p:cNvSpPr>
            <p:nvPr/>
          </p:nvSpPr>
          <p:spPr bwMode="auto">
            <a:xfrm>
              <a:off x="2439" y="819"/>
              <a:ext cx="1208" cy="794"/>
            </a:xfrm>
            <a:custGeom>
              <a:avLst/>
              <a:gdLst>
                <a:gd name="T0" fmla="*/ 44 w 1208"/>
                <a:gd name="T1" fmla="*/ 777 h 794"/>
                <a:gd name="T2" fmla="*/ 88 w 1208"/>
                <a:gd name="T3" fmla="*/ 735 h 794"/>
                <a:gd name="T4" fmla="*/ 178 w 1208"/>
                <a:gd name="T5" fmla="*/ 650 h 794"/>
                <a:gd name="T6" fmla="*/ 229 w 1208"/>
                <a:gd name="T7" fmla="*/ 620 h 794"/>
                <a:gd name="T8" fmla="*/ 261 w 1208"/>
                <a:gd name="T9" fmla="*/ 642 h 794"/>
                <a:gd name="T10" fmla="*/ 295 w 1208"/>
                <a:gd name="T11" fmla="*/ 674 h 794"/>
                <a:gd name="T12" fmla="*/ 315 w 1208"/>
                <a:gd name="T13" fmla="*/ 674 h 794"/>
                <a:gd name="T14" fmla="*/ 373 w 1208"/>
                <a:gd name="T15" fmla="*/ 574 h 794"/>
                <a:gd name="T16" fmla="*/ 464 w 1208"/>
                <a:gd name="T17" fmla="*/ 425 h 794"/>
                <a:gd name="T18" fmla="*/ 500 w 1208"/>
                <a:gd name="T19" fmla="*/ 445 h 794"/>
                <a:gd name="T20" fmla="*/ 556 w 1208"/>
                <a:gd name="T21" fmla="*/ 489 h 794"/>
                <a:gd name="T22" fmla="*/ 642 w 1208"/>
                <a:gd name="T23" fmla="*/ 503 h 794"/>
                <a:gd name="T24" fmla="*/ 730 w 1208"/>
                <a:gd name="T25" fmla="*/ 503 h 794"/>
                <a:gd name="T26" fmla="*/ 749 w 1208"/>
                <a:gd name="T27" fmla="*/ 491 h 794"/>
                <a:gd name="T28" fmla="*/ 778 w 1208"/>
                <a:gd name="T29" fmla="*/ 445 h 794"/>
                <a:gd name="T30" fmla="*/ 800 w 1208"/>
                <a:gd name="T31" fmla="*/ 413 h 794"/>
                <a:gd name="T32" fmla="*/ 822 w 1208"/>
                <a:gd name="T33" fmla="*/ 418 h 794"/>
                <a:gd name="T34" fmla="*/ 859 w 1208"/>
                <a:gd name="T35" fmla="*/ 432 h 794"/>
                <a:gd name="T36" fmla="*/ 891 w 1208"/>
                <a:gd name="T37" fmla="*/ 435 h 794"/>
                <a:gd name="T38" fmla="*/ 910 w 1208"/>
                <a:gd name="T39" fmla="*/ 332 h 794"/>
                <a:gd name="T40" fmla="*/ 930 w 1208"/>
                <a:gd name="T41" fmla="*/ 181 h 794"/>
                <a:gd name="T42" fmla="*/ 937 w 1208"/>
                <a:gd name="T43" fmla="*/ 166 h 794"/>
                <a:gd name="T44" fmla="*/ 981 w 1208"/>
                <a:gd name="T45" fmla="*/ 179 h 794"/>
                <a:gd name="T46" fmla="*/ 1025 w 1208"/>
                <a:gd name="T47" fmla="*/ 201 h 794"/>
                <a:gd name="T48" fmla="*/ 1049 w 1208"/>
                <a:gd name="T49" fmla="*/ 186 h 794"/>
                <a:gd name="T50" fmla="*/ 1154 w 1208"/>
                <a:gd name="T51" fmla="*/ 86 h 794"/>
                <a:gd name="T52" fmla="*/ 1208 w 1208"/>
                <a:gd name="T53" fmla="*/ 8 h 794"/>
                <a:gd name="T54" fmla="*/ 1193 w 1208"/>
                <a:gd name="T55" fmla="*/ 3 h 794"/>
                <a:gd name="T56" fmla="*/ 1122 w 1208"/>
                <a:gd name="T57" fmla="*/ 86 h 794"/>
                <a:gd name="T58" fmla="*/ 1027 w 1208"/>
                <a:gd name="T59" fmla="*/ 183 h 794"/>
                <a:gd name="T60" fmla="*/ 1008 w 1208"/>
                <a:gd name="T61" fmla="*/ 169 h 794"/>
                <a:gd name="T62" fmla="*/ 966 w 1208"/>
                <a:gd name="T63" fmla="*/ 149 h 794"/>
                <a:gd name="T64" fmla="*/ 930 w 1208"/>
                <a:gd name="T65" fmla="*/ 142 h 794"/>
                <a:gd name="T66" fmla="*/ 913 w 1208"/>
                <a:gd name="T67" fmla="*/ 154 h 794"/>
                <a:gd name="T68" fmla="*/ 891 w 1208"/>
                <a:gd name="T69" fmla="*/ 288 h 794"/>
                <a:gd name="T70" fmla="*/ 878 w 1208"/>
                <a:gd name="T71" fmla="*/ 420 h 794"/>
                <a:gd name="T72" fmla="*/ 854 w 1208"/>
                <a:gd name="T73" fmla="*/ 411 h 794"/>
                <a:gd name="T74" fmla="*/ 825 w 1208"/>
                <a:gd name="T75" fmla="*/ 398 h 794"/>
                <a:gd name="T76" fmla="*/ 786 w 1208"/>
                <a:gd name="T77" fmla="*/ 398 h 794"/>
                <a:gd name="T78" fmla="*/ 764 w 1208"/>
                <a:gd name="T79" fmla="*/ 435 h 794"/>
                <a:gd name="T80" fmla="*/ 739 w 1208"/>
                <a:gd name="T81" fmla="*/ 469 h 794"/>
                <a:gd name="T82" fmla="*/ 681 w 1208"/>
                <a:gd name="T83" fmla="*/ 479 h 794"/>
                <a:gd name="T84" fmla="*/ 605 w 1208"/>
                <a:gd name="T85" fmla="*/ 484 h 794"/>
                <a:gd name="T86" fmla="*/ 542 w 1208"/>
                <a:gd name="T87" fmla="*/ 457 h 794"/>
                <a:gd name="T88" fmla="*/ 478 w 1208"/>
                <a:gd name="T89" fmla="*/ 403 h 794"/>
                <a:gd name="T90" fmla="*/ 447 w 1208"/>
                <a:gd name="T91" fmla="*/ 413 h 794"/>
                <a:gd name="T92" fmla="*/ 359 w 1208"/>
                <a:gd name="T93" fmla="*/ 559 h 794"/>
                <a:gd name="T94" fmla="*/ 307 w 1208"/>
                <a:gd name="T95" fmla="*/ 657 h 794"/>
                <a:gd name="T96" fmla="*/ 288 w 1208"/>
                <a:gd name="T97" fmla="*/ 638 h 794"/>
                <a:gd name="T98" fmla="*/ 222 w 1208"/>
                <a:gd name="T99" fmla="*/ 596 h 794"/>
                <a:gd name="T100" fmla="*/ 159 w 1208"/>
                <a:gd name="T101" fmla="*/ 642 h 794"/>
                <a:gd name="T102" fmla="*/ 73 w 1208"/>
                <a:gd name="T103" fmla="*/ 723 h 794"/>
                <a:gd name="T104" fmla="*/ 34 w 1208"/>
                <a:gd name="T105" fmla="*/ 760 h 794"/>
                <a:gd name="T106" fmla="*/ 2 w 1208"/>
                <a:gd name="T107" fmla="*/ 777 h 794"/>
                <a:gd name="T108" fmla="*/ 5 w 1208"/>
                <a:gd name="T109" fmla="*/ 794 h 79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08"/>
                <a:gd name="T166" fmla="*/ 0 h 794"/>
                <a:gd name="T167" fmla="*/ 1208 w 1208"/>
                <a:gd name="T168" fmla="*/ 794 h 79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08" h="794">
                  <a:moveTo>
                    <a:pt x="12" y="794"/>
                  </a:moveTo>
                  <a:lnTo>
                    <a:pt x="22" y="789"/>
                  </a:lnTo>
                  <a:lnTo>
                    <a:pt x="29" y="787"/>
                  </a:lnTo>
                  <a:lnTo>
                    <a:pt x="37" y="782"/>
                  </a:lnTo>
                  <a:lnTo>
                    <a:pt x="44" y="777"/>
                  </a:lnTo>
                  <a:lnTo>
                    <a:pt x="51" y="772"/>
                  </a:lnTo>
                  <a:lnTo>
                    <a:pt x="59" y="767"/>
                  </a:lnTo>
                  <a:lnTo>
                    <a:pt x="63" y="760"/>
                  </a:lnTo>
                  <a:lnTo>
                    <a:pt x="71" y="752"/>
                  </a:lnTo>
                  <a:lnTo>
                    <a:pt x="88" y="735"/>
                  </a:lnTo>
                  <a:lnTo>
                    <a:pt x="107" y="718"/>
                  </a:lnTo>
                  <a:lnTo>
                    <a:pt x="124" y="699"/>
                  </a:lnTo>
                  <a:lnTo>
                    <a:pt x="142" y="684"/>
                  </a:lnTo>
                  <a:lnTo>
                    <a:pt x="159" y="664"/>
                  </a:lnTo>
                  <a:lnTo>
                    <a:pt x="178" y="650"/>
                  </a:lnTo>
                  <a:lnTo>
                    <a:pt x="198" y="635"/>
                  </a:lnTo>
                  <a:lnTo>
                    <a:pt x="217" y="620"/>
                  </a:lnTo>
                  <a:lnTo>
                    <a:pt x="224" y="616"/>
                  </a:lnTo>
                  <a:lnTo>
                    <a:pt x="217" y="616"/>
                  </a:lnTo>
                  <a:lnTo>
                    <a:pt x="229" y="620"/>
                  </a:lnTo>
                  <a:lnTo>
                    <a:pt x="237" y="623"/>
                  </a:lnTo>
                  <a:lnTo>
                    <a:pt x="242" y="628"/>
                  </a:lnTo>
                  <a:lnTo>
                    <a:pt x="249" y="633"/>
                  </a:lnTo>
                  <a:lnTo>
                    <a:pt x="256" y="638"/>
                  </a:lnTo>
                  <a:lnTo>
                    <a:pt x="261" y="642"/>
                  </a:lnTo>
                  <a:lnTo>
                    <a:pt x="268" y="647"/>
                  </a:lnTo>
                  <a:lnTo>
                    <a:pt x="273" y="652"/>
                  </a:lnTo>
                  <a:lnTo>
                    <a:pt x="281" y="660"/>
                  </a:lnTo>
                  <a:lnTo>
                    <a:pt x="290" y="672"/>
                  </a:lnTo>
                  <a:lnTo>
                    <a:pt x="295" y="674"/>
                  </a:lnTo>
                  <a:lnTo>
                    <a:pt x="298" y="674"/>
                  </a:lnTo>
                  <a:lnTo>
                    <a:pt x="305" y="677"/>
                  </a:lnTo>
                  <a:lnTo>
                    <a:pt x="310" y="677"/>
                  </a:lnTo>
                  <a:lnTo>
                    <a:pt x="312" y="677"/>
                  </a:lnTo>
                  <a:lnTo>
                    <a:pt x="315" y="674"/>
                  </a:lnTo>
                  <a:lnTo>
                    <a:pt x="320" y="669"/>
                  </a:lnTo>
                  <a:lnTo>
                    <a:pt x="322" y="660"/>
                  </a:lnTo>
                  <a:lnTo>
                    <a:pt x="339" y="630"/>
                  </a:lnTo>
                  <a:lnTo>
                    <a:pt x="356" y="603"/>
                  </a:lnTo>
                  <a:lnTo>
                    <a:pt x="373" y="574"/>
                  </a:lnTo>
                  <a:lnTo>
                    <a:pt x="393" y="545"/>
                  </a:lnTo>
                  <a:lnTo>
                    <a:pt x="410" y="516"/>
                  </a:lnTo>
                  <a:lnTo>
                    <a:pt x="427" y="484"/>
                  </a:lnTo>
                  <a:lnTo>
                    <a:pt x="447" y="454"/>
                  </a:lnTo>
                  <a:lnTo>
                    <a:pt x="464" y="425"/>
                  </a:lnTo>
                  <a:lnTo>
                    <a:pt x="476" y="418"/>
                  </a:lnTo>
                  <a:lnTo>
                    <a:pt x="464" y="418"/>
                  </a:lnTo>
                  <a:lnTo>
                    <a:pt x="478" y="428"/>
                  </a:lnTo>
                  <a:lnTo>
                    <a:pt x="488" y="435"/>
                  </a:lnTo>
                  <a:lnTo>
                    <a:pt x="500" y="445"/>
                  </a:lnTo>
                  <a:lnTo>
                    <a:pt x="510" y="454"/>
                  </a:lnTo>
                  <a:lnTo>
                    <a:pt x="522" y="464"/>
                  </a:lnTo>
                  <a:lnTo>
                    <a:pt x="534" y="472"/>
                  </a:lnTo>
                  <a:lnTo>
                    <a:pt x="544" y="481"/>
                  </a:lnTo>
                  <a:lnTo>
                    <a:pt x="556" y="489"/>
                  </a:lnTo>
                  <a:lnTo>
                    <a:pt x="571" y="496"/>
                  </a:lnTo>
                  <a:lnTo>
                    <a:pt x="588" y="501"/>
                  </a:lnTo>
                  <a:lnTo>
                    <a:pt x="605" y="503"/>
                  </a:lnTo>
                  <a:lnTo>
                    <a:pt x="622" y="503"/>
                  </a:lnTo>
                  <a:lnTo>
                    <a:pt x="642" y="503"/>
                  </a:lnTo>
                  <a:lnTo>
                    <a:pt x="659" y="501"/>
                  </a:lnTo>
                  <a:lnTo>
                    <a:pt x="678" y="501"/>
                  </a:lnTo>
                  <a:lnTo>
                    <a:pt x="698" y="501"/>
                  </a:lnTo>
                  <a:lnTo>
                    <a:pt x="717" y="503"/>
                  </a:lnTo>
                  <a:lnTo>
                    <a:pt x="730" y="503"/>
                  </a:lnTo>
                  <a:lnTo>
                    <a:pt x="732" y="503"/>
                  </a:lnTo>
                  <a:lnTo>
                    <a:pt x="734" y="503"/>
                  </a:lnTo>
                  <a:lnTo>
                    <a:pt x="737" y="503"/>
                  </a:lnTo>
                  <a:lnTo>
                    <a:pt x="739" y="501"/>
                  </a:lnTo>
                  <a:lnTo>
                    <a:pt x="749" y="491"/>
                  </a:lnTo>
                  <a:lnTo>
                    <a:pt x="754" y="481"/>
                  </a:lnTo>
                  <a:lnTo>
                    <a:pt x="759" y="472"/>
                  </a:lnTo>
                  <a:lnTo>
                    <a:pt x="766" y="462"/>
                  </a:lnTo>
                  <a:lnTo>
                    <a:pt x="774" y="452"/>
                  </a:lnTo>
                  <a:lnTo>
                    <a:pt x="778" y="445"/>
                  </a:lnTo>
                  <a:lnTo>
                    <a:pt x="786" y="435"/>
                  </a:lnTo>
                  <a:lnTo>
                    <a:pt x="791" y="428"/>
                  </a:lnTo>
                  <a:lnTo>
                    <a:pt x="798" y="418"/>
                  </a:lnTo>
                  <a:lnTo>
                    <a:pt x="803" y="411"/>
                  </a:lnTo>
                  <a:lnTo>
                    <a:pt x="800" y="413"/>
                  </a:lnTo>
                  <a:lnTo>
                    <a:pt x="808" y="411"/>
                  </a:lnTo>
                  <a:lnTo>
                    <a:pt x="798" y="411"/>
                  </a:lnTo>
                  <a:lnTo>
                    <a:pt x="808" y="413"/>
                  </a:lnTo>
                  <a:lnTo>
                    <a:pt x="815" y="415"/>
                  </a:lnTo>
                  <a:lnTo>
                    <a:pt x="822" y="418"/>
                  </a:lnTo>
                  <a:lnTo>
                    <a:pt x="830" y="420"/>
                  </a:lnTo>
                  <a:lnTo>
                    <a:pt x="837" y="425"/>
                  </a:lnTo>
                  <a:lnTo>
                    <a:pt x="844" y="428"/>
                  </a:lnTo>
                  <a:lnTo>
                    <a:pt x="852" y="430"/>
                  </a:lnTo>
                  <a:lnTo>
                    <a:pt x="859" y="432"/>
                  </a:lnTo>
                  <a:lnTo>
                    <a:pt x="869" y="435"/>
                  </a:lnTo>
                  <a:lnTo>
                    <a:pt x="883" y="437"/>
                  </a:lnTo>
                  <a:lnTo>
                    <a:pt x="886" y="437"/>
                  </a:lnTo>
                  <a:lnTo>
                    <a:pt x="888" y="437"/>
                  </a:lnTo>
                  <a:lnTo>
                    <a:pt x="891" y="435"/>
                  </a:lnTo>
                  <a:lnTo>
                    <a:pt x="893" y="432"/>
                  </a:lnTo>
                  <a:lnTo>
                    <a:pt x="903" y="423"/>
                  </a:lnTo>
                  <a:lnTo>
                    <a:pt x="908" y="391"/>
                  </a:lnTo>
                  <a:lnTo>
                    <a:pt x="910" y="362"/>
                  </a:lnTo>
                  <a:lnTo>
                    <a:pt x="910" y="332"/>
                  </a:lnTo>
                  <a:lnTo>
                    <a:pt x="913" y="301"/>
                  </a:lnTo>
                  <a:lnTo>
                    <a:pt x="913" y="269"/>
                  </a:lnTo>
                  <a:lnTo>
                    <a:pt x="915" y="240"/>
                  </a:lnTo>
                  <a:lnTo>
                    <a:pt x="920" y="210"/>
                  </a:lnTo>
                  <a:lnTo>
                    <a:pt x="930" y="181"/>
                  </a:lnTo>
                  <a:lnTo>
                    <a:pt x="935" y="159"/>
                  </a:lnTo>
                  <a:lnTo>
                    <a:pt x="927" y="166"/>
                  </a:lnTo>
                  <a:lnTo>
                    <a:pt x="937" y="161"/>
                  </a:lnTo>
                  <a:lnTo>
                    <a:pt x="925" y="161"/>
                  </a:lnTo>
                  <a:lnTo>
                    <a:pt x="937" y="166"/>
                  </a:lnTo>
                  <a:lnTo>
                    <a:pt x="947" y="166"/>
                  </a:lnTo>
                  <a:lnTo>
                    <a:pt x="957" y="169"/>
                  </a:lnTo>
                  <a:lnTo>
                    <a:pt x="964" y="171"/>
                  </a:lnTo>
                  <a:lnTo>
                    <a:pt x="974" y="176"/>
                  </a:lnTo>
                  <a:lnTo>
                    <a:pt x="981" y="179"/>
                  </a:lnTo>
                  <a:lnTo>
                    <a:pt x="991" y="183"/>
                  </a:lnTo>
                  <a:lnTo>
                    <a:pt x="998" y="188"/>
                  </a:lnTo>
                  <a:lnTo>
                    <a:pt x="1008" y="193"/>
                  </a:lnTo>
                  <a:lnTo>
                    <a:pt x="1022" y="198"/>
                  </a:lnTo>
                  <a:lnTo>
                    <a:pt x="1025" y="201"/>
                  </a:lnTo>
                  <a:lnTo>
                    <a:pt x="1027" y="201"/>
                  </a:lnTo>
                  <a:lnTo>
                    <a:pt x="1037" y="198"/>
                  </a:lnTo>
                  <a:lnTo>
                    <a:pt x="1040" y="198"/>
                  </a:lnTo>
                  <a:lnTo>
                    <a:pt x="1044" y="196"/>
                  </a:lnTo>
                  <a:lnTo>
                    <a:pt x="1049" y="186"/>
                  </a:lnTo>
                  <a:lnTo>
                    <a:pt x="1069" y="164"/>
                  </a:lnTo>
                  <a:lnTo>
                    <a:pt x="1091" y="144"/>
                  </a:lnTo>
                  <a:lnTo>
                    <a:pt x="1113" y="125"/>
                  </a:lnTo>
                  <a:lnTo>
                    <a:pt x="1135" y="105"/>
                  </a:lnTo>
                  <a:lnTo>
                    <a:pt x="1154" y="86"/>
                  </a:lnTo>
                  <a:lnTo>
                    <a:pt x="1174" y="61"/>
                  </a:lnTo>
                  <a:lnTo>
                    <a:pt x="1191" y="39"/>
                  </a:lnTo>
                  <a:lnTo>
                    <a:pt x="1208" y="15"/>
                  </a:lnTo>
                  <a:lnTo>
                    <a:pt x="1208" y="13"/>
                  </a:lnTo>
                  <a:lnTo>
                    <a:pt x="1208" y="8"/>
                  </a:lnTo>
                  <a:lnTo>
                    <a:pt x="1205" y="5"/>
                  </a:lnTo>
                  <a:lnTo>
                    <a:pt x="1203" y="3"/>
                  </a:lnTo>
                  <a:lnTo>
                    <a:pt x="1198" y="0"/>
                  </a:lnTo>
                  <a:lnTo>
                    <a:pt x="1196" y="0"/>
                  </a:lnTo>
                  <a:lnTo>
                    <a:pt x="1193" y="3"/>
                  </a:lnTo>
                  <a:lnTo>
                    <a:pt x="1191" y="8"/>
                  </a:lnTo>
                  <a:lnTo>
                    <a:pt x="1174" y="27"/>
                  </a:lnTo>
                  <a:lnTo>
                    <a:pt x="1159" y="47"/>
                  </a:lnTo>
                  <a:lnTo>
                    <a:pt x="1140" y="66"/>
                  </a:lnTo>
                  <a:lnTo>
                    <a:pt x="1122" y="86"/>
                  </a:lnTo>
                  <a:lnTo>
                    <a:pt x="1103" y="105"/>
                  </a:lnTo>
                  <a:lnTo>
                    <a:pt x="1083" y="122"/>
                  </a:lnTo>
                  <a:lnTo>
                    <a:pt x="1064" y="140"/>
                  </a:lnTo>
                  <a:lnTo>
                    <a:pt x="1044" y="159"/>
                  </a:lnTo>
                  <a:lnTo>
                    <a:pt x="1027" y="183"/>
                  </a:lnTo>
                  <a:lnTo>
                    <a:pt x="1035" y="179"/>
                  </a:lnTo>
                  <a:lnTo>
                    <a:pt x="1027" y="181"/>
                  </a:lnTo>
                  <a:lnTo>
                    <a:pt x="1032" y="181"/>
                  </a:lnTo>
                  <a:lnTo>
                    <a:pt x="1018" y="174"/>
                  </a:lnTo>
                  <a:lnTo>
                    <a:pt x="1008" y="169"/>
                  </a:lnTo>
                  <a:lnTo>
                    <a:pt x="1000" y="164"/>
                  </a:lnTo>
                  <a:lnTo>
                    <a:pt x="991" y="161"/>
                  </a:lnTo>
                  <a:lnTo>
                    <a:pt x="983" y="157"/>
                  </a:lnTo>
                  <a:lnTo>
                    <a:pt x="976" y="154"/>
                  </a:lnTo>
                  <a:lnTo>
                    <a:pt x="966" y="149"/>
                  </a:lnTo>
                  <a:lnTo>
                    <a:pt x="959" y="147"/>
                  </a:lnTo>
                  <a:lnTo>
                    <a:pt x="952" y="147"/>
                  </a:lnTo>
                  <a:lnTo>
                    <a:pt x="935" y="142"/>
                  </a:lnTo>
                  <a:lnTo>
                    <a:pt x="930" y="142"/>
                  </a:lnTo>
                  <a:lnTo>
                    <a:pt x="927" y="142"/>
                  </a:lnTo>
                  <a:lnTo>
                    <a:pt x="922" y="142"/>
                  </a:lnTo>
                  <a:lnTo>
                    <a:pt x="915" y="152"/>
                  </a:lnTo>
                  <a:lnTo>
                    <a:pt x="913" y="154"/>
                  </a:lnTo>
                  <a:lnTo>
                    <a:pt x="910" y="176"/>
                  </a:lnTo>
                  <a:lnTo>
                    <a:pt x="900" y="203"/>
                  </a:lnTo>
                  <a:lnTo>
                    <a:pt x="896" y="230"/>
                  </a:lnTo>
                  <a:lnTo>
                    <a:pt x="893" y="259"/>
                  </a:lnTo>
                  <a:lnTo>
                    <a:pt x="891" y="288"/>
                  </a:lnTo>
                  <a:lnTo>
                    <a:pt x="891" y="318"/>
                  </a:lnTo>
                  <a:lnTo>
                    <a:pt x="891" y="347"/>
                  </a:lnTo>
                  <a:lnTo>
                    <a:pt x="888" y="376"/>
                  </a:lnTo>
                  <a:lnTo>
                    <a:pt x="886" y="406"/>
                  </a:lnTo>
                  <a:lnTo>
                    <a:pt x="878" y="420"/>
                  </a:lnTo>
                  <a:lnTo>
                    <a:pt x="886" y="418"/>
                  </a:lnTo>
                  <a:lnTo>
                    <a:pt x="874" y="415"/>
                  </a:lnTo>
                  <a:lnTo>
                    <a:pt x="866" y="415"/>
                  </a:lnTo>
                  <a:lnTo>
                    <a:pt x="859" y="413"/>
                  </a:lnTo>
                  <a:lnTo>
                    <a:pt x="854" y="411"/>
                  </a:lnTo>
                  <a:lnTo>
                    <a:pt x="847" y="408"/>
                  </a:lnTo>
                  <a:lnTo>
                    <a:pt x="842" y="406"/>
                  </a:lnTo>
                  <a:lnTo>
                    <a:pt x="837" y="401"/>
                  </a:lnTo>
                  <a:lnTo>
                    <a:pt x="830" y="398"/>
                  </a:lnTo>
                  <a:lnTo>
                    <a:pt x="825" y="398"/>
                  </a:lnTo>
                  <a:lnTo>
                    <a:pt x="805" y="391"/>
                  </a:lnTo>
                  <a:lnTo>
                    <a:pt x="800" y="391"/>
                  </a:lnTo>
                  <a:lnTo>
                    <a:pt x="798" y="393"/>
                  </a:lnTo>
                  <a:lnTo>
                    <a:pt x="791" y="396"/>
                  </a:lnTo>
                  <a:lnTo>
                    <a:pt x="786" y="398"/>
                  </a:lnTo>
                  <a:lnTo>
                    <a:pt x="783" y="401"/>
                  </a:lnTo>
                  <a:lnTo>
                    <a:pt x="778" y="415"/>
                  </a:lnTo>
                  <a:lnTo>
                    <a:pt x="774" y="420"/>
                  </a:lnTo>
                  <a:lnTo>
                    <a:pt x="769" y="428"/>
                  </a:lnTo>
                  <a:lnTo>
                    <a:pt x="764" y="435"/>
                  </a:lnTo>
                  <a:lnTo>
                    <a:pt x="759" y="440"/>
                  </a:lnTo>
                  <a:lnTo>
                    <a:pt x="752" y="447"/>
                  </a:lnTo>
                  <a:lnTo>
                    <a:pt x="747" y="452"/>
                  </a:lnTo>
                  <a:lnTo>
                    <a:pt x="742" y="459"/>
                  </a:lnTo>
                  <a:lnTo>
                    <a:pt x="739" y="469"/>
                  </a:lnTo>
                  <a:lnTo>
                    <a:pt x="725" y="486"/>
                  </a:lnTo>
                  <a:lnTo>
                    <a:pt x="732" y="484"/>
                  </a:lnTo>
                  <a:lnTo>
                    <a:pt x="713" y="481"/>
                  </a:lnTo>
                  <a:lnTo>
                    <a:pt x="695" y="479"/>
                  </a:lnTo>
                  <a:lnTo>
                    <a:pt x="681" y="479"/>
                  </a:lnTo>
                  <a:lnTo>
                    <a:pt x="666" y="481"/>
                  </a:lnTo>
                  <a:lnTo>
                    <a:pt x="652" y="484"/>
                  </a:lnTo>
                  <a:lnTo>
                    <a:pt x="634" y="484"/>
                  </a:lnTo>
                  <a:lnTo>
                    <a:pt x="620" y="484"/>
                  </a:lnTo>
                  <a:lnTo>
                    <a:pt x="605" y="484"/>
                  </a:lnTo>
                  <a:lnTo>
                    <a:pt x="591" y="484"/>
                  </a:lnTo>
                  <a:lnTo>
                    <a:pt x="576" y="479"/>
                  </a:lnTo>
                  <a:lnTo>
                    <a:pt x="564" y="472"/>
                  </a:lnTo>
                  <a:lnTo>
                    <a:pt x="554" y="464"/>
                  </a:lnTo>
                  <a:lnTo>
                    <a:pt x="542" y="457"/>
                  </a:lnTo>
                  <a:lnTo>
                    <a:pt x="532" y="445"/>
                  </a:lnTo>
                  <a:lnTo>
                    <a:pt x="522" y="437"/>
                  </a:lnTo>
                  <a:lnTo>
                    <a:pt x="510" y="428"/>
                  </a:lnTo>
                  <a:lnTo>
                    <a:pt x="500" y="420"/>
                  </a:lnTo>
                  <a:lnTo>
                    <a:pt x="478" y="403"/>
                  </a:lnTo>
                  <a:lnTo>
                    <a:pt x="473" y="398"/>
                  </a:lnTo>
                  <a:lnTo>
                    <a:pt x="469" y="398"/>
                  </a:lnTo>
                  <a:lnTo>
                    <a:pt x="466" y="398"/>
                  </a:lnTo>
                  <a:lnTo>
                    <a:pt x="461" y="403"/>
                  </a:lnTo>
                  <a:lnTo>
                    <a:pt x="447" y="413"/>
                  </a:lnTo>
                  <a:lnTo>
                    <a:pt x="429" y="442"/>
                  </a:lnTo>
                  <a:lnTo>
                    <a:pt x="412" y="472"/>
                  </a:lnTo>
                  <a:lnTo>
                    <a:pt x="395" y="501"/>
                  </a:lnTo>
                  <a:lnTo>
                    <a:pt x="378" y="530"/>
                  </a:lnTo>
                  <a:lnTo>
                    <a:pt x="359" y="559"/>
                  </a:lnTo>
                  <a:lnTo>
                    <a:pt x="342" y="589"/>
                  </a:lnTo>
                  <a:lnTo>
                    <a:pt x="322" y="616"/>
                  </a:lnTo>
                  <a:lnTo>
                    <a:pt x="303" y="645"/>
                  </a:lnTo>
                  <a:lnTo>
                    <a:pt x="298" y="664"/>
                  </a:lnTo>
                  <a:lnTo>
                    <a:pt x="307" y="657"/>
                  </a:lnTo>
                  <a:lnTo>
                    <a:pt x="300" y="655"/>
                  </a:lnTo>
                  <a:lnTo>
                    <a:pt x="305" y="657"/>
                  </a:lnTo>
                  <a:lnTo>
                    <a:pt x="295" y="645"/>
                  </a:lnTo>
                  <a:lnTo>
                    <a:pt x="293" y="642"/>
                  </a:lnTo>
                  <a:lnTo>
                    <a:pt x="288" y="638"/>
                  </a:lnTo>
                  <a:lnTo>
                    <a:pt x="283" y="635"/>
                  </a:lnTo>
                  <a:lnTo>
                    <a:pt x="281" y="633"/>
                  </a:lnTo>
                  <a:lnTo>
                    <a:pt x="273" y="625"/>
                  </a:lnTo>
                  <a:lnTo>
                    <a:pt x="268" y="620"/>
                  </a:lnTo>
                  <a:lnTo>
                    <a:pt x="222" y="596"/>
                  </a:lnTo>
                  <a:lnTo>
                    <a:pt x="220" y="596"/>
                  </a:lnTo>
                  <a:lnTo>
                    <a:pt x="215" y="596"/>
                  </a:lnTo>
                  <a:lnTo>
                    <a:pt x="195" y="613"/>
                  </a:lnTo>
                  <a:lnTo>
                    <a:pt x="176" y="625"/>
                  </a:lnTo>
                  <a:lnTo>
                    <a:pt x="159" y="642"/>
                  </a:lnTo>
                  <a:lnTo>
                    <a:pt x="139" y="657"/>
                  </a:lnTo>
                  <a:lnTo>
                    <a:pt x="124" y="672"/>
                  </a:lnTo>
                  <a:lnTo>
                    <a:pt x="105" y="689"/>
                  </a:lnTo>
                  <a:lnTo>
                    <a:pt x="90" y="706"/>
                  </a:lnTo>
                  <a:lnTo>
                    <a:pt x="73" y="723"/>
                  </a:lnTo>
                  <a:lnTo>
                    <a:pt x="56" y="740"/>
                  </a:lnTo>
                  <a:lnTo>
                    <a:pt x="51" y="745"/>
                  </a:lnTo>
                  <a:lnTo>
                    <a:pt x="44" y="750"/>
                  </a:lnTo>
                  <a:lnTo>
                    <a:pt x="39" y="755"/>
                  </a:lnTo>
                  <a:lnTo>
                    <a:pt x="34" y="760"/>
                  </a:lnTo>
                  <a:lnTo>
                    <a:pt x="27" y="765"/>
                  </a:lnTo>
                  <a:lnTo>
                    <a:pt x="20" y="769"/>
                  </a:lnTo>
                  <a:lnTo>
                    <a:pt x="12" y="772"/>
                  </a:lnTo>
                  <a:lnTo>
                    <a:pt x="5" y="777"/>
                  </a:lnTo>
                  <a:lnTo>
                    <a:pt x="2" y="777"/>
                  </a:lnTo>
                  <a:lnTo>
                    <a:pt x="0" y="782"/>
                  </a:lnTo>
                  <a:lnTo>
                    <a:pt x="0" y="784"/>
                  </a:lnTo>
                  <a:lnTo>
                    <a:pt x="0" y="789"/>
                  </a:lnTo>
                  <a:lnTo>
                    <a:pt x="2" y="791"/>
                  </a:lnTo>
                  <a:lnTo>
                    <a:pt x="5" y="794"/>
                  </a:lnTo>
                  <a:lnTo>
                    <a:pt x="10" y="794"/>
                  </a:lnTo>
                  <a:lnTo>
                    <a:pt x="12" y="79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aphicFrame>
        <p:nvGraphicFramePr>
          <p:cNvPr id="3075" name="Object 72"/>
          <p:cNvGraphicFramePr>
            <a:graphicFrameLocks noChangeAspect="1"/>
          </p:cNvGraphicFramePr>
          <p:nvPr/>
        </p:nvGraphicFramePr>
        <p:xfrm>
          <a:off x="2044700" y="3337521"/>
          <a:ext cx="4524375" cy="338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87" name="點陣圖影像" r:id="rId5" imgW="4524168" imgH="3381377" progId="PBrush">
                  <p:embed/>
                </p:oleObj>
              </mc:Choice>
              <mc:Fallback>
                <p:oleObj name="點陣圖影像" r:id="rId5" imgW="4524168" imgH="3381377" progId="PBrush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3337521"/>
                        <a:ext cx="4524375" cy="338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1" name="Object 73"/>
          <p:cNvGraphicFramePr>
            <a:graphicFrameLocks noChangeAspect="1"/>
          </p:cNvGraphicFramePr>
          <p:nvPr/>
        </p:nvGraphicFramePr>
        <p:xfrm>
          <a:off x="1600200" y="17008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88" name="點陣圖影像" r:id="rId7" imgW="314305" imgH="333333" progId="PBrush">
                  <p:embed/>
                </p:oleObj>
              </mc:Choice>
              <mc:Fallback>
                <p:oleObj name="點陣圖影像" r:id="rId7" imgW="314305" imgH="333333" progId="PBrush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008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2" name="Object 74"/>
          <p:cNvGraphicFramePr>
            <a:graphicFrameLocks noChangeAspect="1"/>
          </p:cNvGraphicFramePr>
          <p:nvPr/>
        </p:nvGraphicFramePr>
        <p:xfrm>
          <a:off x="1752600" y="18532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89" name="點陣圖影像" r:id="rId9" imgW="314305" imgH="333333" progId="PBrush">
                  <p:embed/>
                </p:oleObj>
              </mc:Choice>
              <mc:Fallback>
                <p:oleObj name="點陣圖影像" r:id="rId9" imgW="314305" imgH="333333" progId="PBrush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532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3" name="Object 75"/>
          <p:cNvGraphicFramePr>
            <a:graphicFrameLocks noChangeAspect="1"/>
          </p:cNvGraphicFramePr>
          <p:nvPr/>
        </p:nvGraphicFramePr>
        <p:xfrm>
          <a:off x="1905000" y="20056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0" name="點陣圖影像" r:id="rId10" imgW="314305" imgH="333333" progId="PBrush">
                  <p:embed/>
                </p:oleObj>
              </mc:Choice>
              <mc:Fallback>
                <p:oleObj name="點陣圖影像" r:id="rId10" imgW="314305" imgH="333333" progId="PBrush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0056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4" name="Object 76"/>
          <p:cNvGraphicFramePr>
            <a:graphicFrameLocks noChangeAspect="1"/>
          </p:cNvGraphicFramePr>
          <p:nvPr/>
        </p:nvGraphicFramePr>
        <p:xfrm>
          <a:off x="2057400" y="2158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1" name="點陣圖影像" r:id="rId11" imgW="314305" imgH="333333" progId="PBrush">
                  <p:embed/>
                </p:oleObj>
              </mc:Choice>
              <mc:Fallback>
                <p:oleObj name="點陣圖影像" r:id="rId11" imgW="314305" imgH="333333" progId="PBrush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158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5" name="Object 77"/>
          <p:cNvGraphicFramePr>
            <a:graphicFrameLocks noChangeAspect="1"/>
          </p:cNvGraphicFramePr>
          <p:nvPr/>
        </p:nvGraphicFramePr>
        <p:xfrm>
          <a:off x="2209800" y="22342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2" name="點陣圖影像" r:id="rId12" imgW="314305" imgH="333333" progId="PBrush">
                  <p:embed/>
                </p:oleObj>
              </mc:Choice>
              <mc:Fallback>
                <p:oleObj name="點陣圖影像" r:id="rId12" imgW="314305" imgH="333333" progId="PBrush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342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6" name="Object 78"/>
          <p:cNvGraphicFramePr>
            <a:graphicFrameLocks noChangeAspect="1"/>
          </p:cNvGraphicFramePr>
          <p:nvPr/>
        </p:nvGraphicFramePr>
        <p:xfrm>
          <a:off x="2362200" y="23104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3" name="點陣圖影像" r:id="rId13" imgW="314305" imgH="333333" progId="PBrush">
                  <p:embed/>
                </p:oleObj>
              </mc:Choice>
              <mc:Fallback>
                <p:oleObj name="點陣圖影像" r:id="rId13" imgW="314305" imgH="333333" progId="PBrush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104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7" name="Object 79"/>
          <p:cNvGraphicFramePr>
            <a:graphicFrameLocks noChangeAspect="1"/>
          </p:cNvGraphicFramePr>
          <p:nvPr/>
        </p:nvGraphicFramePr>
        <p:xfrm>
          <a:off x="2581275" y="23866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4" name="點陣圖影像" r:id="rId14" imgW="314305" imgH="333333" progId="PBrush">
                  <p:embed/>
                </p:oleObj>
              </mc:Choice>
              <mc:Fallback>
                <p:oleObj name="點陣圖影像" r:id="rId14" imgW="314305" imgH="333333" progId="PBrush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3866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8" name="Object 80"/>
          <p:cNvGraphicFramePr>
            <a:graphicFrameLocks noChangeAspect="1"/>
          </p:cNvGraphicFramePr>
          <p:nvPr/>
        </p:nvGraphicFramePr>
        <p:xfrm>
          <a:off x="2733675" y="23866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5" name="點陣圖影像" r:id="rId15" imgW="314305" imgH="333333" progId="PBrush">
                  <p:embed/>
                </p:oleObj>
              </mc:Choice>
              <mc:Fallback>
                <p:oleObj name="點陣圖影像" r:id="rId15" imgW="314305" imgH="333333" progId="PBrush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23866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" name="Object 81"/>
          <p:cNvGraphicFramePr>
            <a:graphicFrameLocks noChangeAspect="1"/>
          </p:cNvGraphicFramePr>
          <p:nvPr/>
        </p:nvGraphicFramePr>
        <p:xfrm>
          <a:off x="2886075" y="23866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6" name="點陣圖影像" r:id="rId16" imgW="314305" imgH="333333" progId="PBrush">
                  <p:embed/>
                </p:oleObj>
              </mc:Choice>
              <mc:Fallback>
                <p:oleObj name="點陣圖影像" r:id="rId16" imgW="314305" imgH="333333" progId="PBrush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23866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" name="Object 82"/>
          <p:cNvGraphicFramePr>
            <a:graphicFrameLocks noChangeAspect="1"/>
          </p:cNvGraphicFramePr>
          <p:nvPr/>
        </p:nvGraphicFramePr>
        <p:xfrm>
          <a:off x="3038475" y="24628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7" name="點陣圖影像" r:id="rId17" imgW="314305" imgH="333333" progId="PBrush">
                  <p:embed/>
                </p:oleObj>
              </mc:Choice>
              <mc:Fallback>
                <p:oleObj name="點陣圖影像" r:id="rId17" imgW="314305" imgH="333333" progId="PBrush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24628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1" name="Object 83"/>
          <p:cNvGraphicFramePr>
            <a:graphicFrameLocks noChangeAspect="1"/>
          </p:cNvGraphicFramePr>
          <p:nvPr/>
        </p:nvGraphicFramePr>
        <p:xfrm>
          <a:off x="3190875" y="2510433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8" name="點陣圖影像" r:id="rId18" imgW="314305" imgH="333333" progId="PBrush">
                  <p:embed/>
                </p:oleObj>
              </mc:Choice>
              <mc:Fallback>
                <p:oleObj name="點陣圖影像" r:id="rId18" imgW="314305" imgH="333333" progId="PBrush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510433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2" name="Object 84"/>
          <p:cNvGraphicFramePr>
            <a:graphicFrameLocks noChangeAspect="1"/>
          </p:cNvGraphicFramePr>
          <p:nvPr/>
        </p:nvGraphicFramePr>
        <p:xfrm>
          <a:off x="3343275" y="2539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99" name="點陣圖影像" r:id="rId19" imgW="314305" imgH="333333" progId="PBrush">
                  <p:embed/>
                </p:oleObj>
              </mc:Choice>
              <mc:Fallback>
                <p:oleObj name="點陣圖影像" r:id="rId19" imgW="314305" imgH="333333" progId="PBrush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2539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3" name="Object 85"/>
          <p:cNvGraphicFramePr>
            <a:graphicFrameLocks noChangeAspect="1"/>
          </p:cNvGraphicFramePr>
          <p:nvPr/>
        </p:nvGraphicFramePr>
        <p:xfrm>
          <a:off x="3495675" y="2586633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0" name="點陣圖影像" r:id="rId20" imgW="314305" imgH="333333" progId="PBrush">
                  <p:embed/>
                </p:oleObj>
              </mc:Choice>
              <mc:Fallback>
                <p:oleObj name="點陣圖影像" r:id="rId20" imgW="314305" imgH="333333" progId="PBrush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2586633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4" name="Object 86"/>
          <p:cNvGraphicFramePr>
            <a:graphicFrameLocks noChangeAspect="1"/>
          </p:cNvGraphicFramePr>
          <p:nvPr/>
        </p:nvGraphicFramePr>
        <p:xfrm>
          <a:off x="3648075" y="2662833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1" name="點陣圖影像" r:id="rId21" imgW="314305" imgH="333333" progId="PBrush">
                  <p:embed/>
                </p:oleObj>
              </mc:Choice>
              <mc:Fallback>
                <p:oleObj name="點陣圖影像" r:id="rId21" imgW="314305" imgH="333333" progId="PBrush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662833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5" name="Object 87"/>
          <p:cNvGraphicFramePr>
            <a:graphicFrameLocks noChangeAspect="1"/>
          </p:cNvGraphicFramePr>
          <p:nvPr/>
        </p:nvGraphicFramePr>
        <p:xfrm>
          <a:off x="3800475" y="26914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2" name="點陣圖影像" r:id="rId22" imgW="314305" imgH="333333" progId="PBrush">
                  <p:embed/>
                </p:oleObj>
              </mc:Choice>
              <mc:Fallback>
                <p:oleObj name="點陣圖影像" r:id="rId22" imgW="314305" imgH="333333" progId="PBrush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26914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6" name="Object 88"/>
          <p:cNvGraphicFramePr>
            <a:graphicFrameLocks noChangeAspect="1"/>
          </p:cNvGraphicFramePr>
          <p:nvPr/>
        </p:nvGraphicFramePr>
        <p:xfrm>
          <a:off x="3952875" y="27676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3" name="點陣圖影像" r:id="rId23" imgW="314305" imgH="333333" progId="PBrush">
                  <p:embed/>
                </p:oleObj>
              </mc:Choice>
              <mc:Fallback>
                <p:oleObj name="點陣圖影像" r:id="rId23" imgW="314305" imgH="333333" progId="PBrush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27676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7" name="Object 89"/>
          <p:cNvGraphicFramePr>
            <a:graphicFrameLocks noChangeAspect="1"/>
          </p:cNvGraphicFramePr>
          <p:nvPr/>
        </p:nvGraphicFramePr>
        <p:xfrm>
          <a:off x="4105275" y="28438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4" name="點陣圖影像" r:id="rId24" imgW="314305" imgH="333333" progId="PBrush">
                  <p:embed/>
                </p:oleObj>
              </mc:Choice>
              <mc:Fallback>
                <p:oleObj name="點陣圖影像" r:id="rId24" imgW="314305" imgH="333333" progId="PBrush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5" y="28438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8" name="Object 90"/>
          <p:cNvGraphicFramePr>
            <a:graphicFrameLocks noChangeAspect="1"/>
          </p:cNvGraphicFramePr>
          <p:nvPr/>
        </p:nvGraphicFramePr>
        <p:xfrm>
          <a:off x="4257675" y="2920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5" name="點陣圖影像" r:id="rId25" imgW="314305" imgH="333333" progId="PBrush">
                  <p:embed/>
                </p:oleObj>
              </mc:Choice>
              <mc:Fallback>
                <p:oleObj name="點陣圖影像" r:id="rId25" imgW="314305" imgH="333333" progId="PBrush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2920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9" name="Object 91"/>
          <p:cNvGraphicFramePr>
            <a:graphicFrameLocks noChangeAspect="1"/>
          </p:cNvGraphicFramePr>
          <p:nvPr/>
        </p:nvGraphicFramePr>
        <p:xfrm>
          <a:off x="4410075" y="2920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6" name="點陣圖影像" r:id="rId26" imgW="314305" imgH="333333" progId="PBrush">
                  <p:embed/>
                </p:oleObj>
              </mc:Choice>
              <mc:Fallback>
                <p:oleObj name="點陣圖影像" r:id="rId26" imgW="314305" imgH="333333" progId="PBrush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2920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" name="Object 92"/>
          <p:cNvGraphicFramePr>
            <a:graphicFrameLocks noChangeAspect="1"/>
          </p:cNvGraphicFramePr>
          <p:nvPr/>
        </p:nvGraphicFramePr>
        <p:xfrm>
          <a:off x="4562475" y="2920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7" name="點陣圖影像" r:id="rId27" imgW="314305" imgH="333333" progId="PBrush">
                  <p:embed/>
                </p:oleObj>
              </mc:Choice>
              <mc:Fallback>
                <p:oleObj name="點陣圖影像" r:id="rId27" imgW="314305" imgH="333333" progId="PBrush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2920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1" name="Object 93"/>
          <p:cNvGraphicFramePr>
            <a:graphicFrameLocks noChangeAspect="1"/>
          </p:cNvGraphicFramePr>
          <p:nvPr/>
        </p:nvGraphicFramePr>
        <p:xfrm>
          <a:off x="4714875" y="2920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8" name="點陣圖影像" r:id="rId28" imgW="314305" imgH="333333" progId="PBrush">
                  <p:embed/>
                </p:oleObj>
              </mc:Choice>
              <mc:Fallback>
                <p:oleObj name="點陣圖影像" r:id="rId28" imgW="314305" imgH="333333" progId="PBrush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920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2" name="Object 94"/>
          <p:cNvGraphicFramePr>
            <a:graphicFrameLocks noChangeAspect="1"/>
          </p:cNvGraphicFramePr>
          <p:nvPr/>
        </p:nvGraphicFramePr>
        <p:xfrm>
          <a:off x="4867275" y="28438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9" name="點陣圖影像" r:id="rId29" imgW="314305" imgH="333333" progId="PBrush">
                  <p:embed/>
                </p:oleObj>
              </mc:Choice>
              <mc:Fallback>
                <p:oleObj name="點陣圖影像" r:id="rId29" imgW="314305" imgH="333333" progId="PBrush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28438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3" name="Object 95"/>
          <p:cNvGraphicFramePr>
            <a:graphicFrameLocks noChangeAspect="1"/>
          </p:cNvGraphicFramePr>
          <p:nvPr/>
        </p:nvGraphicFramePr>
        <p:xfrm>
          <a:off x="5019675" y="27676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0" name="點陣圖影像" r:id="rId30" imgW="314305" imgH="333333" progId="PBrush">
                  <p:embed/>
                </p:oleObj>
              </mc:Choice>
              <mc:Fallback>
                <p:oleObj name="點陣圖影像" r:id="rId30" imgW="314305" imgH="333333" progId="PBrush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27676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" name="Object 96"/>
          <p:cNvGraphicFramePr>
            <a:graphicFrameLocks noChangeAspect="1"/>
          </p:cNvGraphicFramePr>
          <p:nvPr/>
        </p:nvGraphicFramePr>
        <p:xfrm>
          <a:off x="5172075" y="28438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1" name="點陣圖影像" r:id="rId31" imgW="314305" imgH="333333" progId="PBrush">
                  <p:embed/>
                </p:oleObj>
              </mc:Choice>
              <mc:Fallback>
                <p:oleObj name="點陣圖影像" r:id="rId31" imgW="314305" imgH="333333" progId="PBrush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28438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5" name="Object 97"/>
          <p:cNvGraphicFramePr>
            <a:graphicFrameLocks noChangeAspect="1"/>
          </p:cNvGraphicFramePr>
          <p:nvPr/>
        </p:nvGraphicFramePr>
        <p:xfrm>
          <a:off x="5324475" y="2920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2" name="點陣圖影像" r:id="rId32" imgW="314305" imgH="333333" progId="PBrush">
                  <p:embed/>
                </p:oleObj>
              </mc:Choice>
              <mc:Fallback>
                <p:oleObj name="點陣圖影像" r:id="rId32" imgW="314305" imgH="333333" progId="PBrush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475" y="2920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" name="Object 98"/>
          <p:cNvGraphicFramePr>
            <a:graphicFrameLocks noChangeAspect="1"/>
          </p:cNvGraphicFramePr>
          <p:nvPr/>
        </p:nvGraphicFramePr>
        <p:xfrm>
          <a:off x="5476875" y="2967633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3" name="點陣圖影像" r:id="rId33" imgW="314305" imgH="333333" progId="PBrush">
                  <p:embed/>
                </p:oleObj>
              </mc:Choice>
              <mc:Fallback>
                <p:oleObj name="點陣圖影像" r:id="rId33" imgW="314305" imgH="333333" progId="PBrush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5" y="2967633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" name="Object 99"/>
          <p:cNvGraphicFramePr>
            <a:graphicFrameLocks noChangeAspect="1"/>
          </p:cNvGraphicFramePr>
          <p:nvPr/>
        </p:nvGraphicFramePr>
        <p:xfrm>
          <a:off x="5629275" y="29962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4" name="點陣圖影像" r:id="rId34" imgW="314305" imgH="333333" progId="PBrush">
                  <p:embed/>
                </p:oleObj>
              </mc:Choice>
              <mc:Fallback>
                <p:oleObj name="點陣圖影像" r:id="rId34" imgW="314305" imgH="333333" progId="PBrush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29962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8" name="Object 100"/>
          <p:cNvGraphicFramePr>
            <a:graphicFrameLocks noChangeAspect="1"/>
          </p:cNvGraphicFramePr>
          <p:nvPr/>
        </p:nvGraphicFramePr>
        <p:xfrm>
          <a:off x="5781675" y="30724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5" name="點陣圖影像" r:id="rId35" imgW="314305" imgH="333333" progId="PBrush">
                  <p:embed/>
                </p:oleObj>
              </mc:Choice>
              <mc:Fallback>
                <p:oleObj name="點陣圖影像" r:id="rId35" imgW="314305" imgH="333333" progId="PBrush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675" y="30724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9" name="Object 101"/>
          <p:cNvGraphicFramePr>
            <a:graphicFrameLocks noChangeAspect="1"/>
          </p:cNvGraphicFramePr>
          <p:nvPr/>
        </p:nvGraphicFramePr>
        <p:xfrm>
          <a:off x="5934075" y="30724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6" name="點陣圖影像" r:id="rId36" imgW="314305" imgH="333333" progId="PBrush">
                  <p:embed/>
                </p:oleObj>
              </mc:Choice>
              <mc:Fallback>
                <p:oleObj name="點陣圖影像" r:id="rId36" imgW="314305" imgH="333333" progId="PBrush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30724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" name="Object 102"/>
          <p:cNvGraphicFramePr>
            <a:graphicFrameLocks noChangeAspect="1"/>
          </p:cNvGraphicFramePr>
          <p:nvPr/>
        </p:nvGraphicFramePr>
        <p:xfrm>
          <a:off x="6086475" y="30724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7" name="點陣圖影像" r:id="rId37" imgW="314305" imgH="333333" progId="PBrush">
                  <p:embed/>
                </p:oleObj>
              </mc:Choice>
              <mc:Fallback>
                <p:oleObj name="點陣圖影像" r:id="rId37" imgW="314305" imgH="333333" progId="PBrush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475" y="30724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" name="Object 103"/>
          <p:cNvGraphicFramePr>
            <a:graphicFrameLocks noChangeAspect="1"/>
          </p:cNvGraphicFramePr>
          <p:nvPr/>
        </p:nvGraphicFramePr>
        <p:xfrm>
          <a:off x="6238875" y="30724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8" name="點陣圖影像" r:id="rId38" imgW="314305" imgH="333333" progId="PBrush">
                  <p:embed/>
                </p:oleObj>
              </mc:Choice>
              <mc:Fallback>
                <p:oleObj name="點陣圖影像" r:id="rId38" imgW="314305" imgH="333333" progId="PBrush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30724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" name="Object 104"/>
          <p:cNvGraphicFramePr>
            <a:graphicFrameLocks noChangeAspect="1"/>
          </p:cNvGraphicFramePr>
          <p:nvPr/>
        </p:nvGraphicFramePr>
        <p:xfrm>
          <a:off x="6391275" y="29962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9" name="點陣圖影像" r:id="rId39" imgW="314305" imgH="333333" progId="PBrush">
                  <p:embed/>
                </p:oleObj>
              </mc:Choice>
              <mc:Fallback>
                <p:oleObj name="點陣圖影像" r:id="rId39" imgW="314305" imgH="333333" progId="PBrush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1275" y="29962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" name="Object 105"/>
          <p:cNvGraphicFramePr>
            <a:graphicFrameLocks noChangeAspect="1"/>
          </p:cNvGraphicFramePr>
          <p:nvPr/>
        </p:nvGraphicFramePr>
        <p:xfrm>
          <a:off x="6477000" y="29962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0" name="點陣圖影像" r:id="rId40" imgW="314305" imgH="333333" progId="PBrush">
                  <p:embed/>
                </p:oleObj>
              </mc:Choice>
              <mc:Fallback>
                <p:oleObj name="點陣圖影像" r:id="rId40" imgW="314305" imgH="333333" progId="PBrush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9962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" name="Object 106"/>
          <p:cNvGraphicFramePr>
            <a:graphicFrameLocks noChangeAspect="1"/>
          </p:cNvGraphicFramePr>
          <p:nvPr/>
        </p:nvGraphicFramePr>
        <p:xfrm>
          <a:off x="6629400" y="2920008"/>
          <a:ext cx="314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1" name="點陣圖影像" r:id="rId41" imgW="314305" imgH="333333" progId="PBrush">
                  <p:embed/>
                </p:oleObj>
              </mc:Choice>
              <mc:Fallback>
                <p:oleObj name="點陣圖影像" r:id="rId41" imgW="314305" imgH="333333" progId="PBrush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920008"/>
                        <a:ext cx="3143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" name="Object 107"/>
          <p:cNvGraphicFramePr>
            <a:graphicFrameLocks noChangeAspect="1"/>
          </p:cNvGraphicFramePr>
          <p:nvPr/>
        </p:nvGraphicFramePr>
        <p:xfrm>
          <a:off x="6705600" y="28438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2" name="點陣圖影像" r:id="rId42" imgW="447900" imgH="352480" progId="PBrush">
                  <p:embed/>
                </p:oleObj>
              </mc:Choice>
              <mc:Fallback>
                <p:oleObj name="點陣圖影像" r:id="rId42" imgW="447900" imgH="352480" progId="PBrush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8438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" name="Object 108"/>
          <p:cNvGraphicFramePr>
            <a:graphicFrameLocks noChangeAspect="1"/>
          </p:cNvGraphicFramePr>
          <p:nvPr/>
        </p:nvGraphicFramePr>
        <p:xfrm>
          <a:off x="6705600" y="27676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3" name="點陣圖影像" r:id="rId43" imgW="447900" imgH="352480" progId="PBrush">
                  <p:embed/>
                </p:oleObj>
              </mc:Choice>
              <mc:Fallback>
                <p:oleObj name="點陣圖影像" r:id="rId43" imgW="447900" imgH="352480" progId="PBrush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676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7" name="Object 109"/>
          <p:cNvGraphicFramePr>
            <a:graphicFrameLocks noChangeAspect="1"/>
          </p:cNvGraphicFramePr>
          <p:nvPr/>
        </p:nvGraphicFramePr>
        <p:xfrm>
          <a:off x="6553200" y="26914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4" name="點陣圖影像" r:id="rId44" imgW="447900" imgH="352480" progId="PBrush">
                  <p:embed/>
                </p:oleObj>
              </mc:Choice>
              <mc:Fallback>
                <p:oleObj name="點陣圖影像" r:id="rId44" imgW="447900" imgH="352480" progId="PBrush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6914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8" name="Object 110"/>
          <p:cNvGraphicFramePr>
            <a:graphicFrameLocks noChangeAspect="1"/>
          </p:cNvGraphicFramePr>
          <p:nvPr/>
        </p:nvGraphicFramePr>
        <p:xfrm>
          <a:off x="6400800" y="26152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5" name="點陣圖影像" r:id="rId45" imgW="447900" imgH="352480" progId="PBrush">
                  <p:embed/>
                </p:oleObj>
              </mc:Choice>
              <mc:Fallback>
                <p:oleObj name="點陣圖影像" r:id="rId45" imgW="447900" imgH="352480" progId="PBrush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6152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9" name="Object 111"/>
          <p:cNvGraphicFramePr>
            <a:graphicFrameLocks noChangeAspect="1"/>
          </p:cNvGraphicFramePr>
          <p:nvPr/>
        </p:nvGraphicFramePr>
        <p:xfrm>
          <a:off x="6248400" y="26914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6" name="點陣圖影像" r:id="rId46" imgW="447900" imgH="352480" progId="PBrush">
                  <p:embed/>
                </p:oleObj>
              </mc:Choice>
              <mc:Fallback>
                <p:oleObj name="點陣圖影像" r:id="rId46" imgW="447900" imgH="352480" progId="PBrush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6914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" name="Object 112"/>
          <p:cNvGraphicFramePr>
            <a:graphicFrameLocks noChangeAspect="1"/>
          </p:cNvGraphicFramePr>
          <p:nvPr/>
        </p:nvGraphicFramePr>
        <p:xfrm>
          <a:off x="6172200" y="27676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7" name="點陣圖影像" r:id="rId47" imgW="447900" imgH="352480" progId="PBrush">
                  <p:embed/>
                </p:oleObj>
              </mc:Choice>
              <mc:Fallback>
                <p:oleObj name="點陣圖影像" r:id="rId47" imgW="447900" imgH="352480" progId="PBrush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7676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1" name="Object 113"/>
          <p:cNvGraphicFramePr>
            <a:graphicFrameLocks noChangeAspect="1"/>
          </p:cNvGraphicFramePr>
          <p:nvPr/>
        </p:nvGraphicFramePr>
        <p:xfrm>
          <a:off x="6096000" y="2872383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8" name="點陣圖影像" r:id="rId48" imgW="447900" imgH="352480" progId="PBrush">
                  <p:embed/>
                </p:oleObj>
              </mc:Choice>
              <mc:Fallback>
                <p:oleObj name="點陣圖影像" r:id="rId48" imgW="447900" imgH="352480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872383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2" name="Object 114"/>
          <p:cNvGraphicFramePr>
            <a:graphicFrameLocks noChangeAspect="1"/>
          </p:cNvGraphicFramePr>
          <p:nvPr/>
        </p:nvGraphicFramePr>
        <p:xfrm>
          <a:off x="6029325" y="29962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9" name="點陣圖影像" r:id="rId49" imgW="447900" imgH="352480" progId="PBrush">
                  <p:embed/>
                </p:oleObj>
              </mc:Choice>
              <mc:Fallback>
                <p:oleObj name="點陣圖影像" r:id="rId49" imgW="447900" imgH="352480" progId="PBrush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325" y="29962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3" name="Object 115"/>
          <p:cNvGraphicFramePr>
            <a:graphicFrameLocks noChangeAspect="1"/>
          </p:cNvGraphicFramePr>
          <p:nvPr/>
        </p:nvGraphicFramePr>
        <p:xfrm>
          <a:off x="5943600" y="31486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0" name="點陣圖影像" r:id="rId50" imgW="447900" imgH="352480" progId="PBrush">
                  <p:embed/>
                </p:oleObj>
              </mc:Choice>
              <mc:Fallback>
                <p:oleObj name="點陣圖影像" r:id="rId50" imgW="447900" imgH="352480" progId="PBrush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1486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4" name="Object 116"/>
          <p:cNvGraphicFramePr>
            <a:graphicFrameLocks noChangeAspect="1"/>
          </p:cNvGraphicFramePr>
          <p:nvPr/>
        </p:nvGraphicFramePr>
        <p:xfrm>
          <a:off x="5943600" y="33010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1" name="點陣圖影像" r:id="rId51" imgW="447900" imgH="352480" progId="PBrush">
                  <p:embed/>
                </p:oleObj>
              </mc:Choice>
              <mc:Fallback>
                <p:oleObj name="點陣圖影像" r:id="rId51" imgW="447900" imgH="352480" progId="PBrush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3010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5" name="Object 117"/>
          <p:cNvGraphicFramePr>
            <a:graphicFrameLocks noChangeAspect="1"/>
          </p:cNvGraphicFramePr>
          <p:nvPr/>
        </p:nvGraphicFramePr>
        <p:xfrm>
          <a:off x="5953125" y="3405783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2" name="點陣圖影像" r:id="rId52" imgW="447900" imgH="352480" progId="PBrush">
                  <p:embed/>
                </p:oleObj>
              </mc:Choice>
              <mc:Fallback>
                <p:oleObj name="點陣圖影像" r:id="rId52" imgW="447900" imgH="352480" progId="PBrush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405783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6" name="Object 118"/>
          <p:cNvGraphicFramePr>
            <a:graphicFrameLocks noChangeAspect="1"/>
          </p:cNvGraphicFramePr>
          <p:nvPr/>
        </p:nvGraphicFramePr>
        <p:xfrm>
          <a:off x="5943600" y="3558183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3" name="點陣圖影像" r:id="rId53" imgW="447900" imgH="352480" progId="PBrush">
                  <p:embed/>
                </p:oleObj>
              </mc:Choice>
              <mc:Fallback>
                <p:oleObj name="點陣圖影像" r:id="rId53" imgW="447900" imgH="352480" progId="PBrush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558183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7" name="Object 119"/>
          <p:cNvGraphicFramePr>
            <a:graphicFrameLocks noChangeAspect="1"/>
          </p:cNvGraphicFramePr>
          <p:nvPr/>
        </p:nvGraphicFramePr>
        <p:xfrm>
          <a:off x="5867400" y="36820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4" name="點陣圖影像" r:id="rId54" imgW="447900" imgH="352480" progId="PBrush">
                  <p:embed/>
                </p:oleObj>
              </mc:Choice>
              <mc:Fallback>
                <p:oleObj name="點陣圖影像" r:id="rId54" imgW="447900" imgH="352480" progId="PBrush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6820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8" name="Object 120"/>
          <p:cNvGraphicFramePr>
            <a:graphicFrameLocks noChangeAspect="1"/>
          </p:cNvGraphicFramePr>
          <p:nvPr/>
        </p:nvGraphicFramePr>
        <p:xfrm>
          <a:off x="5943600" y="3758208"/>
          <a:ext cx="4476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5" name="點陣圖影像" r:id="rId55" imgW="447900" imgH="352480" progId="PBrush">
                  <p:embed/>
                </p:oleObj>
              </mc:Choice>
              <mc:Fallback>
                <p:oleObj name="點陣圖影像" r:id="rId55" imgW="447900" imgH="352480" progId="PBrush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758208"/>
                        <a:ext cx="4476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9" name="Object 121"/>
          <p:cNvGraphicFramePr>
            <a:graphicFrameLocks noChangeAspect="1"/>
          </p:cNvGraphicFramePr>
          <p:nvPr/>
        </p:nvGraphicFramePr>
        <p:xfrm>
          <a:off x="5943600" y="3910608"/>
          <a:ext cx="4476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36" name="點陣圖影像" r:id="rId56" imgW="447900" imgH="352480" progId="PBrush">
                  <p:embed/>
                </p:oleObj>
              </mc:Choice>
              <mc:Fallback>
                <p:oleObj name="點陣圖影像" r:id="rId56" imgW="447900" imgH="352480" progId="PBrush">
                  <p:embed/>
                  <p:pic>
                    <p:nvPicPr>
                      <p:cNvPr id="0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910608"/>
                        <a:ext cx="447675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" name="Text Box 122"/>
          <p:cNvSpPr txBox="1">
            <a:spLocks noChangeArrowheads="1"/>
          </p:cNvSpPr>
          <p:nvPr/>
        </p:nvSpPr>
        <p:spPr bwMode="auto">
          <a:xfrm>
            <a:off x="3124200" y="2843808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600" b="1">
                <a:solidFill>
                  <a:srgbClr val="000000"/>
                </a:solidFill>
                <a:latin typeface="Times New Roman" pitchFamily="18" charset="0"/>
              </a:rPr>
              <a:t>?</a:t>
            </a:r>
            <a:endParaRPr lang="en-US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71" name="Rectangle 123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496944" cy="144016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Make it Fun and Knowledgeable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"/>
                            </p:stCondLst>
                            <p:childTnLst>
                              <p:par>
                                <p:cTn id="5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"/>
                            </p:stCondLst>
                            <p:childTnLst>
                              <p:par>
                                <p:cTn id="5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"/>
                            </p:stCondLst>
                            <p:childTnLst>
                              <p:par>
                                <p:cTn id="5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25"/>
                            </p:stCondLst>
                            <p:childTnLst>
                              <p:par>
                                <p:cTn id="6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75"/>
                            </p:stCondLst>
                            <p:childTnLst>
                              <p:par>
                                <p:cTn id="6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"/>
                            </p:stCondLst>
                            <p:childTnLst>
                              <p:par>
                                <p:cTn id="7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25"/>
                            </p:stCondLst>
                            <p:childTnLst>
                              <p:par>
                                <p:cTn id="7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875"/>
                            </p:stCondLst>
                            <p:childTnLst>
                              <p:par>
                                <p:cTn id="8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"/>
                            </p:stCondLst>
                            <p:childTnLst>
                              <p:par>
                                <p:cTn id="8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25"/>
                            </p:stCondLst>
                            <p:childTnLst>
                              <p:par>
                                <p:cTn id="8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75"/>
                            </p:stCondLst>
                            <p:childTnLst>
                              <p:par>
                                <p:cTn id="9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25"/>
                            </p:stCondLst>
                            <p:childTnLst>
                              <p:par>
                                <p:cTn id="9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75"/>
                            </p:stCondLst>
                            <p:childTnLst>
                              <p:par>
                                <p:cTn id="10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50"/>
                            </p:stCondLst>
                            <p:childTnLst>
                              <p:par>
                                <p:cTn id="10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50"/>
                            </p:stCondLst>
                            <p:childTnLst>
                              <p:par>
                                <p:cTn id="11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25"/>
                            </p:stCondLst>
                            <p:childTnLst>
                              <p:par>
                                <p:cTn id="11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00"/>
                            </p:stCondLst>
                            <p:childTnLst>
                              <p:par>
                                <p:cTn id="1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75"/>
                            </p:stCondLst>
                            <p:childTnLst>
                              <p:par>
                                <p:cTn id="1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50"/>
                            </p:stCondLst>
                            <p:childTnLst>
                              <p:par>
                                <p:cTn id="1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25"/>
                            </p:stCondLst>
                            <p:childTnLst>
                              <p:par>
                                <p:cTn id="1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75"/>
                            </p:stCondLst>
                            <p:childTnLst>
                              <p:par>
                                <p:cTn id="1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150"/>
                            </p:stCondLst>
                            <p:childTnLst>
                              <p:par>
                                <p:cTn id="1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225"/>
                            </p:stCondLst>
                            <p:childTnLst>
                              <p:par>
                                <p:cTn id="1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300"/>
                            </p:stCondLst>
                            <p:childTnLst>
                              <p:par>
                                <p:cTn id="1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75"/>
                            </p:stCondLst>
                            <p:childTnLst>
                              <p:par>
                                <p:cTn id="1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450"/>
                            </p:stCondLst>
                            <p:childTnLst>
                              <p:par>
                                <p:cTn id="1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25"/>
                            </p:stCondLst>
                            <p:childTnLst>
                              <p:par>
                                <p:cTn id="1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1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2A48767-8D63-4A20-9ED5-AC1B7FB6977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89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9784A03-C144-4B41-92C2-385A90611BD0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29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>
          <a:xfrm>
            <a:off x="179512" y="260350"/>
            <a:ext cx="8784976" cy="154451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Effective Graphical Techniques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71600" y="1804864"/>
            <a:ext cx="7776864" cy="4824536"/>
          </a:xfrm>
        </p:spPr>
        <p:txBody>
          <a:bodyPr/>
          <a:lstStyle/>
          <a:p>
            <a:pPr marL="182563" indent="-182563" eaLnBrk="1" hangingPunct="1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n-US" altLang="zh-TW" sz="4000" dirty="0"/>
              <a:t>“</a:t>
            </a:r>
            <a:r>
              <a:rPr lang="en-US" altLang="zh-TW" sz="4000" b="1" dirty="0">
                <a:solidFill>
                  <a:schemeClr val="accent2"/>
                </a:solidFill>
              </a:rPr>
              <a:t>Graphical Excellence</a:t>
            </a:r>
            <a:r>
              <a:rPr lang="en-US" altLang="zh-TW" sz="4000" dirty="0"/>
              <a:t>” deals with the </a:t>
            </a:r>
            <a:r>
              <a:rPr lang="en-US" altLang="zh-TW" sz="4000" b="1" dirty="0">
                <a:solidFill>
                  <a:schemeClr val="accent2"/>
                </a:solidFill>
              </a:rPr>
              <a:t>effective</a:t>
            </a:r>
            <a:r>
              <a:rPr lang="en-US" altLang="zh-TW" sz="4000" b="1" dirty="0">
                <a:solidFill>
                  <a:schemeClr val="folHlink"/>
                </a:solidFill>
              </a:rPr>
              <a:t> </a:t>
            </a:r>
            <a:r>
              <a:rPr lang="en-US" altLang="zh-TW" sz="4000" dirty="0"/>
              <a:t>use of graphical techniques.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4000" dirty="0" smtClean="0">
                <a:hlinkClick r:id="rId2" action="ppaction://hlinksldjump"/>
              </a:rPr>
              <a:t>Concise</a:t>
            </a:r>
            <a:r>
              <a:rPr lang="en-US" altLang="zh-TW" sz="4000" dirty="0" smtClean="0"/>
              <a:t> </a:t>
            </a:r>
            <a:r>
              <a:rPr lang="en-US" altLang="zh-TW" sz="4000" dirty="0" smtClean="0"/>
              <a:t>and Coherently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4000" dirty="0" smtClean="0">
                <a:hlinkClick r:id="rId3" action="ppaction://hlinksldjump"/>
              </a:rPr>
              <a:t>Clear</a:t>
            </a:r>
            <a:r>
              <a:rPr lang="en-US" altLang="zh-TW" sz="4000" dirty="0" smtClean="0"/>
              <a:t> Communication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4000" dirty="0" smtClean="0"/>
              <a:t>Encourage </a:t>
            </a:r>
            <a:r>
              <a:rPr lang="en-US" altLang="zh-TW" sz="4000" dirty="0" smtClean="0">
                <a:hlinkClick r:id="rId4" action="ppaction://hlinksldjump"/>
              </a:rPr>
              <a:t>Comparison</a:t>
            </a:r>
            <a:endParaRPr lang="en-US" altLang="zh-TW" sz="4000" dirty="0" smtClean="0"/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4000" dirty="0" smtClean="0"/>
              <a:t>See the </a:t>
            </a:r>
            <a:r>
              <a:rPr lang="en-US" altLang="zh-TW" sz="4000" dirty="0" smtClean="0">
                <a:hlinkClick r:id="rId5" action="ppaction://hlinksldjump"/>
              </a:rPr>
              <a:t>Substance</a:t>
            </a:r>
            <a:r>
              <a:rPr lang="en-US" altLang="zh-TW" sz="4000" dirty="0" smtClean="0"/>
              <a:t> of the Data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sz="4000" dirty="0" smtClean="0"/>
              <a:t>No </a:t>
            </a:r>
            <a:r>
              <a:rPr lang="en-US" altLang="zh-TW" sz="4000" dirty="0" smtClean="0">
                <a:hlinkClick r:id="rId6" action="ppaction://hlinksldjump"/>
              </a:rPr>
              <a:t>Distortion</a:t>
            </a:r>
            <a:endParaRPr lang="en-US" altLang="zh-TW" sz="4000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067C173-DF65-46CB-AE17-867A75C494B0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98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50BFA5C-7A95-44FB-9B10-9A467C8BF7B6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419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Data Based on Time</a:t>
            </a:r>
          </a:p>
        </p:txBody>
      </p:sp>
      <p:sp>
        <p:nvSpPr>
          <p:cNvPr id="264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412875"/>
            <a:ext cx="8131175" cy="50403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Data can be classified according to the time it is collected.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chemeClr val="folHlink"/>
                </a:solidFill>
              </a:rPr>
              <a:t>Cross-sectional</a:t>
            </a:r>
            <a:r>
              <a:rPr lang="en-US" altLang="zh-TW" dirty="0" smtClean="0"/>
              <a:t> data are all collected at the same time.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</a:rPr>
              <a:t>Time-series</a:t>
            </a:r>
            <a:r>
              <a:rPr lang="en-US" altLang="zh-TW" dirty="0" smtClean="0"/>
              <a:t> data are collected at successive points in time.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8A9CEFE-8971-43ED-BC64-607E8FCB2A4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22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13B2348-9CC8-4D79-899D-425FB180386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60647"/>
            <a:ext cx="7715250" cy="107126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Graphical Deception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975"/>
            <a:ext cx="9144000" cy="54721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smtClean="0"/>
              <a:t>Things to be cautious about when observing a graph: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/>
              <a:t>Is there a </a:t>
            </a:r>
            <a:r>
              <a:rPr lang="en-US" altLang="zh-TW" smtClean="0">
                <a:solidFill>
                  <a:srgbClr val="FFFF00"/>
                </a:solidFill>
                <a:hlinkClick r:id="rId2" action="ppaction://hlinksldjump"/>
              </a:rPr>
              <a:t>missing scale</a:t>
            </a:r>
            <a:r>
              <a:rPr lang="en-US" altLang="zh-TW" smtClean="0"/>
              <a:t>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/>
              <a:t>Do not be influenced by </a:t>
            </a:r>
            <a:r>
              <a:rPr lang="en-US" altLang="zh-TW" smtClean="0">
                <a:hlinkClick r:id="rId3" action="ppaction://hlinksldjump"/>
              </a:rPr>
              <a:t>a </a:t>
            </a:r>
            <a:r>
              <a:rPr lang="en-US" altLang="zh-TW" smtClean="0">
                <a:solidFill>
                  <a:srgbClr val="FFFF00"/>
                </a:solidFill>
                <a:hlinkClick r:id="rId3" action="ppaction://hlinksldjump"/>
              </a:rPr>
              <a:t>graph’s caption</a:t>
            </a:r>
            <a:r>
              <a:rPr lang="en-US" altLang="zh-TW" smtClean="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/>
              <a:t>Are changes presented in </a:t>
            </a:r>
            <a:r>
              <a:rPr lang="en-US" altLang="zh-TW" smtClean="0">
                <a:solidFill>
                  <a:srgbClr val="FFFF00"/>
                </a:solidFill>
                <a:hlinkClick r:id="rId4" action="ppaction://hlinksldjump"/>
              </a:rPr>
              <a:t>absolute values</a:t>
            </a:r>
            <a:r>
              <a:rPr lang="en-US" altLang="zh-TW" smtClean="0">
                <a:hlinkClick r:id="rId4" action="ppaction://hlinksldjump"/>
              </a:rPr>
              <a:t> only, or in </a:t>
            </a:r>
            <a:r>
              <a:rPr lang="en-US" altLang="zh-TW" smtClean="0">
                <a:solidFill>
                  <a:srgbClr val="FFFF00"/>
                </a:solidFill>
                <a:hlinkClick r:id="rId4" action="ppaction://hlinksldjump"/>
              </a:rPr>
              <a:t>percent form</a:t>
            </a:r>
            <a:r>
              <a:rPr lang="en-US" altLang="zh-TW" smtClean="0"/>
              <a:t> too.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>
                <a:hlinkClick r:id="rId5" action="ppaction://hlinksldjump"/>
              </a:rPr>
              <a:t>Stretching</a:t>
            </a:r>
            <a:r>
              <a:rPr lang="en-US" altLang="zh-TW" smtClean="0"/>
              <a:t> the axis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EABC392-4DED-4D9F-A7FD-8DD0FE8642D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198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FAA7F58-3353-4B40-B60F-1320C7AB930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5234" name="Rectangle 2050"/>
          <p:cNvSpPr>
            <a:spLocks noGrp="1" noChangeArrowheads="1"/>
          </p:cNvSpPr>
          <p:nvPr>
            <p:ph type="title"/>
          </p:nvPr>
        </p:nvSpPr>
        <p:spPr>
          <a:xfrm>
            <a:off x="611560" y="291083"/>
            <a:ext cx="8146678" cy="90566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Unnecessary Chart</a:t>
            </a:r>
          </a:p>
        </p:txBody>
      </p:sp>
      <p:sp>
        <p:nvSpPr>
          <p:cNvPr id="95237" name="Text Box 2053"/>
          <p:cNvSpPr txBox="1">
            <a:spLocks noChangeArrowheads="1"/>
          </p:cNvSpPr>
          <p:nvPr/>
        </p:nvSpPr>
        <p:spPr bwMode="auto">
          <a:xfrm>
            <a:off x="4860925" y="1047750"/>
            <a:ext cx="4103688" cy="3749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Graphical techniques should be used when there is a </a:t>
            </a:r>
            <a: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large amount</a:t>
            </a:r>
            <a:r>
              <a:rPr lang="en-US" altLang="zh-TW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of 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data</a:t>
            </a:r>
            <a:endParaRPr lang="en-US" altLang="zh-TW" sz="4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5239" name="Rectangle 2055"/>
          <p:cNvSpPr>
            <a:spLocks noChangeArrowheads="1"/>
          </p:cNvSpPr>
          <p:nvPr/>
        </p:nvSpPr>
        <p:spPr bwMode="auto">
          <a:xfrm>
            <a:off x="323850" y="4822825"/>
            <a:ext cx="8640763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This bar chart is completely 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hlinkClick r:id="rId2" action="ppaction://hlinksldjump"/>
              </a:rPr>
              <a:t>unnecessary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/>
            </a:pP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Only </a:t>
            </a:r>
            <a:r>
              <a:rPr kumimoji="0" lang="en-US" altLang="zh-TW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six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numbers are represented.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/>
            </a:pPr>
            <a:r>
              <a:rPr kumimoji="0" lang="en-US" altLang="zh-TW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 analysis</a:t>
            </a:r>
            <a:r>
              <a:rPr kumimoji="0"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associated with the data.</a:t>
            </a:r>
          </a:p>
        </p:txBody>
      </p:sp>
      <p:pic>
        <p:nvPicPr>
          <p:cNvPr id="41991" name="Picture 2056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150938"/>
            <a:ext cx="4554537" cy="357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群組 10"/>
          <p:cNvGrpSpPr/>
          <p:nvPr/>
        </p:nvGrpSpPr>
        <p:grpSpPr>
          <a:xfrm>
            <a:off x="323528" y="2420888"/>
            <a:ext cx="4248472" cy="1851426"/>
            <a:chOff x="323528" y="2420888"/>
            <a:chExt cx="4248472" cy="18514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 bwMode="auto">
            <a:xfrm>
              <a:off x="323528" y="2420888"/>
              <a:ext cx="4248472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3528" y="3099404"/>
              <a:ext cx="4248472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3528" y="3912274"/>
              <a:ext cx="4248472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</p:grpSp>
      <p:sp>
        <p:nvSpPr>
          <p:cNvPr id="13" name="右大括弧 12"/>
          <p:cNvSpPr/>
          <p:nvPr/>
        </p:nvSpPr>
        <p:spPr bwMode="auto">
          <a:xfrm>
            <a:off x="4572000" y="2420888"/>
            <a:ext cx="720080" cy="1872208"/>
          </a:xfrm>
          <a:prstGeom prst="righ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364088" y="2924944"/>
            <a:ext cx="1296144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28.9</a:t>
            </a:r>
            <a:endParaRPr lang="zh-TW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utoUpdateAnimBg="0"/>
      <p:bldP spid="95239" grpId="0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603835D-2A9C-4E32-B330-88919007526B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30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F0F0423-D678-4F79-988A-D303AD2AC62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127"/>
            <a:ext cx="8434710" cy="93662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Chartjunk</a:t>
            </a:r>
            <a:endParaRPr lang="en-US" altLang="zh-TW" dirty="0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43438" y="1125538"/>
            <a:ext cx="4300537" cy="42481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smtClean="0"/>
              <a:t>Design overcome the substance.</a:t>
            </a:r>
          </a:p>
          <a:p>
            <a:pPr eaLnBrk="1" hangingPunct="1">
              <a:defRPr/>
            </a:pPr>
            <a:r>
              <a:rPr lang="en-US" altLang="zh-TW" sz="3600" smtClean="0"/>
              <a:t>Contain very little data (3 numbers)</a:t>
            </a:r>
          </a:p>
          <a:p>
            <a:pPr eaLnBrk="1" hangingPunct="1">
              <a:defRPr/>
            </a:pPr>
            <a:r>
              <a:rPr lang="en-US" altLang="zh-TW" sz="3600" smtClean="0"/>
              <a:t>The idea is not clear (no idea to impart.)</a:t>
            </a:r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1258888" y="5516563"/>
            <a:ext cx="7239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No analysis associated with the chart.</a:t>
            </a:r>
          </a:p>
        </p:txBody>
      </p:sp>
      <p:pic>
        <p:nvPicPr>
          <p:cNvPr id="43015" name="Picture 6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425" y="1242665"/>
            <a:ext cx="4346575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autoUpdateAnimBg="0"/>
      <p:bldP spid="9933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C081126-50F3-40FD-9205-FB7A6D5D9C79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40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A4D8145-12D3-42E9-AB5D-D8E8BBBCCDD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33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00841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Substance Problem</a:t>
            </a:r>
          </a:p>
        </p:txBody>
      </p:sp>
      <p:sp>
        <p:nvSpPr>
          <p:cNvPr id="205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03800" y="1341438"/>
            <a:ext cx="4032250" cy="4679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This is a chart that contains only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7 numbers</a:t>
            </a:r>
            <a:endParaRPr lang="en-US" altLang="zh-TW" sz="4000" dirty="0" smtClean="0"/>
          </a:p>
          <a:p>
            <a:pPr eaLnBrk="1" hangingPunct="1">
              <a:defRPr/>
            </a:pPr>
            <a:r>
              <a:rPr lang="en-US" altLang="zh-TW" sz="4000" dirty="0" smtClean="0"/>
              <a:t>It’s about baseball teams not books</a:t>
            </a:r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511012" y="5831930"/>
            <a:ext cx="833311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kumimoji="0" lang="en-US" altLang="zh-TW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Here </a:t>
            </a:r>
            <a:r>
              <a:rPr kumimoji="0"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table would easily suffice.</a:t>
            </a:r>
          </a:p>
        </p:txBody>
      </p:sp>
      <p:pic>
        <p:nvPicPr>
          <p:cNvPr id="44039" name="Picture 6" descr="F03-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268413"/>
            <a:ext cx="4535487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build="p"/>
      <p:bldP spid="2058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601CCD-E98B-417C-86FB-8999B75EE2F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71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796F0B9-DB62-4D96-AAEC-DD5CCDE066E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648"/>
            <a:ext cx="7715250" cy="100965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 Short Story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4941888"/>
            <a:ext cx="8064500" cy="1778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3600" smtClean="0"/>
              <a:t>Provides rich details about the factors that affect American’s perceptions of their financial circumstances </a:t>
            </a:r>
          </a:p>
        </p:txBody>
      </p:sp>
      <p:pic>
        <p:nvPicPr>
          <p:cNvPr id="47110" name="Picture 6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196975"/>
            <a:ext cx="7135812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81832DC-3C06-43C6-B4FD-94F8FA68BD8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813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6095348-30CF-4D11-B284-1FB81E0B6400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507735" cy="9271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Good Examples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211138" y="1268413"/>
            <a:ext cx="8753475" cy="192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Well Designed, presenting interesting data, imparting data </a:t>
            </a:r>
            <a: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concisely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and no distortion.</a:t>
            </a:r>
          </a:p>
        </p:txBody>
      </p:sp>
      <p:pic>
        <p:nvPicPr>
          <p:cNvPr id="48134" name="Picture 7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3429000"/>
            <a:ext cx="5761037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8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3" y="2852738"/>
            <a:ext cx="2805112" cy="381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1187450" y="6021388"/>
            <a:ext cx="4392613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Sources: both from 1995 Time Magazine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6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958356E-4792-4F1B-9103-9A064285DCF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91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31AD937-5C9E-415B-BB28-024235D8559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07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78276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err="1" smtClean="0"/>
              <a:t>Minard’s</a:t>
            </a:r>
            <a:r>
              <a:rPr lang="en-US" altLang="zh-TW" dirty="0" smtClean="0"/>
              <a:t> Famous Napoleonic Chart…</a:t>
            </a:r>
          </a:p>
        </p:txBody>
      </p:sp>
      <p:sp>
        <p:nvSpPr>
          <p:cNvPr id="2007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1520" y="2278087"/>
            <a:ext cx="8712968" cy="3959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Many consider Charles Joseph </a:t>
            </a:r>
            <a:r>
              <a:rPr lang="en-US" altLang="zh-TW" sz="4800" dirty="0" err="1" smtClean="0"/>
              <a:t>Minard’s</a:t>
            </a:r>
            <a:r>
              <a:rPr lang="en-US" altLang="zh-TW" sz="4800" dirty="0" smtClean="0"/>
              <a:t> original time series chart (Figure 3.13 on Page 82) to be the best statistical graphic ever drawn. </a:t>
            </a:r>
            <a:r>
              <a:rPr lang="en-US" altLang="zh-TW" sz="4800" dirty="0" smtClean="0">
                <a:hlinkClick r:id="rId2" action="ppaction://hlinksldjump"/>
              </a:rPr>
              <a:t>Why</a:t>
            </a:r>
            <a:r>
              <a:rPr lang="en-US" altLang="zh-TW" sz="4800" dirty="0" smtClean="0"/>
              <a:t>?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C08C797-CB45-47F2-A224-5C781DA28D5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017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83E775B-6336-49D1-8629-E464493ED23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50180" name="Picture 2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3"/>
            <a:ext cx="8568952" cy="554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7143"/>
            <a:ext cx="8507413" cy="91960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Napoleonic Chart (p. 82)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539" y="476672"/>
            <a:ext cx="8229600" cy="187220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/>
              <a:t>End of Chapter </a:t>
            </a:r>
            <a:r>
              <a:rPr lang="en-US" altLang="zh-TW" dirty="0" smtClean="0"/>
              <a:t>3</a:t>
            </a:r>
            <a:br>
              <a:rPr lang="en-US" altLang="zh-TW" dirty="0" smtClean="0"/>
            </a:br>
            <a:r>
              <a:rPr lang="en-US" altLang="zh-TW" dirty="0" smtClean="0"/>
              <a:t>Part B</a:t>
            </a:r>
            <a:endParaRPr lang="en-US" altLang="zh-TW" dirty="0"/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3797300" y="3238500"/>
            <a:ext cx="1557338" cy="1611313"/>
          </a:xfrm>
          <a:prstGeom prst="roundRect">
            <a:avLst>
              <a:gd name="adj" fmla="val 12065"/>
            </a:avLst>
          </a:prstGeom>
          <a:noFill/>
          <a:ln w="50800">
            <a:solidFill>
              <a:srgbClr val="66FFFF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0" name="Freeform 4"/>
          <p:cNvSpPr>
            <a:spLocks/>
          </p:cNvSpPr>
          <p:nvPr/>
        </p:nvSpPr>
        <p:spPr bwMode="auto">
          <a:xfrm>
            <a:off x="3941763" y="2324100"/>
            <a:ext cx="1681162" cy="2670175"/>
          </a:xfrm>
          <a:custGeom>
            <a:avLst/>
            <a:gdLst/>
            <a:ahLst/>
            <a:cxnLst>
              <a:cxn ang="0">
                <a:pos x="119" y="784"/>
              </a:cxn>
              <a:cxn ang="0">
                <a:pos x="0" y="1239"/>
              </a:cxn>
              <a:cxn ang="0">
                <a:pos x="409" y="1681"/>
              </a:cxn>
              <a:cxn ang="0">
                <a:pos x="1058" y="196"/>
              </a:cxn>
              <a:cxn ang="0">
                <a:pos x="1058" y="0"/>
              </a:cxn>
              <a:cxn ang="0">
                <a:pos x="334" y="1252"/>
              </a:cxn>
              <a:cxn ang="0">
                <a:pos x="119" y="784"/>
              </a:cxn>
            </a:cxnLst>
            <a:rect l="0" t="0" r="r" b="b"/>
            <a:pathLst>
              <a:path w="1059" h="1682">
                <a:moveTo>
                  <a:pt x="119" y="784"/>
                </a:moveTo>
                <a:lnTo>
                  <a:pt x="0" y="1239"/>
                </a:lnTo>
                <a:lnTo>
                  <a:pt x="409" y="1681"/>
                </a:lnTo>
                <a:lnTo>
                  <a:pt x="1058" y="196"/>
                </a:lnTo>
                <a:lnTo>
                  <a:pt x="1058" y="0"/>
                </a:lnTo>
                <a:lnTo>
                  <a:pt x="334" y="1252"/>
                </a:lnTo>
                <a:lnTo>
                  <a:pt x="119" y="784"/>
                </a:lnTo>
              </a:path>
            </a:pathLst>
          </a:cu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38FC80-98BC-453A-8147-50F9C501C26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 dirty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B6AA5C1-CD85-448A-9EC4-402491BCFEE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38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Grp="1" noChangeArrowheads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DDD642-06C1-4B46-BF2F-49F521186395}" type="datetime1">
              <a:rPr kumimoji="1" lang="zh-TW" altLang="en-US"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7347" name="Rectangle 41"/>
          <p:cNvSpPr>
            <a:spLocks noGrp="1" noChangeArrowheads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F7AB7D2-BAB8-4869-BF90-99BB6222676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39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6500" name="Rectangle 2052"/>
          <p:cNvSpPr>
            <a:spLocks noGrp="1" noChangeArrowheads="1"/>
          </p:cNvSpPr>
          <p:nvPr>
            <p:ph type="ctrTitle"/>
          </p:nvPr>
        </p:nvSpPr>
        <p:spPr>
          <a:xfrm>
            <a:off x="467544" y="908720"/>
            <a:ext cx="8207375" cy="35290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6000" dirty="0" smtClean="0"/>
              <a:t>Chapter 4 :</a:t>
            </a:r>
            <a:br>
              <a:rPr lang="en-US" altLang="zh-TW" sz="6000" dirty="0" smtClean="0"/>
            </a:br>
            <a:r>
              <a:rPr lang="en-US" altLang="zh-TW" sz="6000" dirty="0" smtClean="0"/>
              <a:t>Numerical Descriptive Techniques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EF487EB-8D9E-4B27-B0DF-CEDA34179DA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96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D26817B-1BB5-4A5D-9733-C72135F6DF34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6416"/>
            <a:ext cx="9144000" cy="10443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Examples (Time-series or Not)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25538"/>
            <a:ext cx="8280400" cy="13668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/>
              <a:t>Marketing survey (observe preferences by gender, age)</a:t>
            </a: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755650" y="5300663"/>
            <a:ext cx="82804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Starting salaries of an MBA program graduates</a:t>
            </a: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755650" y="4076700"/>
            <a:ext cx="82804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Amount of crude oil imported monthly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755650" y="3357563"/>
            <a:ext cx="82804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Test score in a statistics course</a:t>
            </a: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755650" y="2492375"/>
            <a:ext cx="8280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Weekly closing price of gold</a:t>
            </a:r>
          </a:p>
        </p:txBody>
      </p:sp>
      <p:sp>
        <p:nvSpPr>
          <p:cNvPr id="265224" name="Text Box 8"/>
          <p:cNvSpPr txBox="1">
            <a:spLocks noChangeArrowheads="1"/>
          </p:cNvSpPr>
          <p:nvPr/>
        </p:nvSpPr>
        <p:spPr bwMode="auto">
          <a:xfrm>
            <a:off x="179388" y="2492375"/>
            <a:ext cx="97155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44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itchFamily="18" charset="2"/>
              </a:rPr>
              <a:t></a:t>
            </a:r>
          </a:p>
        </p:txBody>
      </p:sp>
      <p:sp>
        <p:nvSpPr>
          <p:cNvPr id="265225" name="Text Box 9"/>
          <p:cNvSpPr txBox="1">
            <a:spLocks noChangeArrowheads="1"/>
          </p:cNvSpPr>
          <p:nvPr/>
        </p:nvSpPr>
        <p:spPr bwMode="auto">
          <a:xfrm>
            <a:off x="144463" y="1196975"/>
            <a:ext cx="97155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4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itchFamily="18" charset="2"/>
              </a:rPr>
              <a:t></a:t>
            </a:r>
          </a:p>
        </p:txBody>
      </p:sp>
      <p:sp>
        <p:nvSpPr>
          <p:cNvPr id="265226" name="Text Box 10"/>
          <p:cNvSpPr txBox="1">
            <a:spLocks noChangeArrowheads="1"/>
          </p:cNvSpPr>
          <p:nvPr/>
        </p:nvSpPr>
        <p:spPr bwMode="auto">
          <a:xfrm>
            <a:off x="179388" y="3387725"/>
            <a:ext cx="97155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44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itchFamily="18" charset="2"/>
              </a:rPr>
              <a:t></a:t>
            </a:r>
          </a:p>
        </p:txBody>
      </p:sp>
      <p:sp>
        <p:nvSpPr>
          <p:cNvPr id="265227" name="Text Box 11"/>
          <p:cNvSpPr txBox="1">
            <a:spLocks noChangeArrowheads="1"/>
          </p:cNvSpPr>
          <p:nvPr/>
        </p:nvSpPr>
        <p:spPr bwMode="auto">
          <a:xfrm>
            <a:off x="179388" y="4106863"/>
            <a:ext cx="97155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44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itchFamily="18" charset="2"/>
              </a:rPr>
              <a:t></a:t>
            </a:r>
          </a:p>
        </p:txBody>
      </p:sp>
      <p:sp>
        <p:nvSpPr>
          <p:cNvPr id="265228" name="Text Box 12"/>
          <p:cNvSpPr txBox="1">
            <a:spLocks noChangeArrowheads="1"/>
          </p:cNvSpPr>
          <p:nvPr/>
        </p:nvSpPr>
        <p:spPr bwMode="auto">
          <a:xfrm>
            <a:off x="179388" y="5373688"/>
            <a:ext cx="971550" cy="1446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44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itchFamily="18" charset="2"/>
              </a:rPr>
              <a:t>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65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65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65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0" grpId="0" build="p" autoUpdateAnimBg="0"/>
      <p:bldP spid="265221" grpId="0" build="p" autoUpdateAnimBg="0"/>
      <p:bldP spid="265222" grpId="0" build="p" autoUpdateAnimBg="0"/>
      <p:bldP spid="265223" grpId="0" build="p" autoUpdateAnimBg="0"/>
      <p:bldP spid="265224" grpId="0"/>
      <p:bldP spid="265225" grpId="0"/>
      <p:bldP spid="265226" grpId="0"/>
      <p:bldP spid="265227" grpId="0"/>
      <p:bldP spid="2652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5C7AAC9-E8C1-47D7-950C-4187B716E9D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04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558AE42-44B7-4661-AC5A-AA444ED6C16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9204" name="Rectangle 1028"/>
          <p:cNvSpPr>
            <a:spLocks noGrp="1" noChangeArrowheads="1"/>
          </p:cNvSpPr>
          <p:nvPr>
            <p:ph type="title"/>
          </p:nvPr>
        </p:nvSpPr>
        <p:spPr>
          <a:xfrm>
            <a:off x="250825" y="260648"/>
            <a:ext cx="8607425" cy="194421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Purpose of Using Numerical Descriptive Techniques</a:t>
            </a:r>
          </a:p>
        </p:txBody>
      </p:sp>
      <p:sp>
        <p:nvSpPr>
          <p:cNvPr id="179205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250825" y="2204864"/>
            <a:ext cx="8655050" cy="42481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Usually, we focus our attention on several types of measures when describing population or sample </a:t>
            </a:r>
            <a:r>
              <a:rPr lang="en-US" altLang="zh-TW" b="1" dirty="0" smtClean="0">
                <a:solidFill>
                  <a:srgbClr val="FF0000"/>
                </a:solidFill>
              </a:rPr>
              <a:t>characteristics</a:t>
            </a:r>
            <a:r>
              <a:rPr lang="en-US" altLang="zh-TW" dirty="0" smtClean="0"/>
              <a:t> such as </a:t>
            </a:r>
            <a:r>
              <a:rPr lang="en-US" altLang="zh-TW" b="1" dirty="0" smtClean="0">
                <a:solidFill>
                  <a:schemeClr val="accent2"/>
                </a:solidFill>
              </a:rPr>
              <a:t>Central Location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(e.g. Average) and </a:t>
            </a:r>
            <a:r>
              <a:rPr lang="en-US" altLang="zh-TW" b="1" dirty="0" smtClean="0">
                <a:solidFill>
                  <a:schemeClr val="hlink"/>
                </a:solidFill>
              </a:rPr>
              <a:t>Variability or Spread</a:t>
            </a:r>
            <a:endParaRPr lang="en-US" altLang="zh-TW" dirty="0" smtClean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9CDF6C-B2F1-4AF8-81E7-963E42B8E98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14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CAE93F1-0339-4CF2-8E4F-2D3917A45797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648"/>
            <a:ext cx="8713788" cy="16561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Numerical Descriptive Techniques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583" y="1844824"/>
            <a:ext cx="8697913" cy="47446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altLang="zh-TW" dirty="0" smtClean="0"/>
              <a:t>For </a:t>
            </a:r>
            <a:r>
              <a:rPr lang="en-US" altLang="zh-TW" b="1" dirty="0" smtClean="0">
                <a:solidFill>
                  <a:schemeClr val="accent2"/>
                </a:solidFill>
              </a:rPr>
              <a:t>one variable</a:t>
            </a:r>
            <a:r>
              <a:rPr lang="en-US" altLang="zh-TW" dirty="0" smtClean="0"/>
              <a:t>: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dirty="0" smtClean="0"/>
              <a:t>Central Location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dirty="0" smtClean="0"/>
              <a:t>Variability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dirty="0" smtClean="0"/>
              <a:t>Relative Standing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TW" dirty="0" smtClean="0"/>
              <a:t>For </a:t>
            </a:r>
            <a:r>
              <a:rPr lang="en-US" altLang="zh-TW" b="1" dirty="0" smtClean="0">
                <a:solidFill>
                  <a:schemeClr val="accent2"/>
                </a:solidFill>
              </a:rPr>
              <a:t>two variables</a:t>
            </a:r>
            <a:r>
              <a:rPr lang="en-US" altLang="zh-TW" dirty="0" smtClean="0"/>
              <a:t>: Relationship between two variables 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TW" dirty="0" smtClean="0"/>
              <a:t>Mostly for </a:t>
            </a:r>
            <a:r>
              <a:rPr lang="en-US" altLang="zh-TW" b="1" dirty="0" smtClean="0">
                <a:solidFill>
                  <a:schemeClr val="hlink"/>
                </a:solidFill>
              </a:rPr>
              <a:t>interval</a:t>
            </a:r>
            <a:r>
              <a:rPr lang="en-US" altLang="zh-TW" dirty="0" smtClean="0"/>
              <a:t> data type.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E521F48-3B0D-4DA9-81AB-6D0C2D34BF0B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24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F1C5A2A-E362-46BC-BDDB-DB1A2B3FB0D0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42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701478"/>
            <a:ext cx="8713788" cy="4967882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Tx/>
              <a:buFont typeface="Wingdings" pitchFamily="2" charset="2"/>
              <a:buChar char="þ"/>
              <a:defRPr/>
            </a:pPr>
            <a:r>
              <a:rPr lang="en-US" altLang="zh-TW" sz="4800" b="1" dirty="0" smtClean="0">
                <a:solidFill>
                  <a:schemeClr val="accent2"/>
                </a:solidFill>
              </a:rPr>
              <a:t>Measures of Central Location</a:t>
            </a:r>
          </a:p>
          <a:p>
            <a:pPr eaLnBrk="1" hangingPunct="1">
              <a:defRPr/>
            </a:pPr>
            <a:r>
              <a:rPr lang="en-US" altLang="zh-TW" sz="4800" dirty="0" smtClean="0"/>
              <a:t>Measures of Variability</a:t>
            </a:r>
          </a:p>
          <a:p>
            <a:pPr eaLnBrk="1" hangingPunct="1">
              <a:defRPr/>
            </a:pPr>
            <a:r>
              <a:rPr lang="en-US" altLang="zh-TW" sz="4800" dirty="0" smtClean="0"/>
              <a:t>Measures of Relative Standing</a:t>
            </a:r>
          </a:p>
          <a:p>
            <a:pPr eaLnBrk="1" hangingPunct="1">
              <a:defRPr/>
            </a:pPr>
            <a:r>
              <a:rPr lang="en-US" altLang="zh-TW" sz="4800" dirty="0" smtClean="0"/>
              <a:t>Measures of Linear Relationship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7380312" y="1196752"/>
            <a:ext cx="1444717" cy="2717780"/>
            <a:chOff x="7308304" y="1052736"/>
            <a:chExt cx="1444717" cy="2717780"/>
          </a:xfrm>
        </p:grpSpPr>
        <p:graphicFrame>
          <p:nvGraphicFramePr>
            <p:cNvPr id="52227" name="Object 3"/>
            <p:cNvGraphicFramePr>
              <a:graphicFrameLocks noChangeAspect="1"/>
            </p:cNvGraphicFramePr>
            <p:nvPr/>
          </p:nvGraphicFramePr>
          <p:xfrm>
            <a:off x="7308304" y="2348880"/>
            <a:ext cx="792088" cy="793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6" name="方程式" r:id="rId3" imgW="203040" imgH="203040" progId="Equation.3">
                    <p:embed/>
                  </p:oleObj>
                </mc:Choice>
                <mc:Fallback>
                  <p:oleObj name="方程式" r:id="rId3" imgW="203040" imgH="2030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8304" y="2348880"/>
                          <a:ext cx="792088" cy="793343"/>
                        </a:xfrm>
                        <a:prstGeom prst="rect">
                          <a:avLst/>
                        </a:prstGeom>
                        <a:solidFill>
                          <a:srgbClr val="00008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Object 3"/>
            <p:cNvGraphicFramePr>
              <a:graphicFrameLocks noChangeAspect="1"/>
            </p:cNvGraphicFramePr>
            <p:nvPr/>
          </p:nvGraphicFramePr>
          <p:xfrm>
            <a:off x="7380312" y="1052736"/>
            <a:ext cx="752475" cy="814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7" name="方程式" r:id="rId5" imgW="152280" imgH="164880" progId="Equation.3">
                    <p:embed/>
                  </p:oleObj>
                </mc:Choice>
                <mc:Fallback>
                  <p:oleObj name="方程式" r:id="rId5" imgW="15228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0312" y="1052736"/>
                          <a:ext cx="752475" cy="814387"/>
                        </a:xfrm>
                        <a:prstGeom prst="rect">
                          <a:avLst/>
                        </a:prstGeom>
                        <a:solidFill>
                          <a:srgbClr val="80000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3"/>
            <p:cNvGraphicFramePr>
              <a:graphicFrameLocks noChangeAspect="1"/>
            </p:cNvGraphicFramePr>
            <p:nvPr/>
          </p:nvGraphicFramePr>
          <p:xfrm>
            <a:off x="7956376" y="2996952"/>
            <a:ext cx="720080" cy="773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8" name="方程式" r:id="rId7" imgW="177480" imgH="190440" progId="Equation.3">
                    <p:embed/>
                  </p:oleObj>
                </mc:Choice>
                <mc:Fallback>
                  <p:oleObj name="方程式" r:id="rId7" imgW="177480" imgH="1904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6376" y="2996952"/>
                          <a:ext cx="720080" cy="773564"/>
                        </a:xfrm>
                        <a:prstGeom prst="rect">
                          <a:avLst/>
                        </a:prstGeom>
                        <a:solidFill>
                          <a:srgbClr val="80008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8028384" y="1772816"/>
            <a:ext cx="724637" cy="773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9" name="方程式" r:id="rId9" imgW="190440" imgH="203040" progId="Equation.3">
                    <p:embed/>
                  </p:oleObj>
                </mc:Choice>
                <mc:Fallback>
                  <p:oleObj name="方程式" r:id="rId9" imgW="190440" imgH="203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28384" y="1772816"/>
                          <a:ext cx="724637" cy="773599"/>
                        </a:xfrm>
                        <a:prstGeom prst="rect">
                          <a:avLst/>
                        </a:prstGeom>
                        <a:solidFill>
                          <a:srgbClr val="00330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3DFDFC8-2A44-4E67-BD82-E2652A48AB9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55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5A82DE1-9BCD-4271-9B97-9770E46B876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43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72008" y="308248"/>
            <a:ext cx="8964488" cy="11045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</a:t>
            </a:r>
            <a:r>
              <a:rPr lang="en-US" altLang="zh-TW" dirty="0" smtClean="0"/>
              <a:t>of Central Location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55576" y="1308532"/>
            <a:ext cx="7920880" cy="525658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n-US" altLang="zh-TW" dirty="0"/>
              <a:t>The central data point reflects the </a:t>
            </a:r>
            <a:r>
              <a:rPr lang="en-US" altLang="zh-TW" b="1" dirty="0">
                <a:solidFill>
                  <a:schemeClr val="accent2"/>
                </a:solidFill>
              </a:rPr>
              <a:t>gravity center </a:t>
            </a:r>
            <a:r>
              <a:rPr lang="en-US" altLang="zh-TW" dirty="0"/>
              <a:t>(the core, the focus, the key point) of all the actual data points</a:t>
            </a:r>
            <a:r>
              <a:rPr lang="en-US" altLang="zh-TW" dirty="0" smtClean="0"/>
              <a:t>.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ý"/>
              <a:defRPr/>
            </a:pPr>
            <a:r>
              <a:rPr lang="en-US" altLang="zh-TW" b="1" dirty="0" smtClean="0">
                <a:solidFill>
                  <a:srgbClr val="FFFF00"/>
                </a:solidFill>
              </a:rPr>
              <a:t>Arithmetic </a:t>
            </a:r>
            <a:r>
              <a:rPr lang="en-US" altLang="zh-TW" b="1" dirty="0" smtClean="0">
                <a:solidFill>
                  <a:srgbClr val="FFFF00"/>
                </a:solidFill>
              </a:rPr>
              <a:t>Mean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 smtClean="0"/>
              <a:t>Median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Mode (Modal Class)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 smtClean="0"/>
              <a:t>Geometric </a:t>
            </a:r>
            <a:r>
              <a:rPr lang="en-US" altLang="zh-TW" dirty="0" smtClean="0"/>
              <a:t>Mean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A194950-1B17-47F7-8E50-E0329551781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656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F583536-6A25-4512-AD3B-1893AF6EEB5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Arithmetic Mean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628775"/>
            <a:ext cx="8002587" cy="48958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This is the most popular and useful measure of central location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Average</a:t>
            </a:r>
            <a:r>
              <a:rPr lang="en-US" altLang="zh-TW" dirty="0" smtClean="0"/>
              <a:t> or </a:t>
            </a:r>
            <a:r>
              <a:rPr lang="en-US" altLang="zh-TW" b="1" dirty="0" smtClean="0">
                <a:solidFill>
                  <a:schemeClr val="accent2"/>
                </a:solidFill>
              </a:rPr>
              <a:t>Expected Value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For </a:t>
            </a:r>
            <a:r>
              <a:rPr lang="en-US" altLang="zh-TW" b="1" dirty="0" smtClean="0">
                <a:solidFill>
                  <a:schemeClr val="accent2"/>
                </a:solidFill>
              </a:rPr>
              <a:t>interval </a:t>
            </a:r>
            <a:r>
              <a:rPr lang="en-US" altLang="zh-TW" dirty="0" smtClean="0"/>
              <a:t>data type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This is </a:t>
            </a:r>
            <a:r>
              <a:rPr lang="en-US" altLang="zh-TW" b="1" dirty="0" smtClean="0">
                <a:solidFill>
                  <a:schemeClr val="accent2"/>
                </a:solidFill>
              </a:rPr>
              <a:t>seriously affected </a:t>
            </a:r>
            <a:r>
              <a:rPr lang="en-US" altLang="zh-TW" dirty="0" smtClean="0"/>
              <a:t>by </a:t>
            </a:r>
            <a:r>
              <a:rPr lang="en-US" altLang="zh-TW" b="1" dirty="0" smtClean="0">
                <a:solidFill>
                  <a:schemeClr val="accent2"/>
                </a:solidFill>
              </a:rPr>
              <a:t>extreme values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CF9D4A7-F270-480A-9BFF-9B3E524C2B1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410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4525722-0134-49AE-94DE-5E408A6CB44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600200"/>
            <a:ext cx="7685088" cy="1524000"/>
            <a:chOff x="624" y="1008"/>
            <a:chExt cx="4752" cy="960"/>
          </a:xfrm>
        </p:grpSpPr>
        <p:sp>
          <p:nvSpPr>
            <p:cNvPr id="17411" name="AutoShape 3"/>
            <p:cNvSpPr>
              <a:spLocks noChangeArrowheads="1"/>
            </p:cNvSpPr>
            <p:nvPr/>
          </p:nvSpPr>
          <p:spPr bwMode="auto">
            <a:xfrm>
              <a:off x="624" y="1008"/>
              <a:ext cx="4752" cy="960"/>
            </a:xfrm>
            <a:prstGeom prst="roundRect">
              <a:avLst>
                <a:gd name="adj" fmla="val 16667"/>
              </a:avLst>
            </a:prstGeom>
            <a:solidFill>
              <a:srgbClr val="1A0D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89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412" name="Text Box 4"/>
            <p:cNvSpPr txBox="1">
              <a:spLocks noChangeArrowheads="1"/>
            </p:cNvSpPr>
            <p:nvPr/>
          </p:nvSpPr>
          <p:spPr bwMode="auto">
            <a:xfrm>
              <a:off x="1968" y="1046"/>
              <a:ext cx="3333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4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Sum of the measurements</a:t>
              </a:r>
            </a:p>
            <a:p>
              <a:pPr>
                <a:defRPr/>
              </a:pPr>
              <a:r>
                <a:rPr lang="en-US" altLang="zh-TW" sz="4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Number of measurements</a:t>
              </a:r>
            </a:p>
          </p:txBody>
        </p:sp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816" y="1296"/>
              <a:ext cx="1066" cy="442"/>
            </a:xfrm>
            <a:prstGeom prst="rect">
              <a:avLst/>
            </a:prstGeom>
            <a:solidFill>
              <a:srgbClr val="1A0D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40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Mean = </a:t>
              </a:r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1920" y="1488"/>
              <a:ext cx="3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572124" y="3212406"/>
            <a:ext cx="4067175" cy="2214563"/>
            <a:chOff x="3078" y="2032"/>
            <a:chExt cx="2562" cy="1395"/>
          </a:xfrm>
        </p:grpSpPr>
        <p:sp>
          <p:nvSpPr>
            <p:cNvPr id="17416" name="AutoShape 8"/>
            <p:cNvSpPr>
              <a:spLocks noChangeArrowheads="1"/>
            </p:cNvSpPr>
            <p:nvPr/>
          </p:nvSpPr>
          <p:spPr bwMode="auto">
            <a:xfrm>
              <a:off x="3216" y="2448"/>
              <a:ext cx="2016" cy="960"/>
            </a:xfrm>
            <a:prstGeom prst="roundRect">
              <a:avLst>
                <a:gd name="adj" fmla="val 16667"/>
              </a:avLst>
            </a:prstGeom>
            <a:solidFill>
              <a:srgbClr val="1A0D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89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3078" y="2032"/>
              <a:ext cx="256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3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Population mean</a:t>
              </a:r>
              <a:endParaRPr lang="en-US" altLang="zh-TW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aphicFrame>
          <p:nvGraphicFramePr>
            <p:cNvPr id="4099" name="Object 10"/>
            <p:cNvGraphicFramePr>
              <a:graphicFrameLocks noChangeAspect="1"/>
            </p:cNvGraphicFramePr>
            <p:nvPr/>
          </p:nvGraphicFramePr>
          <p:xfrm>
            <a:off x="3360" y="2448"/>
            <a:ext cx="1632" cy="9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6" name="方程式" r:id="rId3" imgW="698400" imgH="419040" progId="Equation.3">
                    <p:embed/>
                  </p:oleObj>
                </mc:Choice>
                <mc:Fallback>
                  <p:oleObj name="方程式" r:id="rId3" imgW="698400" imgH="4190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448"/>
                          <a:ext cx="1632" cy="979"/>
                        </a:xfrm>
                        <a:prstGeom prst="rect">
                          <a:avLst/>
                        </a:prstGeom>
                        <a:noFill/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094288" y="5334000"/>
            <a:ext cx="3194050" cy="1165225"/>
            <a:chOff x="3456" y="3360"/>
            <a:chExt cx="2012" cy="734"/>
          </a:xfrm>
        </p:grpSpPr>
        <p:sp>
          <p:nvSpPr>
            <p:cNvPr id="17419" name="Text Box 11"/>
            <p:cNvSpPr txBox="1">
              <a:spLocks noChangeArrowheads="1"/>
            </p:cNvSpPr>
            <p:nvPr/>
          </p:nvSpPr>
          <p:spPr bwMode="auto">
            <a:xfrm>
              <a:off x="3456" y="3690"/>
              <a:ext cx="201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360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Population size</a:t>
              </a:r>
            </a:p>
          </p:txBody>
        </p:sp>
        <p:sp>
          <p:nvSpPr>
            <p:cNvPr id="17420" name="AutoShape 12"/>
            <p:cNvSpPr>
              <a:spLocks noChangeArrowheads="1"/>
            </p:cNvSpPr>
            <p:nvPr/>
          </p:nvSpPr>
          <p:spPr bwMode="auto">
            <a:xfrm>
              <a:off x="4176" y="3360"/>
              <a:ext cx="528" cy="432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827088" y="3213101"/>
            <a:ext cx="3286125" cy="2209800"/>
            <a:chOff x="768" y="2024"/>
            <a:chExt cx="2070" cy="1392"/>
          </a:xfrm>
        </p:grpSpPr>
        <p:sp>
          <p:nvSpPr>
            <p:cNvPr id="17423" name="AutoShape 15"/>
            <p:cNvSpPr>
              <a:spLocks noChangeArrowheads="1"/>
            </p:cNvSpPr>
            <p:nvPr/>
          </p:nvSpPr>
          <p:spPr bwMode="auto">
            <a:xfrm>
              <a:off x="768" y="2448"/>
              <a:ext cx="2064" cy="960"/>
            </a:xfrm>
            <a:prstGeom prst="roundRect">
              <a:avLst>
                <a:gd name="adj" fmla="val 16667"/>
              </a:avLst>
            </a:prstGeom>
            <a:solidFill>
              <a:srgbClr val="1A0D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89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424" name="Text Box 16"/>
            <p:cNvSpPr txBox="1">
              <a:spLocks noChangeArrowheads="1"/>
            </p:cNvSpPr>
            <p:nvPr/>
          </p:nvSpPr>
          <p:spPr bwMode="auto">
            <a:xfrm>
              <a:off x="768" y="2024"/>
              <a:ext cx="207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36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Sample mean</a:t>
              </a:r>
            </a:p>
          </p:txBody>
        </p:sp>
        <p:graphicFrame>
          <p:nvGraphicFramePr>
            <p:cNvPr id="4098" name="Object 19"/>
            <p:cNvGraphicFramePr>
              <a:graphicFrameLocks noChangeAspect="1"/>
            </p:cNvGraphicFramePr>
            <p:nvPr/>
          </p:nvGraphicFramePr>
          <p:xfrm>
            <a:off x="864" y="2352"/>
            <a:ext cx="1776" cy="1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7" name="方程式" r:id="rId5" imgW="698400" imgH="419040" progId="Equation.3">
                    <p:embed/>
                  </p:oleObj>
                </mc:Choice>
                <mc:Fallback>
                  <p:oleObj name="方程式" r:id="rId5" imgW="698400" imgH="4190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352"/>
                          <a:ext cx="1776" cy="10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28" name="Rectangle 20"/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Arithmetic Mean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1512888" y="5334000"/>
            <a:ext cx="2557462" cy="1165225"/>
            <a:chOff x="1200" y="3360"/>
            <a:chExt cx="1611" cy="734"/>
          </a:xfrm>
        </p:grpSpPr>
        <p:sp>
          <p:nvSpPr>
            <p:cNvPr id="17425" name="Text Box 17"/>
            <p:cNvSpPr txBox="1">
              <a:spLocks noChangeArrowheads="1"/>
            </p:cNvSpPr>
            <p:nvPr/>
          </p:nvSpPr>
          <p:spPr bwMode="auto">
            <a:xfrm>
              <a:off x="1200" y="3690"/>
              <a:ext cx="1611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36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Sample size</a:t>
              </a:r>
            </a:p>
          </p:txBody>
        </p:sp>
        <p:sp>
          <p:nvSpPr>
            <p:cNvPr id="17426" name="AutoShape 18"/>
            <p:cNvSpPr>
              <a:spLocks noChangeArrowheads="1"/>
            </p:cNvSpPr>
            <p:nvPr/>
          </p:nvSpPr>
          <p:spPr bwMode="auto">
            <a:xfrm>
              <a:off x="1776" y="3360"/>
              <a:ext cx="528" cy="38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6DFE523-6783-44D2-98FC-F8FB5BA7BAA6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512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14A88DE-720E-4BEF-8C29-AD0DD845E60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277504" name="Object 1024"/>
          <p:cNvGraphicFramePr>
            <a:graphicFrameLocks noChangeAspect="1"/>
          </p:cNvGraphicFramePr>
          <p:nvPr/>
        </p:nvGraphicFramePr>
        <p:xfrm>
          <a:off x="107950" y="4581525"/>
          <a:ext cx="7993063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方程式" r:id="rId3" imgW="2463480" imgH="419040" progId="Equation.3">
                  <p:embed/>
                </p:oleObj>
              </mc:Choice>
              <mc:Fallback>
                <p:oleObj name="方程式" r:id="rId3" imgW="2463480" imgH="41904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581525"/>
                        <a:ext cx="7993063" cy="14144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68313" y="1828800"/>
            <a:ext cx="7837487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mean of the </a:t>
            </a:r>
            <a:r>
              <a:rPr lang="en-US" altLang="zh-TW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sample</a:t>
            </a:r>
            <a:r>
              <a:rPr lang="en-US" altLang="zh-TW" sz="4800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of six measurements </a:t>
            </a:r>
          </a:p>
          <a:p>
            <a:pPr>
              <a:defRPr/>
            </a:pP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7, 3, 9, -2, 4, 6 is given by 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771775" y="4659313"/>
            <a:ext cx="433388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635375" y="4656138"/>
            <a:ext cx="433388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4508500" y="4656138"/>
            <a:ext cx="433388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267450" y="4656138"/>
            <a:ext cx="433388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7156450" y="4672013"/>
            <a:ext cx="433388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8096250" y="4986338"/>
            <a:ext cx="820738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4.5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051152" y="4649788"/>
            <a:ext cx="889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– 2</a:t>
            </a:r>
            <a:endParaRPr lang="en-US" altLang="zh-TW" sz="36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51" name="Rectangle 19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1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7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utoUpdateAnimBg="0"/>
      <p:bldP spid="18437" grpId="0" animBg="1" autoUpdateAnimBg="0"/>
      <p:bldP spid="18438" grpId="0" animBg="1" autoUpdateAnimBg="0"/>
      <p:bldP spid="18439" grpId="0" animBg="1" autoUpdateAnimBg="0"/>
      <p:bldP spid="18440" grpId="0" animBg="1" autoUpdateAnimBg="0"/>
      <p:bldP spid="18441" grpId="0" animBg="1" autoUpdateAnimBg="0"/>
      <p:bldP spid="18442" grpId="0" animBg="1" autoUpdateAnimBg="0"/>
      <p:bldP spid="18450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D182FAE-91F0-477B-BC0C-ED908CC2A81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14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A3F4D07-9E50-494C-A6B8-E38DB09FAE84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611188" y="1557338"/>
            <a:ext cx="80010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Suppose the telephone bills represent </a:t>
            </a:r>
            <a:r>
              <a:rPr lang="en-US" altLang="zh-TW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population</a:t>
            </a:r>
            <a:r>
              <a:rPr lang="en-US" altLang="zh-TW" sz="4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measurements. The population mean is</a:t>
            </a:r>
          </a:p>
        </p:txBody>
      </p:sp>
      <p:graphicFrame>
        <p:nvGraphicFramePr>
          <p:cNvPr id="278528" name="Object 0"/>
          <p:cNvGraphicFramePr>
            <a:graphicFrameLocks noChangeAspect="1"/>
          </p:cNvGraphicFramePr>
          <p:nvPr/>
        </p:nvGraphicFramePr>
        <p:xfrm>
          <a:off x="73025" y="4822825"/>
          <a:ext cx="76676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方程式" r:id="rId3" imgW="2450880" imgH="419040" progId="Equation.3">
                  <p:embed/>
                </p:oleObj>
              </mc:Choice>
              <mc:Fallback>
                <p:oleObj name="方程式" r:id="rId3" imgW="2450880" imgH="41904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" y="4822825"/>
                        <a:ext cx="7667625" cy="13430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2" name="Text Box 14"/>
          <p:cNvSpPr txBox="1">
            <a:spLocks noChangeArrowheads="1"/>
          </p:cNvSpPr>
          <p:nvPr/>
        </p:nvSpPr>
        <p:spPr bwMode="auto">
          <a:xfrm>
            <a:off x="2773363" y="4979988"/>
            <a:ext cx="1066800" cy="51911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42.19</a:t>
            </a:r>
          </a:p>
        </p:txBody>
      </p:sp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4213225" y="4979988"/>
            <a:ext cx="1066800" cy="51911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15.30</a:t>
            </a:r>
          </a:p>
        </p:txBody>
      </p:sp>
      <p:sp>
        <p:nvSpPr>
          <p:cNvPr id="109584" name="Text Box 16"/>
          <p:cNvSpPr txBox="1">
            <a:spLocks noChangeArrowheads="1"/>
          </p:cNvSpPr>
          <p:nvPr/>
        </p:nvSpPr>
        <p:spPr bwMode="auto">
          <a:xfrm>
            <a:off x="6300788" y="5003800"/>
            <a:ext cx="1066800" cy="5191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53.21</a:t>
            </a:r>
          </a:p>
        </p:txBody>
      </p:sp>
      <p:sp>
        <p:nvSpPr>
          <p:cNvPr id="109585" name="Text Box 17"/>
          <p:cNvSpPr txBox="1">
            <a:spLocks noChangeArrowheads="1"/>
          </p:cNvSpPr>
          <p:nvPr/>
        </p:nvSpPr>
        <p:spPr bwMode="auto">
          <a:xfrm>
            <a:off x="7740650" y="5170488"/>
            <a:ext cx="1319213" cy="641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43.59</a:t>
            </a:r>
          </a:p>
        </p:txBody>
      </p:sp>
      <p:sp>
        <p:nvSpPr>
          <p:cNvPr id="109587" name="Rectangle 19"/>
          <p:cNvSpPr>
            <a:spLocks noGrp="1" noChangeArrowheads="1"/>
          </p:cNvSpPr>
          <p:nvPr>
            <p:ph type="title"/>
          </p:nvPr>
        </p:nvSpPr>
        <p:spPr>
          <a:xfrm>
            <a:off x="755650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2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8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0" grpId="0" autoUpdateAnimBg="0"/>
      <p:bldP spid="109582" grpId="0" animBg="1" autoUpdateAnimBg="0"/>
      <p:bldP spid="109583" grpId="0" animBg="1" autoUpdateAnimBg="0"/>
      <p:bldP spid="109584" grpId="0" animBg="1" autoUpdateAnimBg="0"/>
      <p:bldP spid="109585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" name="Rectangle 14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/>
              <a:t>Example 3</a:t>
            </a:r>
            <a:endParaRPr lang="en-US" altLang="zh-TW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>
          <a:xfrm>
            <a:off x="179512" y="1340767"/>
            <a:ext cx="8784976" cy="3901159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zh-TW" sz="4000" dirty="0" smtClean="0"/>
              <a:t>When many of the measurements have the same value, the measurement can be summarized in a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frequency table</a:t>
            </a:r>
            <a:r>
              <a:rPr lang="en-US" altLang="zh-TW" sz="4000" dirty="0" smtClean="0"/>
              <a:t>.  Suppose the number of children in a sample of 16 employees were recorded as follows:</a:t>
            </a:r>
          </a:p>
          <a:p>
            <a:pPr>
              <a:lnSpc>
                <a:spcPct val="90000"/>
              </a:lnSpc>
              <a:buNone/>
            </a:pPr>
            <a:endParaRPr lang="zh-TW" altLang="en-US" sz="4000" dirty="0"/>
          </a:p>
        </p:txBody>
      </p:sp>
      <p:sp>
        <p:nvSpPr>
          <p:cNvPr id="67586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7C7F-1D69-4E58-9942-C7DE72D2F4F4}" type="datetime1">
              <a:rPr lang="zh-TW" altLang="en-US" smtClean="0"/>
              <a:pPr/>
              <a:t>2017/9/27</a:t>
            </a:fld>
            <a:endParaRPr lang="en-US" altLang="zh-TW" smtClean="0"/>
          </a:p>
          <a:p>
            <a:r>
              <a:rPr lang="en-US" altLang="zh-TW" smtClean="0"/>
              <a:t>Statistics I</a:t>
            </a:r>
          </a:p>
        </p:txBody>
      </p:sp>
      <p:sp>
        <p:nvSpPr>
          <p:cNvPr id="6758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1E491-FCCD-4A90-A901-F366FB642BBC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  <p:grpSp>
        <p:nvGrpSpPr>
          <p:cNvPr id="67589" name="Group 9"/>
          <p:cNvGrpSpPr>
            <a:grpSpLocks/>
          </p:cNvGrpSpPr>
          <p:nvPr/>
        </p:nvGrpSpPr>
        <p:grpSpPr bwMode="auto">
          <a:xfrm>
            <a:off x="839788" y="5301208"/>
            <a:ext cx="7620000" cy="1190625"/>
            <a:chOff x="528" y="1824"/>
            <a:chExt cx="4800" cy="750"/>
          </a:xfrm>
        </p:grpSpPr>
        <p:sp>
          <p:nvSpPr>
            <p:cNvPr id="19466" name="Rectangle 10"/>
            <p:cNvSpPr>
              <a:spLocks noChangeArrowheads="1"/>
            </p:cNvSpPr>
            <p:nvPr/>
          </p:nvSpPr>
          <p:spPr bwMode="auto">
            <a:xfrm>
              <a:off x="528" y="1872"/>
              <a:ext cx="4800" cy="67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7592" name="Line 11"/>
            <p:cNvSpPr>
              <a:spLocks noChangeShapeType="1"/>
            </p:cNvSpPr>
            <p:nvPr/>
          </p:nvSpPr>
          <p:spPr bwMode="auto">
            <a:xfrm>
              <a:off x="528" y="2208"/>
              <a:ext cx="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593" name="Line 12"/>
            <p:cNvSpPr>
              <a:spLocks noChangeShapeType="1"/>
            </p:cNvSpPr>
            <p:nvPr/>
          </p:nvSpPr>
          <p:spPr bwMode="auto">
            <a:xfrm>
              <a:off x="3600" y="1872"/>
              <a:ext cx="0" cy="67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469" name="Text Box 13"/>
            <p:cNvSpPr txBox="1">
              <a:spLocks noChangeArrowheads="1"/>
            </p:cNvSpPr>
            <p:nvPr/>
          </p:nvSpPr>
          <p:spPr bwMode="auto">
            <a:xfrm>
              <a:off x="576" y="1824"/>
              <a:ext cx="4705" cy="7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NUMBER OF CHILDREN     0     1     2     3</a:t>
              </a:r>
            </a:p>
            <a:p>
              <a:pPr algn="ctr"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NUMBER OF EMPLOYEES  3     4     7     2</a:t>
              </a:r>
              <a:endParaRPr lang="en-US" altLang="zh-TW" sz="360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6F54107-9E0D-4AC2-9616-57289AAB466E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17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F041556-DDE0-4CD0-88AF-9E76CF021BC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49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651500" y="3284538"/>
            <a:ext cx="2895600" cy="593725"/>
            <a:chOff x="3264" y="2544"/>
            <a:chExt cx="1056" cy="374"/>
          </a:xfrm>
        </p:grpSpPr>
        <p:sp>
          <p:nvSpPr>
            <p:cNvPr id="183300" name="AutoShape 4"/>
            <p:cNvSpPr>
              <a:spLocks/>
            </p:cNvSpPr>
            <p:nvPr/>
          </p:nvSpPr>
          <p:spPr bwMode="auto">
            <a:xfrm rot="5400000">
              <a:off x="3720" y="2088"/>
              <a:ext cx="144" cy="1056"/>
            </a:xfrm>
            <a:prstGeom prst="leftBrace">
              <a:avLst>
                <a:gd name="adj1" fmla="val 61111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3301" name="Text Box 5"/>
            <p:cNvSpPr txBox="1">
              <a:spLocks noChangeArrowheads="1"/>
            </p:cNvSpPr>
            <p:nvPr/>
          </p:nvSpPr>
          <p:spPr bwMode="auto">
            <a:xfrm>
              <a:off x="3339" y="2553"/>
              <a:ext cx="82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3200">
                  <a:solidFill>
                    <a:srgbClr val="FF0000"/>
                  </a:solidFill>
                  <a:latin typeface="Arial Narrow" pitchFamily="34" charset="0"/>
                </a:rPr>
                <a:t>16 employees</a:t>
              </a:r>
            </a:p>
          </p:txBody>
        </p:sp>
      </p:grpSp>
      <p:graphicFrame>
        <p:nvGraphicFramePr>
          <p:cNvPr id="183302" name="Object 6"/>
          <p:cNvGraphicFramePr>
            <a:graphicFrameLocks noChangeAspect="1"/>
          </p:cNvGraphicFramePr>
          <p:nvPr/>
        </p:nvGraphicFramePr>
        <p:xfrm>
          <a:off x="34925" y="3948113"/>
          <a:ext cx="903605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方程式" r:id="rId3" imgW="3568680" imgH="419040" progId="Equation.3">
                  <p:embed/>
                </p:oleObj>
              </mc:Choice>
              <mc:Fallback>
                <p:oleObj name="方程式" r:id="rId3" imgW="356868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948113"/>
                        <a:ext cx="9036050" cy="12811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3" name="Line 7"/>
          <p:cNvSpPr>
            <a:spLocks noChangeShapeType="1"/>
          </p:cNvSpPr>
          <p:nvPr/>
        </p:nvSpPr>
        <p:spPr bwMode="auto">
          <a:xfrm flipH="1">
            <a:off x="1476375" y="3789363"/>
            <a:ext cx="4679950" cy="1152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grpSp>
        <p:nvGrpSpPr>
          <p:cNvPr id="7175" name="Group 8"/>
          <p:cNvGrpSpPr>
            <a:grpSpLocks/>
          </p:cNvGrpSpPr>
          <p:nvPr/>
        </p:nvGrpSpPr>
        <p:grpSpPr bwMode="auto">
          <a:xfrm>
            <a:off x="827088" y="2133600"/>
            <a:ext cx="7620000" cy="1190625"/>
            <a:chOff x="528" y="1824"/>
            <a:chExt cx="4800" cy="750"/>
          </a:xfrm>
        </p:grpSpPr>
        <p:sp>
          <p:nvSpPr>
            <p:cNvPr id="183305" name="Rectangle 9"/>
            <p:cNvSpPr>
              <a:spLocks noChangeArrowheads="1"/>
            </p:cNvSpPr>
            <p:nvPr/>
          </p:nvSpPr>
          <p:spPr bwMode="auto">
            <a:xfrm>
              <a:off x="528" y="1872"/>
              <a:ext cx="4800" cy="672"/>
            </a:xfrm>
            <a:prstGeom prst="rect">
              <a:avLst/>
            </a:prstGeom>
            <a:solidFill>
              <a:srgbClr val="1A0D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182" name="Line 10"/>
            <p:cNvSpPr>
              <a:spLocks noChangeShapeType="1"/>
            </p:cNvSpPr>
            <p:nvPr/>
          </p:nvSpPr>
          <p:spPr bwMode="auto">
            <a:xfrm>
              <a:off x="528" y="2208"/>
              <a:ext cx="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83" name="Line 11"/>
            <p:cNvSpPr>
              <a:spLocks noChangeShapeType="1"/>
            </p:cNvSpPr>
            <p:nvPr/>
          </p:nvSpPr>
          <p:spPr bwMode="auto">
            <a:xfrm>
              <a:off x="3600" y="1872"/>
              <a:ext cx="0" cy="67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3308" name="Text Box 12"/>
            <p:cNvSpPr txBox="1">
              <a:spLocks noChangeArrowheads="1"/>
            </p:cNvSpPr>
            <p:nvPr/>
          </p:nvSpPr>
          <p:spPr bwMode="auto">
            <a:xfrm>
              <a:off x="576" y="1824"/>
              <a:ext cx="4705" cy="7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NUMBER OF CHILDREN     0     1     2     3</a:t>
              </a:r>
            </a:p>
            <a:p>
              <a:pPr algn="ctr"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NUMBER OF EMPLOYEES  3     4     7     2</a:t>
              </a:r>
              <a:endParaRPr lang="en-US" altLang="zh-TW" sz="360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183309" name="Rectangle 13"/>
          <p:cNvSpPr>
            <a:spLocks noGrp="1" noChangeArrowheads="1"/>
          </p:cNvSpPr>
          <p:nvPr>
            <p:ph type="title"/>
          </p:nvPr>
        </p:nvSpPr>
        <p:spPr>
          <a:xfrm>
            <a:off x="914400" y="301327"/>
            <a:ext cx="7715250" cy="1687513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Computation of the Arithmetic Mean</a:t>
            </a:r>
          </a:p>
        </p:txBody>
      </p:sp>
      <p:sp>
        <p:nvSpPr>
          <p:cNvPr id="183310" name="Text Box 14"/>
          <p:cNvSpPr txBox="1">
            <a:spLocks noChangeArrowheads="1"/>
          </p:cNvSpPr>
          <p:nvPr/>
        </p:nvSpPr>
        <p:spPr bwMode="auto">
          <a:xfrm>
            <a:off x="1187450" y="5229225"/>
            <a:ext cx="7200900" cy="1431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Arithmetic Mean is not a realistic number.</a:t>
            </a: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500562" y="4292600"/>
            <a:ext cx="4606925" cy="1873251"/>
            <a:chOff x="2563" y="2704"/>
            <a:chExt cx="2902" cy="1180"/>
          </a:xfrm>
        </p:grpSpPr>
        <p:sp>
          <p:nvSpPr>
            <p:cNvPr id="183311" name="Oval 15"/>
            <p:cNvSpPr>
              <a:spLocks noChangeArrowheads="1"/>
            </p:cNvSpPr>
            <p:nvPr/>
          </p:nvSpPr>
          <p:spPr bwMode="auto">
            <a:xfrm>
              <a:off x="5012" y="2704"/>
              <a:ext cx="453" cy="363"/>
            </a:xfrm>
            <a:prstGeom prst="ellips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3312" name="Line 16"/>
            <p:cNvSpPr>
              <a:spLocks noChangeShapeType="1"/>
            </p:cNvSpPr>
            <p:nvPr/>
          </p:nvSpPr>
          <p:spPr bwMode="auto">
            <a:xfrm flipH="1">
              <a:off x="2563" y="3022"/>
              <a:ext cx="2494" cy="86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1A3D990-CC52-401A-9EF9-D37C51EEF481}" type="datetime1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185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6E443FB-B5B8-4687-99C0-96E5909570A1}" type="slidenum">
              <a:rPr kumimoji="1" lang="zh-TW" altLang="en-US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0100" name="Rectangle 1028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6768752" cy="173928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Describing Time-Series Data</a:t>
            </a:r>
          </a:p>
        </p:txBody>
      </p:sp>
      <p:sp>
        <p:nvSpPr>
          <p:cNvPr id="260101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5536" y="2132856"/>
            <a:ext cx="8553202" cy="43924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Time-series data is often depicted on a </a:t>
            </a:r>
            <a:r>
              <a:rPr lang="en-US" altLang="zh-TW" b="1" dirty="0" smtClean="0">
                <a:solidFill>
                  <a:schemeClr val="folHlink"/>
                </a:solidFill>
              </a:rPr>
              <a:t>line chart</a:t>
            </a:r>
            <a:r>
              <a:rPr lang="en-US" altLang="zh-TW" dirty="0" smtClean="0"/>
              <a:t> (a plot of the variable over time).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Plot the frequency of a category above the point on the </a:t>
            </a:r>
            <a:r>
              <a:rPr lang="en-US" altLang="zh-TW" b="1" dirty="0" smtClean="0">
                <a:solidFill>
                  <a:srgbClr val="FFFF00"/>
                </a:solidFill>
              </a:rPr>
              <a:t>horizontal axis</a:t>
            </a:r>
            <a:r>
              <a:rPr lang="en-US" altLang="zh-TW" dirty="0" smtClean="0"/>
              <a:t> representing </a:t>
            </a:r>
            <a:r>
              <a:rPr lang="en-US" altLang="zh-TW" b="1" dirty="0" smtClean="0">
                <a:solidFill>
                  <a:srgbClr val="FFFF00"/>
                </a:solidFill>
              </a:rPr>
              <a:t>time</a:t>
            </a:r>
          </a:p>
        </p:txBody>
      </p:sp>
      <p:pic>
        <p:nvPicPr>
          <p:cNvPr id="260102" name="Picture 1030" descr="lin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293964"/>
            <a:ext cx="2232248" cy="180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3DFDFC8-2A44-4E67-BD82-E2652A48AB9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55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5A82DE1-9BCD-4271-9B97-9770E46B876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72008" y="308248"/>
            <a:ext cx="8964488" cy="11045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</a:t>
            </a:r>
            <a:r>
              <a:rPr lang="en-US" altLang="zh-TW" dirty="0" smtClean="0"/>
              <a:t>of Central Location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55576" y="1308532"/>
            <a:ext cx="7920880" cy="525658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n-US" altLang="zh-TW" dirty="0"/>
              <a:t>The central data point reflects the </a:t>
            </a:r>
            <a:r>
              <a:rPr lang="en-US" altLang="zh-TW" b="1" dirty="0">
                <a:solidFill>
                  <a:schemeClr val="accent2"/>
                </a:solidFill>
              </a:rPr>
              <a:t>gravity center </a:t>
            </a:r>
            <a:r>
              <a:rPr lang="en-US" altLang="zh-TW" dirty="0"/>
              <a:t>(the core, the focus, the key point) of all the actual data points</a:t>
            </a:r>
            <a:r>
              <a:rPr lang="en-US" altLang="zh-TW" dirty="0" smtClean="0"/>
              <a:t>.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Arithmetic Mean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ý"/>
              <a:defRPr/>
            </a:pPr>
            <a:r>
              <a:rPr lang="en-US" altLang="zh-TW" b="1" dirty="0">
                <a:solidFill>
                  <a:srgbClr val="FFFF00"/>
                </a:solidFill>
              </a:rPr>
              <a:t>Median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Mode (Modal Class)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 smtClean="0"/>
              <a:t>Geometric </a:t>
            </a:r>
            <a:r>
              <a:rPr lang="en-US" altLang="zh-TW" dirty="0" smtClean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111819572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63CD543-8D22-4D5B-AFBF-10B0F71CEF3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96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355B864-D5A6-4EF5-A7CF-0A3BCC1B6AD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Median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412875"/>
            <a:ext cx="89916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The value that falls in the </a:t>
            </a:r>
            <a:r>
              <a:rPr lang="en-US" altLang="zh-TW" b="1" dirty="0" smtClean="0">
                <a:solidFill>
                  <a:schemeClr val="accent2"/>
                </a:solidFill>
              </a:rPr>
              <a:t>middle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when the measurements are arranged in </a:t>
            </a:r>
            <a:r>
              <a:rPr lang="en-US" altLang="zh-TW" b="1" dirty="0" smtClean="0">
                <a:solidFill>
                  <a:schemeClr val="accent2"/>
                </a:solidFill>
              </a:rPr>
              <a:t>order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of magnitude.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There is a little difference in computing the median between </a:t>
            </a:r>
            <a:r>
              <a:rPr lang="en-US" altLang="zh-TW" b="1" dirty="0" smtClean="0">
                <a:solidFill>
                  <a:schemeClr val="hlink"/>
                </a:solidFill>
              </a:rPr>
              <a:t>odd and even</a:t>
            </a:r>
            <a:r>
              <a:rPr lang="en-US" altLang="zh-TW" dirty="0" smtClean="0"/>
              <a:t> numbers of observations.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For </a:t>
            </a:r>
            <a:r>
              <a:rPr lang="en-US" altLang="zh-TW" b="1" dirty="0" smtClean="0">
                <a:solidFill>
                  <a:schemeClr val="accent2"/>
                </a:solidFill>
              </a:rPr>
              <a:t>interval</a:t>
            </a:r>
            <a:r>
              <a:rPr lang="en-US" altLang="zh-TW" dirty="0" smtClean="0"/>
              <a:t> or </a:t>
            </a:r>
            <a:r>
              <a:rPr lang="en-US" altLang="zh-TW" b="1" dirty="0" smtClean="0">
                <a:solidFill>
                  <a:schemeClr val="hlink"/>
                </a:solidFill>
              </a:rPr>
              <a:t>ordinal </a:t>
            </a:r>
            <a:r>
              <a:rPr lang="en-US" altLang="zh-TW" dirty="0" smtClean="0"/>
              <a:t>data types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07812A0-A937-4DEC-A316-EFF68B964332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065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E5FAB5C-E136-4A33-82A9-BC28D61E795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116013" y="4579938"/>
            <a:ext cx="74310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Odd number</a:t>
            </a:r>
            <a:r>
              <a:rPr lang="en-US" altLang="zh-TW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of observations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828800" y="5889625"/>
            <a:ext cx="5943600" cy="701675"/>
            <a:chOff x="1152" y="3638"/>
            <a:chExt cx="3744" cy="442"/>
          </a:xfrm>
        </p:grpSpPr>
        <p:sp>
          <p:nvSpPr>
            <p:cNvPr id="21508" name="Line 4"/>
            <p:cNvSpPr>
              <a:spLocks noChangeShapeType="1"/>
            </p:cNvSpPr>
            <p:nvPr/>
          </p:nvSpPr>
          <p:spPr bwMode="auto">
            <a:xfrm>
              <a:off x="1152" y="4080"/>
              <a:ext cx="37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509" name="Text Box 5"/>
            <p:cNvSpPr txBox="1">
              <a:spLocks noChangeArrowheads="1"/>
            </p:cNvSpPr>
            <p:nvPr/>
          </p:nvSpPr>
          <p:spPr bwMode="auto">
            <a:xfrm>
              <a:off x="1644" y="3638"/>
              <a:ext cx="2598" cy="44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  <a:t>26,26,28,29,30,32,60</a:t>
              </a:r>
              <a:endParaRPr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539750" y="1125538"/>
            <a:ext cx="842486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Seven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employee salaries were recorded (in 1000s): 28, 60, 26, 32, 30, 26, 29. Find the median.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0" y="3857625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Then, locate the value in the middle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1066800" y="3095625"/>
            <a:ext cx="7620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First, sort the salaries. </a:t>
            </a:r>
          </a:p>
        </p:txBody>
      </p:sp>
      <p:sp>
        <p:nvSpPr>
          <p:cNvPr id="21515" name="Rectangle 11"/>
          <p:cNvSpPr>
            <a:spLocks noGrp="1" noChangeArrowheads="1"/>
          </p:cNvSpPr>
          <p:nvPr>
            <p:ph type="title"/>
          </p:nvPr>
        </p:nvSpPr>
        <p:spPr>
          <a:xfrm>
            <a:off x="827584" y="260648"/>
            <a:ext cx="7715250" cy="96396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600325" y="5895975"/>
            <a:ext cx="4124325" cy="701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rgbClr val="33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26,26,28,</a:t>
            </a:r>
            <a:r>
              <a:rPr lang="en-US" altLang="zh-TW" sz="40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29</a:t>
            </a:r>
            <a:r>
              <a:rPr lang="en-US" altLang="zh-TW" sz="4000" b="1">
                <a:solidFill>
                  <a:srgbClr val="33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,</a:t>
            </a:r>
            <a:r>
              <a:rPr lang="en-US" altLang="zh-TW" sz="4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30,32,60</a:t>
            </a:r>
            <a:endParaRPr lang="en-US" altLang="zh-TW" sz="400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21510" name="AutoShape 6"/>
          <p:cNvSpPr>
            <a:spLocks noChangeArrowheads="1"/>
          </p:cNvSpPr>
          <p:nvPr/>
        </p:nvSpPr>
        <p:spPr bwMode="auto">
          <a:xfrm rot="5400000" flipV="1">
            <a:off x="4343400" y="5395913"/>
            <a:ext cx="685800" cy="3810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8660"/>
              </p:ext>
            </p:extLst>
          </p:nvPr>
        </p:nvGraphicFramePr>
        <p:xfrm>
          <a:off x="6876256" y="5308637"/>
          <a:ext cx="1906476" cy="784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0" name="方程式" r:id="rId3" imgW="431640" imgH="177480" progId="Equation.3">
                  <p:embed/>
                </p:oleObj>
              </mc:Choice>
              <mc:Fallback>
                <p:oleObj name="方程式" r:id="rId3" imgW="431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5308637"/>
                        <a:ext cx="1906476" cy="784224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utoUpdateAnimBg="0"/>
      <p:bldP spid="21513" grpId="0" autoUpdateAnimBg="0"/>
      <p:bldP spid="21514" grpId="0" autoUpdateAnimBg="0"/>
      <p:bldP spid="21516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4A2D58E-BEAB-41EC-933B-49BA9763B22D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168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9A3D0C3-89EA-48B9-809E-3D7E0AF7D6E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53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2395538" y="5807794"/>
            <a:ext cx="4703762" cy="701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rgbClr val="3399FF"/>
                </a:solidFill>
                <a:latin typeface="Arial Narrow" pitchFamily="34" charset="0"/>
              </a:rPr>
              <a:t>26,26,28,</a:t>
            </a:r>
            <a:r>
              <a:rPr lang="en-US" altLang="zh-TW" sz="4000" b="1">
                <a:solidFill>
                  <a:schemeClr val="bg2"/>
                </a:solidFill>
                <a:latin typeface="Arial Narrow" pitchFamily="34" charset="0"/>
              </a:rPr>
              <a:t>29,30,</a:t>
            </a:r>
            <a:r>
              <a:rPr lang="en-US" altLang="zh-TW" sz="4000" b="1">
                <a:solidFill>
                  <a:srgbClr val="0000FF"/>
                </a:solidFill>
                <a:latin typeface="Arial Narrow" pitchFamily="34" charset="0"/>
              </a:rPr>
              <a:t>31,32,60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79388" y="981075"/>
            <a:ext cx="8856662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Suppose one employee’s salary of $31,000 was added to the group recorded before. Find the median.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1828800" y="6509469"/>
            <a:ext cx="586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755650" y="4184650"/>
            <a:ext cx="7635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 number of observations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203450" y="5810969"/>
            <a:ext cx="4935538" cy="701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rgbClr val="3399FF"/>
                </a:solidFill>
                <a:latin typeface="Arial Narrow" pitchFamily="34" charset="0"/>
              </a:rPr>
              <a:t>26,26,28,</a:t>
            </a:r>
            <a:r>
              <a:rPr lang="en-US" altLang="zh-TW" sz="4000" b="1">
                <a:solidFill>
                  <a:schemeClr val="bg2"/>
                </a:solidFill>
                <a:latin typeface="Arial Narrow" pitchFamily="34" charset="0"/>
              </a:rPr>
              <a:t>29</a:t>
            </a:r>
            <a:r>
              <a:rPr lang="en-US" altLang="zh-TW" sz="4000" b="1">
                <a:solidFill>
                  <a:srgbClr val="3399FF"/>
                </a:solidFill>
                <a:latin typeface="Arial Narrow" pitchFamily="34" charset="0"/>
              </a:rPr>
              <a:t>,  </a:t>
            </a:r>
            <a:r>
              <a:rPr lang="en-US" altLang="zh-TW" sz="4000" b="1">
                <a:solidFill>
                  <a:schemeClr val="bg2"/>
                </a:solidFill>
                <a:latin typeface="Arial Narrow" pitchFamily="34" charset="0"/>
              </a:rPr>
              <a:t>30</a:t>
            </a:r>
            <a:r>
              <a:rPr lang="en-US" altLang="zh-TW" sz="4000" b="1">
                <a:solidFill>
                  <a:srgbClr val="0000FF"/>
                </a:solidFill>
                <a:latin typeface="Arial Narrow" pitchFamily="34" charset="0"/>
              </a:rPr>
              <a:t>,31,32,60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2051050" y="5803032"/>
            <a:ext cx="5283200" cy="701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rgbClr val="3399FF"/>
                </a:solidFill>
                <a:latin typeface="Arial Narrow" pitchFamily="34" charset="0"/>
              </a:rPr>
              <a:t>26,26,28,</a:t>
            </a:r>
            <a:r>
              <a:rPr lang="en-US" altLang="zh-TW" sz="4000" b="1">
                <a:solidFill>
                  <a:schemeClr val="bg2"/>
                </a:solidFill>
                <a:latin typeface="Arial Narrow" pitchFamily="34" charset="0"/>
              </a:rPr>
              <a:t>29</a:t>
            </a:r>
            <a:r>
              <a:rPr lang="en-US" altLang="zh-TW" sz="4000" b="1">
                <a:solidFill>
                  <a:srgbClr val="3399FF"/>
                </a:solidFill>
                <a:latin typeface="Arial Narrow" pitchFamily="34" charset="0"/>
              </a:rPr>
              <a:t>,     </a:t>
            </a:r>
            <a:r>
              <a:rPr lang="en-US" altLang="zh-TW" sz="4000" b="1">
                <a:solidFill>
                  <a:schemeClr val="bg2"/>
                </a:solidFill>
                <a:latin typeface="Arial Narrow" pitchFamily="34" charset="0"/>
              </a:rPr>
              <a:t>30</a:t>
            </a:r>
            <a:r>
              <a:rPr lang="en-US" altLang="zh-TW" sz="4000" b="1">
                <a:solidFill>
                  <a:srgbClr val="0000FF"/>
                </a:solidFill>
                <a:latin typeface="Arial Narrow" pitchFamily="34" charset="0"/>
              </a:rPr>
              <a:t>,31,32,60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81000" y="3048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First, sort the salaries.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835150" y="5809382"/>
            <a:ext cx="5746750" cy="701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rgbClr val="33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26,26,28,29,         </a:t>
            </a:r>
            <a:r>
              <a:rPr lang="en-US" altLang="zh-TW" sz="4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30,31,32,60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298950" y="5823669"/>
            <a:ext cx="1111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29.5,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089150" y="4671144"/>
            <a:ext cx="5530850" cy="1184275"/>
            <a:chOff x="1316" y="2874"/>
            <a:chExt cx="3484" cy="746"/>
          </a:xfrm>
        </p:grpSpPr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>
              <a:off x="1316" y="2874"/>
              <a:ext cx="348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4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There are two middle values!</a:t>
              </a:r>
            </a:p>
          </p:txBody>
        </p:sp>
        <p:sp>
          <p:nvSpPr>
            <p:cNvPr id="22541" name="AutoShape 13"/>
            <p:cNvSpPr>
              <a:spLocks noChangeArrowheads="1"/>
            </p:cNvSpPr>
            <p:nvPr/>
          </p:nvSpPr>
          <p:spPr bwMode="auto">
            <a:xfrm rot="5400000" flipV="1">
              <a:off x="2808" y="3308"/>
              <a:ext cx="384" cy="24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323850" y="3663950"/>
            <a:ext cx="8712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Then, locate the </a:t>
            </a:r>
            <a:r>
              <a:rPr lang="en-US" altLang="zh-TW"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values</a:t>
            </a: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 in the middle</a:t>
            </a:r>
          </a:p>
        </p:txBody>
      </p:sp>
      <p:sp>
        <p:nvSpPr>
          <p:cNvPr id="22543" name="Rectangle 15"/>
          <p:cNvSpPr>
            <a:spLocks noGrp="1" noChangeArrowheads="1"/>
          </p:cNvSpPr>
          <p:nvPr>
            <p:ph type="title"/>
          </p:nvPr>
        </p:nvSpPr>
        <p:spPr>
          <a:xfrm>
            <a:off x="827088" y="282352"/>
            <a:ext cx="7715250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2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4267200" y="5899869"/>
            <a:ext cx="990600" cy="6096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468313" y="4653136"/>
            <a:ext cx="84931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The number does not exist in the original data set.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905605"/>
              </p:ext>
            </p:extLst>
          </p:nvPr>
        </p:nvGraphicFramePr>
        <p:xfrm>
          <a:off x="6579010" y="5173836"/>
          <a:ext cx="2339565" cy="667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5" name="方程式" r:id="rId3" imgW="622080" imgH="177480" progId="Equation.3">
                  <p:embed/>
                </p:oleObj>
              </mc:Choice>
              <mc:Fallback>
                <p:oleObj name="方程式" r:id="rId3" imgW="622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9010" y="5173836"/>
                        <a:ext cx="2339565" cy="667098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"/>
                            </p:stCondLst>
                            <p:childTnLst>
                              <p:par>
                                <p:cTn id="3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50"/>
                            </p:stCondLst>
                            <p:childTnLst>
                              <p:par>
                                <p:cTn id="4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 autoUpdateAnimBg="0"/>
      <p:bldP spid="22534" grpId="0" autoUpdateAnimBg="0"/>
      <p:bldP spid="22535" grpId="0" animBg="1" autoUpdateAnimBg="0"/>
      <p:bldP spid="22536" grpId="0" animBg="1" autoUpdateAnimBg="0"/>
      <p:bldP spid="22538" grpId="0" autoUpdateAnimBg="0"/>
      <p:bldP spid="22539" grpId="0" animBg="1" autoUpdateAnimBg="0"/>
      <p:bldP spid="22540" grpId="0" autoUpdateAnimBg="0"/>
      <p:bldP spid="22542" grpId="0" autoUpdateAnimBg="0"/>
      <p:bldP spid="22544" grpId="0" animBg="1"/>
      <p:bldP spid="22545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3DFDFC8-2A44-4E67-BD82-E2652A48AB9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55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5A82DE1-9BCD-4271-9B97-9770E46B876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72008" y="308248"/>
            <a:ext cx="8964488" cy="11045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</a:t>
            </a:r>
            <a:r>
              <a:rPr lang="en-US" altLang="zh-TW" dirty="0" smtClean="0"/>
              <a:t>of Central Location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55576" y="1308532"/>
            <a:ext cx="7920880" cy="525658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n-US" altLang="zh-TW" dirty="0"/>
              <a:t>The central data point reflects the </a:t>
            </a:r>
            <a:r>
              <a:rPr lang="en-US" altLang="zh-TW" b="1" dirty="0">
                <a:solidFill>
                  <a:schemeClr val="accent2"/>
                </a:solidFill>
              </a:rPr>
              <a:t>gravity center </a:t>
            </a:r>
            <a:r>
              <a:rPr lang="en-US" altLang="zh-TW" dirty="0"/>
              <a:t>(the core, the focus, the key point) of all the actual data points</a:t>
            </a:r>
            <a:r>
              <a:rPr lang="en-US" altLang="zh-TW" dirty="0" smtClean="0"/>
              <a:t>.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Arithmetic Mean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Median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ý"/>
              <a:defRPr/>
            </a:pPr>
            <a:r>
              <a:rPr lang="en-US" altLang="zh-TW" b="1" dirty="0">
                <a:solidFill>
                  <a:srgbClr val="FFFF00"/>
                </a:solidFill>
              </a:rPr>
              <a:t>Mode (Modal Class)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 smtClean="0"/>
              <a:t>Geometric </a:t>
            </a:r>
            <a:r>
              <a:rPr lang="en-US" altLang="zh-TW" dirty="0" smtClean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171038481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1D9BC9-553C-4837-A0BE-9AAEE2B77258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37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C567157-6498-4335-868E-DBD6F57FD1F9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Mode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71600"/>
            <a:ext cx="8624888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The value that occurs </a:t>
            </a:r>
            <a:r>
              <a:rPr lang="en-US" altLang="zh-TW" b="1" dirty="0" smtClean="0">
                <a:solidFill>
                  <a:schemeClr val="accent2"/>
                </a:solidFill>
              </a:rPr>
              <a:t>most frequently</a:t>
            </a:r>
            <a:r>
              <a:rPr lang="en-US" altLang="zh-TW" dirty="0" smtClean="0"/>
              <a:t>.</a:t>
            </a:r>
          </a:p>
          <a:p>
            <a:pPr eaLnBrk="1" hangingPunct="1"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Set of data </a:t>
            </a:r>
            <a:r>
              <a:rPr lang="en-US" altLang="zh-TW" dirty="0" smtClean="0"/>
              <a:t>may have one mode (or modal class, </a:t>
            </a:r>
            <a:r>
              <a:rPr lang="en-US" altLang="zh-TW" dirty="0" err="1" smtClean="0"/>
              <a:t>unimodal</a:t>
            </a:r>
            <a:r>
              <a:rPr lang="en-US" altLang="zh-TW" dirty="0" smtClean="0"/>
              <a:t>), or two or more modes (bimodal or multi-modal).</a:t>
            </a:r>
          </a:p>
          <a:p>
            <a:pPr eaLnBrk="1" hangingPunct="1">
              <a:defRPr/>
            </a:pPr>
            <a:r>
              <a:rPr lang="en-US" altLang="zh-TW" dirty="0" smtClean="0"/>
              <a:t>For </a:t>
            </a:r>
            <a:r>
              <a:rPr lang="en-US" altLang="zh-TW" b="1" dirty="0" smtClean="0">
                <a:solidFill>
                  <a:schemeClr val="accent2"/>
                </a:solidFill>
              </a:rPr>
              <a:t>all data types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62B8197-A60D-4BF4-A984-0BA12364537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78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B5BA637-BB0F-4A5F-BF81-9E2F98839F0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5603" name="AutoShape 3"/>
          <p:cNvSpPr>
            <a:spLocks/>
          </p:cNvSpPr>
          <p:nvPr/>
        </p:nvSpPr>
        <p:spPr bwMode="auto">
          <a:xfrm>
            <a:off x="468313" y="4581525"/>
            <a:ext cx="7777162" cy="2051050"/>
          </a:xfrm>
          <a:prstGeom prst="borderCallout1">
            <a:avLst>
              <a:gd name="adj1" fmla="val 5574"/>
              <a:gd name="adj2" fmla="val 100981"/>
              <a:gd name="adj3" fmla="val -16176"/>
              <a:gd name="adj4" fmla="val 100981"/>
            </a:avLst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This information seems valuable (for example, for the design of a new display in  the store), much more than “the </a:t>
            </a:r>
            <a:r>
              <a:rPr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mean = 33.2 in</a:t>
            </a: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” or “the </a:t>
            </a:r>
            <a:r>
              <a:rPr lang="en-US" altLang="zh-TW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median </a:t>
            </a: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</a:t>
            </a:r>
            <a:r>
              <a:rPr lang="en-US" altLang="zh-TW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33.5 </a:t>
            </a:r>
            <a:r>
              <a:rPr lang="en-US" altLang="zh-TW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in”. 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286544"/>
            <a:ext cx="7715250" cy="838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424863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The manager of a men’s store observes the waist size (in inches) of trousers sold yesterday: 31, 34, 36, 33, 28, 34, 30, 34, 32, 40.</a:t>
            </a:r>
          </a:p>
          <a:p>
            <a:pPr eaLnBrk="1" hangingPunct="1">
              <a:defRPr/>
            </a:pPr>
            <a:r>
              <a:rPr lang="en-US" altLang="zh-TW" sz="4000" dirty="0" smtClean="0"/>
              <a:t>The mode of this data set is 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34 in</a:t>
            </a:r>
            <a:r>
              <a:rPr lang="en-US" altLang="zh-TW" sz="4000" dirty="0" smtClean="0"/>
              <a:t>.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5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463F5EA-94A6-4407-8EBC-58D12C9DA5D9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57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2D26A76-5F0C-4275-BB28-6FB8C564BEF4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23912" name="Rectangle 8"/>
          <p:cNvSpPr>
            <a:spLocks noGrp="1" noChangeArrowheads="1"/>
          </p:cNvSpPr>
          <p:nvPr>
            <p:ph type="title"/>
          </p:nvPr>
        </p:nvSpPr>
        <p:spPr>
          <a:xfrm>
            <a:off x="990600" y="282352"/>
            <a:ext cx="7715250" cy="105841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 Example</a:t>
            </a:r>
          </a:p>
        </p:txBody>
      </p:sp>
      <p:sp>
        <p:nvSpPr>
          <p:cNvPr id="12391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11188" y="1341438"/>
            <a:ext cx="8110537" cy="23034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Find the mode for the following data set: 0, 7, 12, 5, 33, 14, 8, 0, 9, 22.</a:t>
            </a:r>
          </a:p>
        </p:txBody>
      </p:sp>
      <p:sp>
        <p:nvSpPr>
          <p:cNvPr id="123914" name="Text Box 10"/>
          <p:cNvSpPr txBox="1">
            <a:spLocks noChangeArrowheads="1"/>
          </p:cNvSpPr>
          <p:nvPr/>
        </p:nvSpPr>
        <p:spPr bwMode="auto">
          <a:xfrm>
            <a:off x="1219200" y="4038600"/>
            <a:ext cx="7620000" cy="2101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All observation except “0” occur once. There are two “0”.  Thus, the mode is zero.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4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D0DB219-802F-4086-9D04-DB8B75CA521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68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B056F0A-ECC2-458A-9DE9-70E1C17C2F0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title"/>
          </p:nvPr>
        </p:nvSpPr>
        <p:spPr>
          <a:xfrm>
            <a:off x="990600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 Question?</a:t>
            </a:r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79512" y="1412776"/>
            <a:ext cx="8602538" cy="482453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Is this a good measure of central location?</a:t>
            </a:r>
          </a:p>
          <a:p>
            <a:pPr eaLnBrk="1" hangingPunct="1">
              <a:defRPr/>
            </a:pPr>
            <a:r>
              <a:rPr lang="en-US" altLang="zh-TW" sz="4800" dirty="0" smtClean="0"/>
              <a:t>The value “0” does not reside at the center of this set (compare with the mean = 11.0 and the median = 8.5).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 build="p" bldLvl="3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2CB7978-9B6B-4AA4-BD75-012C0970D65E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475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BF4E4F2-BF1D-47FD-A444-DF640C46C5B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59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877888" y="5678488"/>
            <a:ext cx="396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1182688" y="5068888"/>
            <a:ext cx="304800" cy="6096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1042988" y="1916113"/>
            <a:ext cx="1582737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The modal class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5076825" y="1939925"/>
            <a:ext cx="3743325" cy="4368800"/>
          </a:xfrm>
          <a:prstGeom prst="rect">
            <a:avLst/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For large data sets the </a:t>
            </a:r>
            <a:r>
              <a:rPr lang="en-US" altLang="zh-TW" sz="4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modal class</a:t>
            </a: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 is much more relevant than the a single-value mode.</a:t>
            </a:r>
          </a:p>
        </p:txBody>
      </p:sp>
      <p:sp>
        <p:nvSpPr>
          <p:cNvPr id="24594" name="Rectangle 18"/>
          <p:cNvSpPr>
            <a:spLocks noGrp="1" noChangeArrowheads="1"/>
          </p:cNvSpPr>
          <p:nvPr>
            <p:ph type="title"/>
          </p:nvPr>
        </p:nvSpPr>
        <p:spPr>
          <a:xfrm>
            <a:off x="914400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The Modal Class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1487488" y="4764088"/>
            <a:ext cx="304800" cy="9144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792288" y="4611688"/>
            <a:ext cx="304800" cy="1066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2097088" y="4306888"/>
            <a:ext cx="304800" cy="13716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2401888" y="4002088"/>
            <a:ext cx="304800" cy="16764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2706688" y="3849688"/>
            <a:ext cx="304800" cy="1828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011488" y="3697288"/>
            <a:ext cx="304800" cy="19812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316288" y="3240088"/>
            <a:ext cx="304800" cy="24384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925888" y="3849688"/>
            <a:ext cx="304800" cy="1828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4230688" y="4306888"/>
            <a:ext cx="304800" cy="13716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621088" y="2935288"/>
            <a:ext cx="304800" cy="2743200"/>
          </a:xfrm>
          <a:prstGeom prst="rect">
            <a:avLst/>
          </a:prstGeom>
          <a:gradFill rotWithShape="1">
            <a:gsLst>
              <a:gs pos="0">
                <a:srgbClr val="808000"/>
              </a:gs>
              <a:gs pos="50000">
                <a:srgbClr val="808000">
                  <a:gamma/>
                  <a:shade val="46275"/>
                  <a:invGamma/>
                </a:srgbClr>
              </a:gs>
              <a:gs pos="100000">
                <a:srgbClr val="808000"/>
              </a:gs>
            </a:gsLst>
            <a:lin ang="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3773488" y="4154488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2630488" y="3544888"/>
            <a:ext cx="11430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 animBg="1" autoUpdateAnimBg="0"/>
      <p:bldP spid="24592" grpId="0" animBg="1" autoUpdateAnimBg="0"/>
      <p:bldP spid="245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CF7D6EB-A8B6-4C34-A428-7EDD0992F9C6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277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3C1BCBC7-BCEB-47FB-9337-74AA2BA3DD49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9314" name="Line 2"/>
          <p:cNvSpPr>
            <a:spLocks noChangeShapeType="1"/>
          </p:cNvSpPr>
          <p:nvPr/>
        </p:nvSpPr>
        <p:spPr bwMode="auto">
          <a:xfrm>
            <a:off x="1765300" y="2986088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15" name="Line 3"/>
          <p:cNvSpPr>
            <a:spLocks noChangeShapeType="1"/>
          </p:cNvSpPr>
          <p:nvPr/>
        </p:nvSpPr>
        <p:spPr bwMode="auto">
          <a:xfrm>
            <a:off x="1765300" y="6034088"/>
            <a:ext cx="579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1371600" y="5761038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269317" name="Text Box 5"/>
          <p:cNvSpPr txBox="1">
            <a:spLocks noChangeArrowheads="1"/>
          </p:cNvSpPr>
          <p:nvPr/>
        </p:nvSpPr>
        <p:spPr bwMode="auto">
          <a:xfrm>
            <a:off x="1004888" y="52070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5,000</a:t>
            </a:r>
          </a:p>
        </p:txBody>
      </p:sp>
      <p:sp>
        <p:nvSpPr>
          <p:cNvPr id="269318" name="Text Box 6"/>
          <p:cNvSpPr txBox="1">
            <a:spLocks noChangeArrowheads="1"/>
          </p:cNvSpPr>
          <p:nvPr/>
        </p:nvSpPr>
        <p:spPr bwMode="auto">
          <a:xfrm>
            <a:off x="900113" y="4597400"/>
            <a:ext cx="8810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10,000</a:t>
            </a:r>
          </a:p>
        </p:txBody>
      </p:sp>
      <p:sp>
        <p:nvSpPr>
          <p:cNvPr id="269319" name="Text Box 7"/>
          <p:cNvSpPr txBox="1">
            <a:spLocks noChangeArrowheads="1"/>
          </p:cNvSpPr>
          <p:nvPr/>
        </p:nvSpPr>
        <p:spPr bwMode="auto">
          <a:xfrm>
            <a:off x="900113" y="3987800"/>
            <a:ext cx="8810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15,000</a:t>
            </a:r>
          </a:p>
        </p:txBody>
      </p:sp>
      <p:sp>
        <p:nvSpPr>
          <p:cNvPr id="269320" name="Text Box 8"/>
          <p:cNvSpPr txBox="1">
            <a:spLocks noChangeArrowheads="1"/>
          </p:cNvSpPr>
          <p:nvPr/>
        </p:nvSpPr>
        <p:spPr bwMode="auto">
          <a:xfrm>
            <a:off x="900113" y="3378200"/>
            <a:ext cx="8810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20,000</a:t>
            </a:r>
          </a:p>
        </p:txBody>
      </p:sp>
      <p:sp>
        <p:nvSpPr>
          <p:cNvPr id="269321" name="Text Box 9"/>
          <p:cNvSpPr txBox="1">
            <a:spLocks noChangeArrowheads="1"/>
          </p:cNvSpPr>
          <p:nvPr/>
        </p:nvSpPr>
        <p:spPr bwMode="auto">
          <a:xfrm>
            <a:off x="2054225" y="6030913"/>
            <a:ext cx="5118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‘89        ‘90        ‘91         ‘92         ‘93          ‘94</a:t>
            </a:r>
          </a:p>
        </p:txBody>
      </p:sp>
      <p:sp>
        <p:nvSpPr>
          <p:cNvPr id="269322" name="Freeform 10"/>
          <p:cNvSpPr>
            <a:spLocks/>
          </p:cNvSpPr>
          <p:nvPr/>
        </p:nvSpPr>
        <p:spPr bwMode="auto">
          <a:xfrm>
            <a:off x="2298700" y="3505200"/>
            <a:ext cx="4572000" cy="9144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528" y="336"/>
              </a:cxn>
              <a:cxn ang="0">
                <a:pos x="1104" y="432"/>
              </a:cxn>
              <a:cxn ang="0">
                <a:pos x="1728" y="384"/>
              </a:cxn>
              <a:cxn ang="0">
                <a:pos x="2304" y="288"/>
              </a:cxn>
              <a:cxn ang="0">
                <a:pos x="2880" y="0"/>
              </a:cxn>
            </a:cxnLst>
            <a:rect l="0" t="0" r="r" b="b"/>
            <a:pathLst>
              <a:path w="2880" h="576">
                <a:moveTo>
                  <a:pt x="0" y="576"/>
                </a:moveTo>
                <a:lnTo>
                  <a:pt x="528" y="336"/>
                </a:lnTo>
                <a:lnTo>
                  <a:pt x="1104" y="432"/>
                </a:lnTo>
                <a:lnTo>
                  <a:pt x="1728" y="384"/>
                </a:lnTo>
                <a:lnTo>
                  <a:pt x="2304" y="288"/>
                </a:lnTo>
                <a:lnTo>
                  <a:pt x="2880" y="0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/>
            <a:tailEnd/>
          </a:ln>
          <a:effectLst>
            <a:outerShdw dist="45791" dir="19578596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23" name="Text Box 11"/>
          <p:cNvSpPr txBox="1">
            <a:spLocks noChangeArrowheads="1"/>
          </p:cNvSpPr>
          <p:nvPr/>
        </p:nvSpPr>
        <p:spPr bwMode="auto">
          <a:xfrm>
            <a:off x="34925" y="1590675"/>
            <a:ext cx="9001125" cy="11906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>
            <a:outerShdw dist="53882" dir="189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36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Total number of new products introduced in North America in the years 1989,…,1994</a:t>
            </a:r>
          </a:p>
        </p:txBody>
      </p:sp>
      <p:sp>
        <p:nvSpPr>
          <p:cNvPr id="269324" name="AutoShape 12"/>
          <p:cNvSpPr>
            <a:spLocks noChangeArrowheads="1"/>
          </p:cNvSpPr>
          <p:nvPr/>
        </p:nvSpPr>
        <p:spPr bwMode="auto">
          <a:xfrm>
            <a:off x="2178050" y="4318000"/>
            <a:ext cx="228600" cy="219075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269325" name="AutoShape 13"/>
          <p:cNvSpPr>
            <a:spLocks noChangeArrowheads="1"/>
          </p:cNvSpPr>
          <p:nvPr/>
        </p:nvSpPr>
        <p:spPr bwMode="auto">
          <a:xfrm>
            <a:off x="3038475" y="3944938"/>
            <a:ext cx="228600" cy="219075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26" name="AutoShape 14"/>
          <p:cNvSpPr>
            <a:spLocks noChangeArrowheads="1"/>
          </p:cNvSpPr>
          <p:nvPr/>
        </p:nvSpPr>
        <p:spPr bwMode="auto">
          <a:xfrm>
            <a:off x="3921125" y="4075113"/>
            <a:ext cx="228600" cy="219075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27" name="AutoShape 15"/>
          <p:cNvSpPr>
            <a:spLocks noChangeArrowheads="1"/>
          </p:cNvSpPr>
          <p:nvPr/>
        </p:nvSpPr>
        <p:spPr bwMode="auto">
          <a:xfrm>
            <a:off x="4843463" y="4005263"/>
            <a:ext cx="228600" cy="219075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28" name="AutoShape 16"/>
          <p:cNvSpPr>
            <a:spLocks noChangeArrowheads="1"/>
          </p:cNvSpPr>
          <p:nvPr/>
        </p:nvSpPr>
        <p:spPr bwMode="auto">
          <a:xfrm>
            <a:off x="5827713" y="3852863"/>
            <a:ext cx="228600" cy="219075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29" name="AutoShape 17"/>
          <p:cNvSpPr>
            <a:spLocks noChangeArrowheads="1"/>
          </p:cNvSpPr>
          <p:nvPr/>
        </p:nvSpPr>
        <p:spPr bwMode="auto">
          <a:xfrm>
            <a:off x="6743700" y="3403600"/>
            <a:ext cx="228600" cy="219075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0" name="Line 18"/>
          <p:cNvSpPr>
            <a:spLocks noChangeShapeType="1"/>
          </p:cNvSpPr>
          <p:nvPr/>
        </p:nvSpPr>
        <p:spPr bwMode="auto">
          <a:xfrm flipV="1">
            <a:off x="3160713" y="4137025"/>
            <a:ext cx="0" cy="1958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1" name="Line 19"/>
          <p:cNvSpPr>
            <a:spLocks noChangeShapeType="1"/>
          </p:cNvSpPr>
          <p:nvPr/>
        </p:nvSpPr>
        <p:spPr bwMode="auto">
          <a:xfrm flipV="1">
            <a:off x="4051300" y="426720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2" name="Line 20"/>
          <p:cNvSpPr>
            <a:spLocks noChangeShapeType="1"/>
          </p:cNvSpPr>
          <p:nvPr/>
        </p:nvSpPr>
        <p:spPr bwMode="auto">
          <a:xfrm flipV="1">
            <a:off x="4965700" y="4175125"/>
            <a:ext cx="0" cy="1920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3" name="Line 21"/>
          <p:cNvSpPr>
            <a:spLocks noChangeShapeType="1"/>
          </p:cNvSpPr>
          <p:nvPr/>
        </p:nvSpPr>
        <p:spPr bwMode="auto">
          <a:xfrm flipV="1">
            <a:off x="5956300" y="4044950"/>
            <a:ext cx="0" cy="205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4" name="Line 22"/>
          <p:cNvSpPr>
            <a:spLocks noChangeShapeType="1"/>
          </p:cNvSpPr>
          <p:nvPr/>
        </p:nvSpPr>
        <p:spPr bwMode="auto">
          <a:xfrm flipV="1">
            <a:off x="6870700" y="3565525"/>
            <a:ext cx="0" cy="2530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5" name="Line 23"/>
          <p:cNvSpPr>
            <a:spLocks noChangeShapeType="1"/>
          </p:cNvSpPr>
          <p:nvPr/>
        </p:nvSpPr>
        <p:spPr bwMode="auto">
          <a:xfrm flipV="1">
            <a:off x="2298700" y="449580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3333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6" name="Line 24"/>
          <p:cNvSpPr>
            <a:spLocks noChangeShapeType="1"/>
          </p:cNvSpPr>
          <p:nvPr/>
        </p:nvSpPr>
        <p:spPr bwMode="auto">
          <a:xfrm flipV="1">
            <a:off x="2222500" y="3810000"/>
            <a:ext cx="4648200" cy="4572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lgDash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9337" name="Rectangle 25"/>
          <p:cNvSpPr>
            <a:spLocks noGrp="1" noChangeArrowheads="1"/>
          </p:cNvSpPr>
          <p:nvPr>
            <p:ph type="title"/>
          </p:nvPr>
        </p:nvSpPr>
        <p:spPr>
          <a:xfrm>
            <a:off x="827088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Line Chart</a:t>
            </a:r>
          </a:p>
        </p:txBody>
      </p:sp>
      <p:sp>
        <p:nvSpPr>
          <p:cNvPr id="269338" name="Text Box 26"/>
          <p:cNvSpPr txBox="1">
            <a:spLocks noChangeArrowheads="1"/>
          </p:cNvSpPr>
          <p:nvPr/>
        </p:nvSpPr>
        <p:spPr bwMode="auto">
          <a:xfrm>
            <a:off x="1907704" y="4787106"/>
            <a:ext cx="6467475" cy="9461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Line charts are particularly useful when </a:t>
            </a:r>
            <a:br>
              <a:rPr kumimoji="0" lang="en-US" altLang="zh-TW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altLang="zh-TW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trend over time is to be emphasized.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93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9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93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9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93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9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9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9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93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9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93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9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9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9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9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9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4" grpId="0" animBg="1"/>
      <p:bldP spid="269325" grpId="0" animBg="1"/>
      <p:bldP spid="269326" grpId="0" animBg="1"/>
      <p:bldP spid="269327" grpId="0" animBg="1"/>
      <p:bldP spid="269328" grpId="0" animBg="1"/>
      <p:bldP spid="269329" grpId="0" animBg="1"/>
      <p:bldP spid="269338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732DCDF-9223-43BB-878A-054CA4CACCB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88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44D5EEC-B237-4C7F-954C-7AC0075BE07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04800"/>
            <a:ext cx="8439150" cy="1676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Relationship among Mean, Median, and Mode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1917700"/>
            <a:ext cx="8769350" cy="2087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If a distribution is </a:t>
            </a:r>
            <a:r>
              <a:rPr lang="en-US" altLang="zh-TW" b="1" dirty="0" smtClean="0">
                <a:solidFill>
                  <a:schemeClr val="accent2"/>
                </a:solidFill>
              </a:rPr>
              <a:t>symmetrical and </a:t>
            </a:r>
            <a:r>
              <a:rPr lang="en-US" altLang="zh-TW" b="1" dirty="0" err="1" smtClean="0">
                <a:solidFill>
                  <a:schemeClr val="accent2"/>
                </a:solidFill>
              </a:rPr>
              <a:t>unimodal</a:t>
            </a:r>
            <a:r>
              <a:rPr lang="en-US" altLang="zh-TW" dirty="0" smtClean="0"/>
              <a:t>, the mean, median and mode </a:t>
            </a:r>
            <a:r>
              <a:rPr lang="en-US" altLang="zh-TW" b="1" dirty="0" smtClean="0">
                <a:solidFill>
                  <a:schemeClr val="accent2"/>
                </a:solidFill>
              </a:rPr>
              <a:t>coincide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1524000" y="60706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19672" y="3937000"/>
            <a:ext cx="6172200" cy="2133600"/>
            <a:chOff x="1920" y="1907"/>
            <a:chExt cx="1968" cy="445"/>
          </a:xfrm>
        </p:grpSpPr>
        <p:sp>
          <p:nvSpPr>
            <p:cNvPr id="29702" name="Freeform 6"/>
            <p:cNvSpPr>
              <a:spLocks/>
            </p:cNvSpPr>
            <p:nvPr/>
          </p:nvSpPr>
          <p:spPr bwMode="auto">
            <a:xfrm>
              <a:off x="1920" y="1912"/>
              <a:ext cx="998" cy="440"/>
            </a:xfrm>
            <a:custGeom>
              <a:avLst/>
              <a:gdLst/>
              <a:ahLst/>
              <a:cxnLst>
                <a:cxn ang="0">
                  <a:pos x="0" y="440"/>
                </a:cxn>
                <a:cxn ang="0">
                  <a:pos x="378" y="412"/>
                </a:cxn>
                <a:cxn ang="0">
                  <a:pos x="528" y="344"/>
                </a:cxn>
                <a:cxn ang="0">
                  <a:pos x="672" y="152"/>
                </a:cxn>
                <a:cxn ang="0">
                  <a:pos x="768" y="56"/>
                </a:cxn>
                <a:cxn ang="0">
                  <a:pos x="912" y="8"/>
                </a:cxn>
                <a:cxn ang="0">
                  <a:pos x="1056" y="8"/>
                </a:cxn>
              </a:cxnLst>
              <a:rect l="0" t="0" r="r" b="b"/>
              <a:pathLst>
                <a:path w="1056" h="440">
                  <a:moveTo>
                    <a:pt x="0" y="440"/>
                  </a:moveTo>
                  <a:cubicBezTo>
                    <a:pt x="145" y="434"/>
                    <a:pt x="290" y="428"/>
                    <a:pt x="378" y="412"/>
                  </a:cubicBezTo>
                  <a:cubicBezTo>
                    <a:pt x="466" y="396"/>
                    <a:pt x="479" y="387"/>
                    <a:pt x="528" y="344"/>
                  </a:cubicBezTo>
                  <a:cubicBezTo>
                    <a:pt x="577" y="301"/>
                    <a:pt x="632" y="200"/>
                    <a:pt x="672" y="152"/>
                  </a:cubicBezTo>
                  <a:cubicBezTo>
                    <a:pt x="712" y="104"/>
                    <a:pt x="728" y="80"/>
                    <a:pt x="768" y="56"/>
                  </a:cubicBezTo>
                  <a:cubicBezTo>
                    <a:pt x="808" y="32"/>
                    <a:pt x="864" y="16"/>
                    <a:pt x="912" y="8"/>
                  </a:cubicBezTo>
                  <a:cubicBezTo>
                    <a:pt x="960" y="0"/>
                    <a:pt x="1008" y="4"/>
                    <a:pt x="1056" y="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9703" name="Freeform 7"/>
            <p:cNvSpPr>
              <a:spLocks/>
            </p:cNvSpPr>
            <p:nvPr/>
          </p:nvSpPr>
          <p:spPr bwMode="auto">
            <a:xfrm flipH="1">
              <a:off x="2800" y="1907"/>
              <a:ext cx="1088" cy="440"/>
            </a:xfrm>
            <a:custGeom>
              <a:avLst/>
              <a:gdLst/>
              <a:ahLst/>
              <a:cxnLst>
                <a:cxn ang="0">
                  <a:pos x="0" y="440"/>
                </a:cxn>
                <a:cxn ang="0">
                  <a:pos x="378" y="412"/>
                </a:cxn>
                <a:cxn ang="0">
                  <a:pos x="528" y="344"/>
                </a:cxn>
                <a:cxn ang="0">
                  <a:pos x="672" y="152"/>
                </a:cxn>
                <a:cxn ang="0">
                  <a:pos x="768" y="56"/>
                </a:cxn>
                <a:cxn ang="0">
                  <a:pos x="912" y="8"/>
                </a:cxn>
                <a:cxn ang="0">
                  <a:pos x="1056" y="8"/>
                </a:cxn>
              </a:cxnLst>
              <a:rect l="0" t="0" r="r" b="b"/>
              <a:pathLst>
                <a:path w="1056" h="440">
                  <a:moveTo>
                    <a:pt x="0" y="440"/>
                  </a:moveTo>
                  <a:cubicBezTo>
                    <a:pt x="145" y="434"/>
                    <a:pt x="290" y="428"/>
                    <a:pt x="378" y="412"/>
                  </a:cubicBezTo>
                  <a:cubicBezTo>
                    <a:pt x="466" y="396"/>
                    <a:pt x="479" y="387"/>
                    <a:pt x="528" y="344"/>
                  </a:cubicBezTo>
                  <a:cubicBezTo>
                    <a:pt x="577" y="301"/>
                    <a:pt x="632" y="200"/>
                    <a:pt x="672" y="152"/>
                  </a:cubicBezTo>
                  <a:cubicBezTo>
                    <a:pt x="712" y="104"/>
                    <a:pt x="728" y="80"/>
                    <a:pt x="768" y="56"/>
                  </a:cubicBezTo>
                  <a:cubicBezTo>
                    <a:pt x="808" y="32"/>
                    <a:pt x="864" y="16"/>
                    <a:pt x="912" y="8"/>
                  </a:cubicBezTo>
                  <a:cubicBezTo>
                    <a:pt x="960" y="0"/>
                    <a:pt x="1008" y="4"/>
                    <a:pt x="1056" y="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4597400" y="4000500"/>
            <a:ext cx="0" cy="20986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4699000" y="4013200"/>
            <a:ext cx="0" cy="2057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4648200" y="4013200"/>
            <a:ext cx="0" cy="2082800"/>
          </a:xfrm>
          <a:prstGeom prst="line">
            <a:avLst/>
          </a:prstGeom>
          <a:noFill/>
          <a:ln w="3810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513263" y="5994400"/>
            <a:ext cx="10318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Mean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3344863" y="5918200"/>
            <a:ext cx="13096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Median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4129088" y="6223000"/>
            <a:ext cx="10366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 dirty="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7" grpId="0" autoUpdateAnimBg="0"/>
      <p:bldP spid="29708" grpId="0" autoUpdateAnimBg="0"/>
      <p:bldP spid="29709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E21FB45-910E-4AD8-8664-EBDB3A36521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7987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E79254F-020E-4DC2-9819-48FA10D59C3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79388" y="1219200"/>
            <a:ext cx="885666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If a distribution is nonsymmetrical, and 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skewed to </a:t>
            </a:r>
            <a:r>
              <a:rPr lang="en-US" altLang="zh-TW" sz="4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right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the three measures differ.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79388" y="3068638"/>
            <a:ext cx="8640762" cy="3128962"/>
          </a:xfrm>
          <a:prstGeom prst="rect">
            <a:avLst/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TW" altLang="zh-TW" sz="3600">
              <a:latin typeface="Arial Narrow" pitchFamily="34" charset="0"/>
            </a:endParaRP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80231" y="3028364"/>
            <a:ext cx="7526337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positively skewed distribution</a:t>
            </a:r>
          </a:p>
          <a:p>
            <a:pPr algn="ctr">
              <a:defRPr/>
            </a:pPr>
            <a:r>
              <a:rPr lang="en-US" altLang="zh-TW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(“skewed to the right”)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3143250" y="6061075"/>
            <a:ext cx="10318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Mean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2695575" y="6294438"/>
            <a:ext cx="1309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Median</a:t>
            </a:r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3124200" y="4495800"/>
            <a:ext cx="0" cy="1600200"/>
          </a:xfrm>
          <a:prstGeom prst="line">
            <a:avLst/>
          </a:prstGeom>
          <a:noFill/>
          <a:ln w="3810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2300288" y="6045200"/>
            <a:ext cx="10366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Mode</a:t>
            </a:r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2743200" y="4445000"/>
            <a:ext cx="762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3347864" y="4437112"/>
            <a:ext cx="0" cy="1676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3563888" y="4509120"/>
            <a:ext cx="0" cy="157956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1600200" y="6045200"/>
            <a:ext cx="5486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0745" name="Rectangle 25"/>
          <p:cNvSpPr>
            <a:spLocks noGrp="1" noChangeArrowheads="1"/>
          </p:cNvSpPr>
          <p:nvPr>
            <p:ph type="title"/>
          </p:nvPr>
        </p:nvSpPr>
        <p:spPr>
          <a:xfrm>
            <a:off x="750094" y="275779"/>
            <a:ext cx="7715250" cy="998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Positively Skewed</a:t>
            </a:r>
          </a:p>
        </p:txBody>
      </p:sp>
      <p:grpSp>
        <p:nvGrpSpPr>
          <p:cNvPr id="28" name="Group 20"/>
          <p:cNvGrpSpPr>
            <a:grpSpLocks/>
          </p:cNvGrpSpPr>
          <p:nvPr/>
        </p:nvGrpSpPr>
        <p:grpSpPr bwMode="auto">
          <a:xfrm>
            <a:off x="1763688" y="4437111"/>
            <a:ext cx="5322912" cy="1568477"/>
            <a:chOff x="2160" y="673"/>
            <a:chExt cx="2135" cy="832"/>
          </a:xfrm>
        </p:grpSpPr>
        <p:sp>
          <p:nvSpPr>
            <p:cNvPr id="29" name="Freeform 2"/>
            <p:cNvSpPr>
              <a:spLocks/>
            </p:cNvSpPr>
            <p:nvPr/>
          </p:nvSpPr>
          <p:spPr bwMode="auto">
            <a:xfrm>
              <a:off x="2160" y="673"/>
              <a:ext cx="432" cy="831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 flipH="1">
              <a:off x="2592" y="673"/>
              <a:ext cx="1703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nimBg="1" autoUpdateAnimBg="0"/>
      <p:bldP spid="30735" grpId="0" autoUpdateAnimBg="0"/>
      <p:bldP spid="30736" grpId="0" autoUpdateAnimBg="0"/>
      <p:bldP spid="30737" grpId="0" autoUpdateAnimBg="0"/>
      <p:bldP spid="30740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22A0A68-CBB1-4520-ABAC-FB936B335246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089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6E30E6A-4EA1-40F7-BAF0-1EE10AE0AF0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07950" y="1143000"/>
            <a:ext cx="88265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a distribution is nonsymmetrical, and 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skewed to the left</a:t>
            </a:r>
            <a:r>
              <a:rPr lang="en-US" altLang="zh-TW" sz="4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TW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or to the right, the three measures differ.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09538" y="3213100"/>
            <a:ext cx="8928100" cy="3219450"/>
          </a:xfrm>
          <a:prstGeom prst="rect">
            <a:avLst/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TW" altLang="zh-TW" sz="2400">
              <a:latin typeface="Arial Narrow" pitchFamily="34" charset="0"/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4746625" y="6294438"/>
            <a:ext cx="1309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Median</a:t>
            </a:r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5609929" y="4509120"/>
            <a:ext cx="0" cy="1600200"/>
          </a:xfrm>
          <a:prstGeom prst="line">
            <a:avLst/>
          </a:prstGeom>
          <a:noFill/>
          <a:ln w="3810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195888" y="4503738"/>
            <a:ext cx="762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5404610" y="4527550"/>
            <a:ext cx="0" cy="1600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 flipH="1">
            <a:off x="5182637" y="4603750"/>
            <a:ext cx="0" cy="1524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1262063" y="3246438"/>
            <a:ext cx="7847012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TW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negatively skewed distribution</a:t>
            </a:r>
          </a:p>
          <a:p>
            <a:pPr algn="ctr">
              <a:defRPr/>
            </a:pPr>
            <a:r>
              <a:rPr lang="en-US" altLang="zh-TW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(“skewed to the left”)</a:t>
            </a:r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1843088" y="6127750"/>
            <a:ext cx="6096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31764" name="Rectangle 20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1216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Negatively Skewed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4422775" y="5989638"/>
            <a:ext cx="10318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Mean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5486400" y="5989638"/>
            <a:ext cx="10366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>
                <a:solidFill>
                  <a:srgbClr val="66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Mode</a:t>
            </a:r>
          </a:p>
        </p:txBody>
      </p: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1843575" y="4493142"/>
            <a:ext cx="5392721" cy="1602410"/>
            <a:chOff x="2132" y="673"/>
            <a:chExt cx="2163" cy="850"/>
          </a:xfrm>
        </p:grpSpPr>
        <p:sp>
          <p:nvSpPr>
            <p:cNvPr id="24" name="Freeform 2"/>
            <p:cNvSpPr>
              <a:spLocks/>
            </p:cNvSpPr>
            <p:nvPr/>
          </p:nvSpPr>
          <p:spPr bwMode="auto">
            <a:xfrm>
              <a:off x="2132" y="673"/>
              <a:ext cx="1615" cy="850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 flipH="1">
              <a:off x="3747" y="673"/>
              <a:ext cx="548" cy="832"/>
            </a:xfrm>
            <a:custGeom>
              <a:avLst/>
              <a:gdLst/>
              <a:ahLst/>
              <a:cxnLst>
                <a:cxn ang="0">
                  <a:pos x="0" y="832"/>
                </a:cxn>
                <a:cxn ang="0">
                  <a:pos x="336" y="736"/>
                </a:cxn>
                <a:cxn ang="0">
                  <a:pos x="528" y="544"/>
                </a:cxn>
                <a:cxn ang="0">
                  <a:pos x="672" y="352"/>
                </a:cxn>
                <a:cxn ang="0">
                  <a:pos x="864" y="112"/>
                </a:cxn>
                <a:cxn ang="0">
                  <a:pos x="1008" y="16"/>
                </a:cxn>
                <a:cxn ang="0">
                  <a:pos x="1104" y="16"/>
                </a:cxn>
              </a:cxnLst>
              <a:rect l="0" t="0" r="r" b="b"/>
              <a:pathLst>
                <a:path w="1104" h="832">
                  <a:moveTo>
                    <a:pt x="0" y="832"/>
                  </a:moveTo>
                  <a:cubicBezTo>
                    <a:pt x="124" y="808"/>
                    <a:pt x="248" y="784"/>
                    <a:pt x="336" y="736"/>
                  </a:cubicBezTo>
                  <a:cubicBezTo>
                    <a:pt x="424" y="688"/>
                    <a:pt x="472" y="608"/>
                    <a:pt x="528" y="544"/>
                  </a:cubicBezTo>
                  <a:cubicBezTo>
                    <a:pt x="584" y="480"/>
                    <a:pt x="616" y="424"/>
                    <a:pt x="672" y="352"/>
                  </a:cubicBezTo>
                  <a:cubicBezTo>
                    <a:pt x="728" y="280"/>
                    <a:pt x="808" y="168"/>
                    <a:pt x="864" y="112"/>
                  </a:cubicBezTo>
                  <a:cubicBezTo>
                    <a:pt x="920" y="56"/>
                    <a:pt x="968" y="32"/>
                    <a:pt x="1008" y="16"/>
                  </a:cubicBezTo>
                  <a:cubicBezTo>
                    <a:pt x="1048" y="0"/>
                    <a:pt x="1076" y="8"/>
                    <a:pt x="1104" y="16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nimBg="1" autoUpdateAnimBg="0"/>
      <p:bldP spid="31756" grpId="0" autoUpdateAnimBg="0"/>
      <p:bldP spid="31762" grpId="0"/>
      <p:bldP spid="31755" grpId="0" autoUpdateAnimBg="0"/>
      <p:bldP spid="31758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66212A0-F731-4526-8943-F403C69A494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19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23C1A85-3D3B-4C70-8884-8E4AEE6FA22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63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13184"/>
            <a:ext cx="7715250" cy="1171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24000"/>
            <a:ext cx="7958138" cy="48577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A professor of statistics wants to report the results of a </a:t>
            </a:r>
            <a:r>
              <a:rPr lang="en-US" altLang="zh-TW" b="1" dirty="0" smtClean="0">
                <a:solidFill>
                  <a:schemeClr val="accent2"/>
                </a:solidFill>
              </a:rPr>
              <a:t>midterm exam</a:t>
            </a:r>
            <a:r>
              <a:rPr lang="en-US" altLang="zh-TW" dirty="0" smtClean="0"/>
              <a:t>, taken by </a:t>
            </a:r>
            <a:r>
              <a:rPr lang="en-US" altLang="zh-TW" b="1" dirty="0" smtClean="0">
                <a:solidFill>
                  <a:schemeClr val="hlink"/>
                </a:solidFill>
              </a:rPr>
              <a:t>100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students. Find the mean, median, and mode, and describe the information they provide.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5E5395D-4802-40C0-8859-8239C4F90714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3B568DD-F3F4-4E8A-A973-B6867A8D6B3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261122" name="Object 2"/>
          <p:cNvGraphicFramePr>
            <a:graphicFrameLocks noChangeAspect="1"/>
          </p:cNvGraphicFramePr>
          <p:nvPr/>
        </p:nvGraphicFramePr>
        <p:xfrm>
          <a:off x="250825" y="1773238"/>
          <a:ext cx="3713163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工作表" r:id="rId3" imgW="4190400" imgH="5630400" progId="Excel.Sheet.8">
                  <p:embed/>
                </p:oleObj>
              </mc:Choice>
              <mc:Fallback>
                <p:oleObj name="工作表" r:id="rId3" imgW="4190400" imgH="56304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73238"/>
                        <a:ext cx="3713163" cy="4537075"/>
                      </a:xfrm>
                      <a:prstGeom prst="rect">
                        <a:avLst/>
                      </a:prstGeom>
                      <a:noFill/>
                      <a:effectLst>
                        <a:outerShdw dist="64758" dir="20921404" algn="ctr" rotWithShape="0">
                          <a:schemeClr val="tx1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6003925" y="2239963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TW" altLang="zh-TW" sz="3600"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484313"/>
            <a:ext cx="8497887" cy="5045075"/>
            <a:chOff x="249" y="935"/>
            <a:chExt cx="5353" cy="3178"/>
          </a:xfrm>
        </p:grpSpPr>
        <p:sp>
          <p:nvSpPr>
            <p:cNvPr id="261125" name="Text Box 5"/>
            <p:cNvSpPr txBox="1">
              <a:spLocks noChangeArrowheads="1"/>
            </p:cNvSpPr>
            <p:nvPr/>
          </p:nvSpPr>
          <p:spPr bwMode="auto">
            <a:xfrm>
              <a:off x="2631" y="935"/>
              <a:ext cx="2971" cy="31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mean provides </a:t>
              </a:r>
            </a:p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information about the </a:t>
              </a:r>
            </a:p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over-all performance level of the class. It can serve as a  tool for making comparisons with other classes and/or other exams. </a:t>
              </a:r>
            </a:p>
          </p:txBody>
        </p:sp>
        <p:sp>
          <p:nvSpPr>
            <p:cNvPr id="261126" name="Line 6"/>
            <p:cNvSpPr>
              <a:spLocks noChangeShapeType="1"/>
            </p:cNvSpPr>
            <p:nvPr/>
          </p:nvSpPr>
          <p:spPr bwMode="auto">
            <a:xfrm>
              <a:off x="249" y="1661"/>
              <a:ext cx="2359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8925" y="1628775"/>
            <a:ext cx="8364538" cy="4495800"/>
            <a:chOff x="182" y="1026"/>
            <a:chExt cx="5269" cy="2832"/>
          </a:xfrm>
        </p:grpSpPr>
        <p:sp>
          <p:nvSpPr>
            <p:cNvPr id="261128" name="Text Box 8"/>
            <p:cNvSpPr txBox="1">
              <a:spLocks noChangeArrowheads="1"/>
            </p:cNvSpPr>
            <p:nvPr/>
          </p:nvSpPr>
          <p:spPr bwMode="auto">
            <a:xfrm>
              <a:off x="2880" y="1026"/>
              <a:ext cx="2571" cy="2832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Median indicates that </a:t>
              </a:r>
            </a:p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half of the class received a grade below 81, and </a:t>
              </a:r>
            </a:p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half of the class received a grade above 81. </a:t>
              </a:r>
            </a:p>
          </p:txBody>
        </p:sp>
        <p:sp>
          <p:nvSpPr>
            <p:cNvPr id="261129" name="Line 9"/>
            <p:cNvSpPr>
              <a:spLocks noChangeShapeType="1"/>
            </p:cNvSpPr>
            <p:nvPr/>
          </p:nvSpPr>
          <p:spPr bwMode="auto">
            <a:xfrm flipV="1">
              <a:off x="182" y="2069"/>
              <a:ext cx="2721" cy="9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23850" y="1263650"/>
            <a:ext cx="8496300" cy="5594350"/>
            <a:chOff x="204" y="813"/>
            <a:chExt cx="5352" cy="3524"/>
          </a:xfrm>
        </p:grpSpPr>
        <p:sp>
          <p:nvSpPr>
            <p:cNvPr id="261131" name="Text Box 11"/>
            <p:cNvSpPr txBox="1">
              <a:spLocks noChangeArrowheads="1"/>
            </p:cNvSpPr>
            <p:nvPr/>
          </p:nvSpPr>
          <p:spPr bwMode="auto">
            <a:xfrm>
              <a:off x="2608" y="813"/>
              <a:ext cx="2948" cy="352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TW" sz="36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 mode must be used when data is qualitative. If marks are classified by letter grade, the frequency of each grade can be calculated. Then, the mode becomes a logical measure to compute.</a:t>
              </a:r>
            </a:p>
          </p:txBody>
        </p:sp>
        <p:sp>
          <p:nvSpPr>
            <p:cNvPr id="261132" name="Line 12"/>
            <p:cNvSpPr>
              <a:spLocks noChangeShapeType="1"/>
            </p:cNvSpPr>
            <p:nvPr/>
          </p:nvSpPr>
          <p:spPr bwMode="auto">
            <a:xfrm flipV="1">
              <a:off x="204" y="2251"/>
              <a:ext cx="2404" cy="9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61133" name="Rectangle 13"/>
          <p:cNvSpPr>
            <a:spLocks noGrp="1" noChangeArrowheads="1"/>
          </p:cNvSpPr>
          <p:nvPr>
            <p:ph type="title"/>
          </p:nvPr>
        </p:nvSpPr>
        <p:spPr>
          <a:xfrm>
            <a:off x="827584" y="304800"/>
            <a:ext cx="7715250" cy="990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6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F6BEF0E-9640-433F-9B29-934054EE7EF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22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1602BA8-730C-4B03-8B88-1334D188DCD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286000" y="1752600"/>
          <a:ext cx="670560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工作表" r:id="rId3" imgW="5457600" imgH="2592000" progId="Excel.Sheet.8">
                  <p:embed/>
                </p:oleObj>
              </mc:Choice>
              <mc:Fallback>
                <p:oleObj name="工作表" r:id="rId3" imgW="5457600" imgH="25920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6705600" cy="389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28600" y="2057400"/>
          <a:ext cx="200342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工作表" r:id="rId5" imgW="1857600" imgH="2966400" progId="Excel.Sheet.8">
                  <p:embed/>
                </p:oleObj>
              </mc:Choice>
              <mc:Fallback>
                <p:oleObj name="工作表" r:id="rId5" imgW="1857600" imgH="29664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57400"/>
                        <a:ext cx="2003425" cy="32004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>
                        <a:outerShdw dist="107763" dir="189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2411413" y="2333625"/>
            <a:ext cx="64881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 b="1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histogram is skewed to the left</a:t>
            </a:r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5305425" y="5638800"/>
            <a:ext cx="2746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Modal class</a:t>
            </a:r>
          </a:p>
        </p:txBody>
      </p:sp>
      <p:sp>
        <p:nvSpPr>
          <p:cNvPr id="262150" name="Freeform 6"/>
          <p:cNvSpPr>
            <a:spLocks/>
          </p:cNvSpPr>
          <p:nvPr/>
        </p:nvSpPr>
        <p:spPr bwMode="auto">
          <a:xfrm>
            <a:off x="6654800" y="4054475"/>
            <a:ext cx="762000" cy="1752600"/>
          </a:xfrm>
          <a:custGeom>
            <a:avLst/>
            <a:gdLst/>
            <a:ahLst/>
            <a:cxnLst>
              <a:cxn ang="0">
                <a:pos x="104" y="1104"/>
              </a:cxn>
              <a:cxn ang="0">
                <a:pos x="56" y="720"/>
              </a:cxn>
              <a:cxn ang="0">
                <a:pos x="440" y="624"/>
              </a:cxn>
              <a:cxn ang="0">
                <a:pos x="296" y="384"/>
              </a:cxn>
              <a:cxn ang="0">
                <a:pos x="440" y="240"/>
              </a:cxn>
              <a:cxn ang="0">
                <a:pos x="440" y="0"/>
              </a:cxn>
            </a:cxnLst>
            <a:rect l="0" t="0" r="r" b="b"/>
            <a:pathLst>
              <a:path w="480" h="1104">
                <a:moveTo>
                  <a:pt x="104" y="1104"/>
                </a:moveTo>
                <a:cubicBezTo>
                  <a:pt x="52" y="952"/>
                  <a:pt x="0" y="800"/>
                  <a:pt x="56" y="720"/>
                </a:cubicBezTo>
                <a:cubicBezTo>
                  <a:pt x="112" y="640"/>
                  <a:pt x="400" y="680"/>
                  <a:pt x="440" y="624"/>
                </a:cubicBezTo>
                <a:cubicBezTo>
                  <a:pt x="480" y="568"/>
                  <a:pt x="296" y="448"/>
                  <a:pt x="296" y="384"/>
                </a:cubicBezTo>
                <a:cubicBezTo>
                  <a:pt x="296" y="320"/>
                  <a:pt x="416" y="304"/>
                  <a:pt x="440" y="240"/>
                </a:cubicBezTo>
                <a:cubicBezTo>
                  <a:pt x="464" y="176"/>
                  <a:pt x="452" y="88"/>
                  <a:pt x="440" y="0"/>
                </a:cubicBezTo>
              </a:path>
            </a:pathLst>
          </a:custGeom>
          <a:noFill/>
          <a:ln w="38100" cap="flat" cmpd="sng">
            <a:solidFill>
              <a:srgbClr val="66FFCC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170490" cy="124360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Histogram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6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 autoUpdateAnimBg="0"/>
      <p:bldP spid="26214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F7B6D36-4F50-4D17-B124-08E400AE282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29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33A3385-191B-4629-9341-65E66C86899C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82948" name="Text Box 3"/>
          <p:cNvSpPr txBox="1">
            <a:spLocks noChangeArrowheads="1"/>
          </p:cNvSpPr>
          <p:nvPr/>
        </p:nvSpPr>
        <p:spPr bwMode="auto">
          <a:xfrm>
            <a:off x="5927725" y="35909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zh-TW" altLang="zh-TW" sz="2400">
              <a:latin typeface="Arial Narrow" pitchFamily="34" charset="0"/>
            </a:endParaRPr>
          </a:p>
        </p:txBody>
      </p:sp>
      <p:sp>
        <p:nvSpPr>
          <p:cNvPr id="122888" name="Rectangle 8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458200" cy="122455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Mean, Median, and Mode</a:t>
            </a:r>
          </a:p>
        </p:txBody>
      </p:sp>
      <p:sp>
        <p:nvSpPr>
          <p:cNvPr id="12288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50825" y="1584325"/>
            <a:ext cx="8748713" cy="4724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A professor of statistics wants to report the results of a midterm exam, taken by 100 students.  </a:t>
            </a:r>
          </a:p>
          <a:p>
            <a:pPr eaLnBrk="1" hangingPunct="1">
              <a:defRPr/>
            </a:pPr>
            <a:r>
              <a:rPr lang="en-US" altLang="zh-TW" sz="4000" smtClean="0"/>
              <a:t>The mean of the test marks is 73.90</a:t>
            </a:r>
          </a:p>
          <a:p>
            <a:pPr eaLnBrk="1" hangingPunct="1">
              <a:defRPr/>
            </a:pPr>
            <a:r>
              <a:rPr lang="en-US" altLang="zh-TW" sz="4000" smtClean="0"/>
              <a:t>The median of the test marks is 81</a:t>
            </a:r>
          </a:p>
          <a:p>
            <a:pPr eaLnBrk="1" hangingPunct="1">
              <a:defRPr/>
            </a:pPr>
            <a:r>
              <a:rPr lang="en-US" altLang="zh-TW" sz="4000" smtClean="0"/>
              <a:t>The mode of the test marks is 84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AA0CD59-ACAB-4C28-BB2C-F0B087D6C9D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24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8E4A385-6CE3-48E6-83D3-FDD5E51726C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295400" y="1524000"/>
          <a:ext cx="670560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工作表" r:id="rId3" imgW="5457600" imgH="2592000" progId="Excel.Sheet.8">
                  <p:embed/>
                </p:oleObj>
              </mc:Choice>
              <mc:Fallback>
                <p:oleObj name="工作表" r:id="rId3" imgW="5457600" imgH="25920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24000"/>
                        <a:ext cx="6705600" cy="389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082800" y="2239963"/>
            <a:ext cx="50371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800" b="1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The histogram is skewed to the left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544888" y="2706688"/>
            <a:ext cx="5327650" cy="3736975"/>
            <a:chOff x="1911" y="1720"/>
            <a:chExt cx="3356" cy="2354"/>
          </a:xfrm>
        </p:grpSpPr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>
              <a:off x="3376" y="1720"/>
              <a:ext cx="0" cy="96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775" name="Line 7"/>
            <p:cNvSpPr>
              <a:spLocks noChangeShapeType="1"/>
            </p:cNvSpPr>
            <p:nvPr/>
          </p:nvSpPr>
          <p:spPr bwMode="auto">
            <a:xfrm>
              <a:off x="3624" y="1720"/>
              <a:ext cx="0" cy="96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776" name="Line 8"/>
            <p:cNvSpPr>
              <a:spLocks noChangeShapeType="1"/>
            </p:cNvSpPr>
            <p:nvPr/>
          </p:nvSpPr>
          <p:spPr bwMode="auto">
            <a:xfrm>
              <a:off x="3728" y="1720"/>
              <a:ext cx="0" cy="960"/>
            </a:xfrm>
            <a:prstGeom prst="lin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777" name="Freeform 9"/>
            <p:cNvSpPr>
              <a:spLocks/>
            </p:cNvSpPr>
            <p:nvPr/>
          </p:nvSpPr>
          <p:spPr bwMode="auto">
            <a:xfrm>
              <a:off x="2648" y="2640"/>
              <a:ext cx="736" cy="976"/>
            </a:xfrm>
            <a:custGeom>
              <a:avLst/>
              <a:gdLst/>
              <a:ahLst/>
              <a:cxnLst>
                <a:cxn ang="0">
                  <a:pos x="0" y="976"/>
                </a:cxn>
                <a:cxn ang="0">
                  <a:pos x="264" y="944"/>
                </a:cxn>
                <a:cxn ang="0">
                  <a:pos x="304" y="840"/>
                </a:cxn>
                <a:cxn ang="0">
                  <a:pos x="336" y="752"/>
                </a:cxn>
                <a:cxn ang="0">
                  <a:pos x="472" y="616"/>
                </a:cxn>
                <a:cxn ang="0">
                  <a:pos x="536" y="424"/>
                </a:cxn>
                <a:cxn ang="0">
                  <a:pos x="688" y="232"/>
                </a:cxn>
                <a:cxn ang="0">
                  <a:pos x="728" y="104"/>
                </a:cxn>
                <a:cxn ang="0">
                  <a:pos x="736" y="0"/>
                </a:cxn>
              </a:cxnLst>
              <a:rect l="0" t="0" r="r" b="b"/>
              <a:pathLst>
                <a:path w="736" h="976">
                  <a:moveTo>
                    <a:pt x="0" y="976"/>
                  </a:moveTo>
                  <a:cubicBezTo>
                    <a:pt x="89" y="969"/>
                    <a:pt x="175" y="953"/>
                    <a:pt x="264" y="944"/>
                  </a:cubicBezTo>
                  <a:cubicBezTo>
                    <a:pt x="310" y="929"/>
                    <a:pt x="297" y="886"/>
                    <a:pt x="304" y="840"/>
                  </a:cubicBezTo>
                  <a:cubicBezTo>
                    <a:pt x="310" y="804"/>
                    <a:pt x="316" y="782"/>
                    <a:pt x="336" y="752"/>
                  </a:cubicBezTo>
                  <a:cubicBezTo>
                    <a:pt x="354" y="681"/>
                    <a:pt x="401" y="634"/>
                    <a:pt x="472" y="616"/>
                  </a:cubicBezTo>
                  <a:cubicBezTo>
                    <a:pt x="529" y="559"/>
                    <a:pt x="509" y="495"/>
                    <a:pt x="536" y="424"/>
                  </a:cubicBezTo>
                  <a:cubicBezTo>
                    <a:pt x="566" y="344"/>
                    <a:pt x="629" y="291"/>
                    <a:pt x="688" y="232"/>
                  </a:cubicBezTo>
                  <a:cubicBezTo>
                    <a:pt x="703" y="186"/>
                    <a:pt x="720" y="152"/>
                    <a:pt x="728" y="104"/>
                  </a:cubicBezTo>
                  <a:cubicBezTo>
                    <a:pt x="731" y="69"/>
                    <a:pt x="736" y="0"/>
                    <a:pt x="736" y="0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1911" y="3450"/>
              <a:ext cx="953" cy="4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4400">
                  <a:solidFill>
                    <a:schemeClr val="hlink"/>
                  </a:solidFill>
                </a:rPr>
                <a:t>Mean</a:t>
              </a:r>
            </a:p>
          </p:txBody>
        </p:sp>
        <p:sp>
          <p:nvSpPr>
            <p:cNvPr id="32779" name="Freeform 11"/>
            <p:cNvSpPr>
              <a:spLocks/>
            </p:cNvSpPr>
            <p:nvPr/>
          </p:nvSpPr>
          <p:spPr bwMode="auto">
            <a:xfrm>
              <a:off x="3416" y="2680"/>
              <a:ext cx="216" cy="1048"/>
            </a:xfrm>
            <a:custGeom>
              <a:avLst/>
              <a:gdLst/>
              <a:ahLst/>
              <a:cxnLst>
                <a:cxn ang="0">
                  <a:pos x="0" y="1048"/>
                </a:cxn>
                <a:cxn ang="0">
                  <a:pos x="56" y="952"/>
                </a:cxn>
                <a:cxn ang="0">
                  <a:pos x="72" y="920"/>
                </a:cxn>
                <a:cxn ang="0">
                  <a:pos x="96" y="888"/>
                </a:cxn>
                <a:cxn ang="0">
                  <a:pos x="136" y="680"/>
                </a:cxn>
                <a:cxn ang="0">
                  <a:pos x="192" y="304"/>
                </a:cxn>
                <a:cxn ang="0">
                  <a:pos x="200" y="264"/>
                </a:cxn>
                <a:cxn ang="0">
                  <a:pos x="216" y="168"/>
                </a:cxn>
                <a:cxn ang="0">
                  <a:pos x="208" y="0"/>
                </a:cxn>
              </a:cxnLst>
              <a:rect l="0" t="0" r="r" b="b"/>
              <a:pathLst>
                <a:path w="216" h="1048">
                  <a:moveTo>
                    <a:pt x="0" y="1048"/>
                  </a:moveTo>
                  <a:cubicBezTo>
                    <a:pt x="20" y="987"/>
                    <a:pt x="21" y="1002"/>
                    <a:pt x="56" y="952"/>
                  </a:cubicBezTo>
                  <a:cubicBezTo>
                    <a:pt x="63" y="942"/>
                    <a:pt x="66" y="930"/>
                    <a:pt x="72" y="920"/>
                  </a:cubicBezTo>
                  <a:cubicBezTo>
                    <a:pt x="79" y="909"/>
                    <a:pt x="88" y="899"/>
                    <a:pt x="96" y="888"/>
                  </a:cubicBezTo>
                  <a:cubicBezTo>
                    <a:pt x="110" y="819"/>
                    <a:pt x="119" y="748"/>
                    <a:pt x="136" y="680"/>
                  </a:cubicBezTo>
                  <a:cubicBezTo>
                    <a:pt x="140" y="563"/>
                    <a:pt x="121" y="411"/>
                    <a:pt x="192" y="304"/>
                  </a:cubicBezTo>
                  <a:cubicBezTo>
                    <a:pt x="195" y="291"/>
                    <a:pt x="198" y="277"/>
                    <a:pt x="200" y="264"/>
                  </a:cubicBezTo>
                  <a:cubicBezTo>
                    <a:pt x="206" y="232"/>
                    <a:pt x="216" y="168"/>
                    <a:pt x="216" y="168"/>
                  </a:cubicBezTo>
                  <a:cubicBezTo>
                    <a:pt x="207" y="21"/>
                    <a:pt x="208" y="77"/>
                    <a:pt x="208" y="0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2982" y="3594"/>
              <a:ext cx="1228" cy="4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Median</a:t>
              </a:r>
            </a:p>
          </p:txBody>
        </p:sp>
        <p:sp>
          <p:nvSpPr>
            <p:cNvPr id="32781" name="Freeform 13"/>
            <p:cNvSpPr>
              <a:spLocks/>
            </p:cNvSpPr>
            <p:nvPr/>
          </p:nvSpPr>
          <p:spPr bwMode="auto">
            <a:xfrm>
              <a:off x="3728" y="2672"/>
              <a:ext cx="808" cy="864"/>
            </a:xfrm>
            <a:custGeom>
              <a:avLst/>
              <a:gdLst/>
              <a:ahLst/>
              <a:cxnLst>
                <a:cxn ang="0">
                  <a:pos x="808" y="864"/>
                </a:cxn>
                <a:cxn ang="0">
                  <a:pos x="680" y="728"/>
                </a:cxn>
                <a:cxn ang="0">
                  <a:pos x="296" y="608"/>
                </a:cxn>
                <a:cxn ang="0">
                  <a:pos x="200" y="496"/>
                </a:cxn>
                <a:cxn ang="0">
                  <a:pos x="168" y="336"/>
                </a:cxn>
                <a:cxn ang="0">
                  <a:pos x="152" y="168"/>
                </a:cxn>
                <a:cxn ang="0">
                  <a:pos x="56" y="40"/>
                </a:cxn>
                <a:cxn ang="0">
                  <a:pos x="40" y="16"/>
                </a:cxn>
                <a:cxn ang="0">
                  <a:pos x="0" y="0"/>
                </a:cxn>
              </a:cxnLst>
              <a:rect l="0" t="0" r="r" b="b"/>
              <a:pathLst>
                <a:path w="808" h="864">
                  <a:moveTo>
                    <a:pt x="808" y="864"/>
                  </a:moveTo>
                  <a:cubicBezTo>
                    <a:pt x="775" y="823"/>
                    <a:pt x="716" y="746"/>
                    <a:pt x="680" y="728"/>
                  </a:cubicBezTo>
                  <a:cubicBezTo>
                    <a:pt x="574" y="675"/>
                    <a:pt x="421" y="639"/>
                    <a:pt x="296" y="608"/>
                  </a:cubicBezTo>
                  <a:cubicBezTo>
                    <a:pt x="254" y="566"/>
                    <a:pt x="234" y="541"/>
                    <a:pt x="200" y="496"/>
                  </a:cubicBezTo>
                  <a:cubicBezTo>
                    <a:pt x="189" y="443"/>
                    <a:pt x="179" y="389"/>
                    <a:pt x="168" y="336"/>
                  </a:cubicBezTo>
                  <a:cubicBezTo>
                    <a:pt x="157" y="281"/>
                    <a:pt x="170" y="221"/>
                    <a:pt x="152" y="168"/>
                  </a:cubicBezTo>
                  <a:cubicBezTo>
                    <a:pt x="134" y="115"/>
                    <a:pt x="95" y="79"/>
                    <a:pt x="56" y="40"/>
                  </a:cubicBezTo>
                  <a:cubicBezTo>
                    <a:pt x="49" y="33"/>
                    <a:pt x="48" y="22"/>
                    <a:pt x="40" y="16"/>
                  </a:cubicBezTo>
                  <a:cubicBezTo>
                    <a:pt x="29" y="7"/>
                    <a:pt x="13" y="6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66FFCC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4309" y="3498"/>
              <a:ext cx="958" cy="4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4400">
                  <a:solidFill>
                    <a:srgbClr val="66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Mode</a:t>
              </a:r>
            </a:p>
          </p:txBody>
        </p:sp>
      </p:grpSp>
      <p:sp>
        <p:nvSpPr>
          <p:cNvPr id="32783" name="Rectangle 15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Mean Median and Mode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3DFDFC8-2A44-4E67-BD82-E2652A48AB9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655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B5A82DE1-9BCD-4271-9B97-9770E46B876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72008" y="308248"/>
            <a:ext cx="8964488" cy="11045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</a:t>
            </a:r>
            <a:r>
              <a:rPr lang="en-US" altLang="zh-TW" dirty="0" smtClean="0"/>
              <a:t>of Central Location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55576" y="1308532"/>
            <a:ext cx="7920880" cy="525658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None/>
              <a:defRPr/>
            </a:pPr>
            <a:r>
              <a:rPr lang="en-US" altLang="zh-TW" dirty="0"/>
              <a:t>The central data point reflects the </a:t>
            </a:r>
            <a:r>
              <a:rPr lang="en-US" altLang="zh-TW" b="1" dirty="0">
                <a:solidFill>
                  <a:schemeClr val="accent2"/>
                </a:solidFill>
              </a:rPr>
              <a:t>gravity center </a:t>
            </a:r>
            <a:r>
              <a:rPr lang="en-US" altLang="zh-TW" dirty="0"/>
              <a:t>(the core, the focus, the key point) of all the actual data points</a:t>
            </a:r>
            <a:r>
              <a:rPr lang="en-US" altLang="zh-TW" dirty="0" smtClean="0"/>
              <a:t>.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Arithmetic Mean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/>
              <a:t>Median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altLang="zh-TW" dirty="0" smtClean="0"/>
              <a:t>Mode (Modal Class)</a:t>
            </a:r>
            <a:endParaRPr lang="en-US" altLang="zh-TW" dirty="0"/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ý"/>
              <a:defRPr/>
            </a:pPr>
            <a:r>
              <a:rPr lang="en-US" altLang="zh-TW" b="1" dirty="0">
                <a:solidFill>
                  <a:srgbClr val="FFFF00"/>
                </a:solidFill>
              </a:rPr>
              <a:t>Geometric Mean</a:t>
            </a:r>
          </a:p>
        </p:txBody>
      </p:sp>
    </p:spTree>
    <p:extLst>
      <p:ext uri="{BB962C8B-B14F-4D97-AF65-F5344CB8AC3E}">
        <p14:creationId xmlns:p14="http://schemas.microsoft.com/office/powerpoint/2010/main" val="283664408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61175F-8886-4BE2-8673-7688350C04D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49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F8F7F41-A6CE-4713-923E-67ADDD1B1DD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69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Geometric Mean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557338"/>
            <a:ext cx="7681912" cy="44846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z="4800" dirty="0" smtClean="0"/>
              <a:t>This is a measure of </a:t>
            </a:r>
            <a:r>
              <a:rPr lang="en-US" altLang="zh-TW" sz="4800" dirty="0"/>
              <a:t>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average growth rate</a:t>
            </a:r>
            <a:r>
              <a:rPr lang="en-US" altLang="zh-TW" sz="4800" dirty="0" smtClean="0">
                <a:solidFill>
                  <a:schemeClr val="accent2"/>
                </a:solidFill>
              </a:rPr>
              <a:t>, </a:t>
            </a:r>
            <a:r>
              <a:rPr lang="en-US" altLang="zh-TW" sz="4800" dirty="0"/>
              <a:t>or</a:t>
            </a:r>
            <a:r>
              <a:rPr lang="en-US" altLang="zh-TW" sz="4800" dirty="0" smtClean="0">
                <a:solidFill>
                  <a:schemeClr val="accent2"/>
                </a:solidFill>
              </a:rPr>
              <a:t>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rate of change </a:t>
            </a:r>
            <a:r>
              <a:rPr lang="en-US" altLang="zh-TW" sz="4800" dirty="0" smtClean="0"/>
              <a:t>(such as the value of an investment), </a:t>
            </a:r>
            <a:r>
              <a:rPr lang="en-US" altLang="zh-TW" sz="4800" b="1" dirty="0" smtClean="0">
                <a:solidFill>
                  <a:srgbClr val="FFFF00"/>
                </a:solidFill>
              </a:rPr>
              <a:t>in a variable over time</a:t>
            </a:r>
            <a:r>
              <a:rPr lang="en-US" altLang="zh-TW" sz="4800" dirty="0" smtClean="0"/>
              <a:t>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2B23B5F-877C-4C11-8340-F42706B38F0B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B999585-16FA-4385-8A65-7DB7AF04B18B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70338" name="Line 2"/>
          <p:cNvSpPr>
            <a:spLocks noChangeShapeType="1"/>
          </p:cNvSpPr>
          <p:nvPr/>
        </p:nvSpPr>
        <p:spPr bwMode="auto">
          <a:xfrm>
            <a:off x="2301875" y="3200400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39" name="Line 3"/>
          <p:cNvSpPr>
            <a:spLocks noChangeShapeType="1"/>
          </p:cNvSpPr>
          <p:nvPr/>
        </p:nvSpPr>
        <p:spPr bwMode="auto">
          <a:xfrm>
            <a:off x="2301875" y="6248400"/>
            <a:ext cx="579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auto">
          <a:xfrm>
            <a:off x="2606675" y="4659313"/>
            <a:ext cx="457200" cy="1589087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1" name="Rectangle 5"/>
          <p:cNvSpPr>
            <a:spLocks noChangeArrowheads="1"/>
          </p:cNvSpPr>
          <p:nvPr/>
        </p:nvSpPr>
        <p:spPr bwMode="auto">
          <a:xfrm>
            <a:off x="7178675" y="3705225"/>
            <a:ext cx="457200" cy="2543175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2" name="Rectangle 6"/>
          <p:cNvSpPr>
            <a:spLocks noChangeArrowheads="1"/>
          </p:cNvSpPr>
          <p:nvPr/>
        </p:nvSpPr>
        <p:spPr bwMode="auto">
          <a:xfrm>
            <a:off x="3444875" y="4257675"/>
            <a:ext cx="457200" cy="1990725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4359275" y="4405313"/>
            <a:ext cx="457200" cy="1843087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4" name="Rectangle 8"/>
          <p:cNvSpPr>
            <a:spLocks noChangeArrowheads="1"/>
          </p:cNvSpPr>
          <p:nvPr/>
        </p:nvSpPr>
        <p:spPr bwMode="auto">
          <a:xfrm>
            <a:off x="5349875" y="4298950"/>
            <a:ext cx="457200" cy="1949450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5" name="Rectangle 9"/>
          <p:cNvSpPr>
            <a:spLocks noChangeArrowheads="1"/>
          </p:cNvSpPr>
          <p:nvPr/>
        </p:nvSpPr>
        <p:spPr bwMode="auto">
          <a:xfrm>
            <a:off x="6264275" y="4202113"/>
            <a:ext cx="457200" cy="2046287"/>
          </a:xfrm>
          <a:prstGeom prst="rect">
            <a:avLst/>
          </a:prstGeom>
          <a:solidFill>
            <a:srgbClr val="66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18900000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46" name="Text Box 10"/>
          <p:cNvSpPr txBox="1">
            <a:spLocks noChangeArrowheads="1"/>
          </p:cNvSpPr>
          <p:nvPr/>
        </p:nvSpPr>
        <p:spPr bwMode="auto">
          <a:xfrm>
            <a:off x="1874838" y="5975350"/>
            <a:ext cx="3095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270347" name="Text Box 11"/>
          <p:cNvSpPr txBox="1">
            <a:spLocks noChangeArrowheads="1"/>
          </p:cNvSpPr>
          <p:nvPr/>
        </p:nvSpPr>
        <p:spPr bwMode="auto">
          <a:xfrm>
            <a:off x="1508125" y="54213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5,000</a:t>
            </a:r>
          </a:p>
        </p:txBody>
      </p:sp>
      <p:sp>
        <p:nvSpPr>
          <p:cNvPr id="270348" name="Text Box 12"/>
          <p:cNvSpPr txBox="1">
            <a:spLocks noChangeArrowheads="1"/>
          </p:cNvSpPr>
          <p:nvPr/>
        </p:nvSpPr>
        <p:spPr bwMode="auto">
          <a:xfrm>
            <a:off x="1403350" y="4811713"/>
            <a:ext cx="881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10,000</a:t>
            </a:r>
          </a:p>
        </p:txBody>
      </p:sp>
      <p:sp>
        <p:nvSpPr>
          <p:cNvPr id="270349" name="Text Box 13"/>
          <p:cNvSpPr txBox="1">
            <a:spLocks noChangeArrowheads="1"/>
          </p:cNvSpPr>
          <p:nvPr/>
        </p:nvSpPr>
        <p:spPr bwMode="auto">
          <a:xfrm>
            <a:off x="1403350" y="4202113"/>
            <a:ext cx="881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15,000</a:t>
            </a:r>
          </a:p>
        </p:txBody>
      </p:sp>
      <p:sp>
        <p:nvSpPr>
          <p:cNvPr id="270350" name="Text Box 14"/>
          <p:cNvSpPr txBox="1">
            <a:spLocks noChangeArrowheads="1"/>
          </p:cNvSpPr>
          <p:nvPr/>
        </p:nvSpPr>
        <p:spPr bwMode="auto">
          <a:xfrm>
            <a:off x="1403350" y="3592513"/>
            <a:ext cx="881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20,000</a:t>
            </a:r>
          </a:p>
        </p:txBody>
      </p:sp>
      <p:sp>
        <p:nvSpPr>
          <p:cNvPr id="270351" name="Text Box 15"/>
          <p:cNvSpPr txBox="1">
            <a:spLocks noChangeArrowheads="1"/>
          </p:cNvSpPr>
          <p:nvPr/>
        </p:nvSpPr>
        <p:spPr bwMode="auto">
          <a:xfrm>
            <a:off x="2590800" y="6245225"/>
            <a:ext cx="5046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000000"/>
                  </a:outerShdw>
                </a:effectLst>
              </a:rPr>
              <a:t>‘89        ‘90         ‘91         ‘92         ‘93        ‘94</a:t>
            </a:r>
          </a:p>
        </p:txBody>
      </p:sp>
      <p:sp>
        <p:nvSpPr>
          <p:cNvPr id="270352" name="Text Box 16"/>
          <p:cNvSpPr txBox="1">
            <a:spLocks noChangeArrowheads="1"/>
          </p:cNvSpPr>
          <p:nvPr/>
        </p:nvSpPr>
        <p:spPr bwMode="auto">
          <a:xfrm>
            <a:off x="2411413" y="2781300"/>
            <a:ext cx="6264275" cy="8223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>
            <a:outerShdw dist="53882" dir="189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Total number of new products introduced in </a:t>
            </a:r>
            <a:br>
              <a:rPr kumimoji="0"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North America in the years 1989,…,1994</a:t>
            </a:r>
          </a:p>
        </p:txBody>
      </p:sp>
      <p:sp>
        <p:nvSpPr>
          <p:cNvPr id="270353" name="Freeform 17"/>
          <p:cNvSpPr>
            <a:spLocks/>
          </p:cNvSpPr>
          <p:nvPr/>
        </p:nvSpPr>
        <p:spPr bwMode="auto">
          <a:xfrm>
            <a:off x="2835275" y="3719513"/>
            <a:ext cx="4572000" cy="9144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528" y="336"/>
              </a:cxn>
              <a:cxn ang="0">
                <a:pos x="1104" y="432"/>
              </a:cxn>
              <a:cxn ang="0">
                <a:pos x="1728" y="384"/>
              </a:cxn>
              <a:cxn ang="0">
                <a:pos x="2304" y="288"/>
              </a:cxn>
              <a:cxn ang="0">
                <a:pos x="2880" y="0"/>
              </a:cxn>
            </a:cxnLst>
            <a:rect l="0" t="0" r="r" b="b"/>
            <a:pathLst>
              <a:path w="2880" h="576">
                <a:moveTo>
                  <a:pt x="0" y="576"/>
                </a:moveTo>
                <a:lnTo>
                  <a:pt x="528" y="336"/>
                </a:lnTo>
                <a:lnTo>
                  <a:pt x="1104" y="432"/>
                </a:lnTo>
                <a:lnTo>
                  <a:pt x="1728" y="384"/>
                </a:lnTo>
                <a:lnTo>
                  <a:pt x="2304" y="288"/>
                </a:lnTo>
                <a:lnTo>
                  <a:pt x="2880" y="0"/>
                </a:ln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70354" name="Rectangle 18"/>
          <p:cNvSpPr>
            <a:spLocks noGrp="1" noChangeArrowheads="1"/>
          </p:cNvSpPr>
          <p:nvPr>
            <p:ph type="title"/>
          </p:nvPr>
        </p:nvSpPr>
        <p:spPr>
          <a:xfrm>
            <a:off x="755650" y="282352"/>
            <a:ext cx="8137525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Bar and Line Charts</a:t>
            </a:r>
          </a:p>
        </p:txBody>
      </p:sp>
      <p:sp>
        <p:nvSpPr>
          <p:cNvPr id="270355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172342" y="1125736"/>
            <a:ext cx="8720138" cy="172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dirty="0" smtClean="0"/>
              <a:t>Use bar charts also when the order in which nominal data are presented is meaningful.</a:t>
            </a: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V="1">
            <a:off x="2790031" y="4033331"/>
            <a:ext cx="4648200" cy="4572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lgDash"/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5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5E159AA-5AF3-479C-9B62-0A02982DDCFD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60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E830D6A-AC1F-4BDA-AB89-4AC2D4E94C8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04838" y="5791200"/>
            <a:ext cx="8359775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=&gt;[100%+(-50%)]/2 = 25% 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260648"/>
            <a:ext cx="7715250" cy="100811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4896" y="1087264"/>
            <a:ext cx="8540626" cy="4953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Suppose you make a </a:t>
            </a:r>
            <a:r>
              <a:rPr lang="en-US" altLang="zh-TW" b="1" dirty="0" smtClean="0">
                <a:solidFill>
                  <a:schemeClr val="accent2"/>
                </a:solidFill>
              </a:rPr>
              <a:t>2-year</a:t>
            </a:r>
            <a:r>
              <a:rPr lang="en-US" altLang="zh-TW" dirty="0" smtClean="0"/>
              <a:t>  investment of $1000, and it grows by </a:t>
            </a:r>
            <a:r>
              <a:rPr lang="en-US" altLang="zh-TW" b="1" dirty="0" smtClean="0">
                <a:solidFill>
                  <a:schemeClr val="accent2"/>
                </a:solidFill>
              </a:rPr>
              <a:t>100%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to $2000 during the </a:t>
            </a:r>
            <a:r>
              <a:rPr lang="en-US" altLang="zh-TW" b="1" dirty="0" smtClean="0">
                <a:solidFill>
                  <a:schemeClr val="accent2"/>
                </a:solidFill>
              </a:rPr>
              <a:t>first year</a:t>
            </a:r>
            <a:r>
              <a:rPr lang="en-US" altLang="zh-TW" dirty="0" smtClean="0"/>
              <a:t>. During the </a:t>
            </a:r>
            <a:r>
              <a:rPr lang="en-US" altLang="zh-TW" b="1" dirty="0" smtClean="0">
                <a:solidFill>
                  <a:srgbClr val="FFFF00"/>
                </a:solidFill>
              </a:rPr>
              <a:t>second year</a:t>
            </a:r>
            <a:r>
              <a:rPr lang="en-US" altLang="zh-TW" dirty="0" smtClean="0"/>
              <a:t>, however, the investment declines by </a:t>
            </a:r>
            <a:r>
              <a:rPr lang="en-US" altLang="zh-TW" b="1" dirty="0" smtClean="0">
                <a:solidFill>
                  <a:srgbClr val="FFFF00"/>
                </a:solidFill>
              </a:rPr>
              <a:t>50%</a:t>
            </a:r>
            <a:r>
              <a:rPr lang="en-US" altLang="zh-TW" dirty="0" smtClean="0"/>
              <a:t> from $2000 back to $1000.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AA120CC-EB6A-4712-A041-7A02D6EA111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70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EAA9019-EF69-4172-BEFA-705C32D9C2E5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82352"/>
            <a:ext cx="7715250" cy="9144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Truth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720138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TW" altLang="zh-TW" dirty="0" smtClean="0"/>
              <a:t>25% </a:t>
            </a:r>
            <a:r>
              <a:rPr lang="en-US" altLang="zh-TW" dirty="0" smtClean="0"/>
              <a:t>is arithmetic mean return and is misleading.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There was </a:t>
            </a:r>
            <a:r>
              <a:rPr lang="en-US" altLang="zh-TW" b="1" dirty="0" smtClean="0">
                <a:solidFill>
                  <a:schemeClr val="accent2"/>
                </a:solidFill>
              </a:rPr>
              <a:t>no change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in the value of the investment at the end of the two periods. The average </a:t>
            </a:r>
            <a:r>
              <a:rPr lang="en-US" altLang="zh-TW" b="1" dirty="0" smtClean="0">
                <a:solidFill>
                  <a:schemeClr val="accent2"/>
                </a:solidFill>
              </a:rPr>
              <a:t>compounded return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over the two periods was actually 0%.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1763713" y="5949950"/>
            <a:ext cx="65532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=&gt; </a:t>
            </a:r>
            <a:r>
              <a:rPr lang="en-US" altLang="zh-TW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Geometric mean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B1FC05A-F33F-40D0-919A-40737C003F8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80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52DBA92-4F4D-4859-B962-F40781C682D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Geometric Mean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856662" cy="5184775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Let </a:t>
            </a:r>
            <a:r>
              <a:rPr lang="en-US" altLang="zh-TW" b="1" i="1" dirty="0" err="1" smtClean="0">
                <a:solidFill>
                  <a:schemeClr val="accent2"/>
                </a:solidFill>
                <a:latin typeface="Times New Roman" pitchFamily="18" charset="0"/>
              </a:rPr>
              <a:t>R</a:t>
            </a:r>
            <a:r>
              <a:rPr lang="en-US" altLang="zh-TW" b="1" i="1" baseline="-25000" dirty="0" err="1" smtClean="0">
                <a:solidFill>
                  <a:schemeClr val="accent2"/>
                </a:solidFill>
                <a:latin typeface="Times New Roman" pitchFamily="18" charset="0"/>
              </a:rPr>
              <a:t>i</a:t>
            </a:r>
            <a:r>
              <a:rPr lang="en-US" altLang="zh-TW" b="1" baseline="-25000" dirty="0" smtClean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zh-TW" dirty="0" smtClean="0"/>
              <a:t>denote the </a:t>
            </a:r>
            <a:r>
              <a:rPr lang="en-US" altLang="zh-TW" dirty="0" err="1" smtClean="0"/>
              <a:t>the</a:t>
            </a:r>
            <a:r>
              <a:rPr lang="en-US" altLang="zh-TW" dirty="0" smtClean="0"/>
              <a:t> rate of return in period </a:t>
            </a:r>
            <a:r>
              <a:rPr lang="en-US" altLang="zh-TW" i="1" dirty="0" err="1" smtClean="0">
                <a:latin typeface="Times New Roman" pitchFamily="18" charset="0"/>
              </a:rPr>
              <a:t>i</a:t>
            </a:r>
            <a:r>
              <a:rPr lang="en-US" altLang="zh-TW" dirty="0" smtClean="0">
                <a:latin typeface="Times New Roman" pitchFamily="18" charset="0"/>
              </a:rPr>
              <a:t> </a:t>
            </a:r>
            <a:r>
              <a:rPr lang="en-US" altLang="zh-TW" dirty="0" smtClean="0"/>
              <a:t>(</a:t>
            </a:r>
            <a:r>
              <a:rPr lang="en-US" altLang="zh-TW" i="1" dirty="0" err="1" smtClean="0">
                <a:latin typeface="Times New Roman" pitchFamily="18" charset="0"/>
              </a:rPr>
              <a:t>i</a:t>
            </a:r>
            <a:r>
              <a:rPr lang="en-US" altLang="zh-TW" dirty="0" smtClean="0">
                <a:latin typeface="Times New Roman" pitchFamily="18" charset="0"/>
              </a:rPr>
              <a:t>=</a:t>
            </a:r>
            <a:r>
              <a:rPr lang="en-US" altLang="zh-TW" i="1" dirty="0" smtClean="0">
                <a:latin typeface="Times New Roman" pitchFamily="18" charset="0"/>
              </a:rPr>
              <a:t>1</a:t>
            </a:r>
            <a:r>
              <a:rPr lang="en-US" altLang="zh-TW" dirty="0" smtClean="0">
                <a:latin typeface="Times New Roman" pitchFamily="18" charset="0"/>
              </a:rPr>
              <a:t>,</a:t>
            </a:r>
            <a:r>
              <a:rPr lang="en-US" altLang="zh-TW" i="1" dirty="0" smtClean="0">
                <a:latin typeface="Times New Roman" pitchFamily="18" charset="0"/>
              </a:rPr>
              <a:t>2…</a:t>
            </a:r>
            <a:r>
              <a:rPr lang="en-US" altLang="zh-TW" dirty="0" smtClean="0">
                <a:latin typeface="Times New Roman" pitchFamily="18" charset="0"/>
              </a:rPr>
              <a:t>,</a:t>
            </a:r>
            <a:r>
              <a:rPr lang="en-US" altLang="zh-TW" i="1" dirty="0" smtClean="0">
                <a:latin typeface="Times New Roman" pitchFamily="18" charset="0"/>
              </a:rPr>
              <a:t>n</a:t>
            </a:r>
            <a:r>
              <a:rPr lang="en-US" altLang="zh-TW" dirty="0" smtClean="0"/>
              <a:t>).  The </a:t>
            </a:r>
            <a:r>
              <a:rPr lang="en-US" altLang="zh-TW" b="1" dirty="0" smtClean="0">
                <a:solidFill>
                  <a:schemeClr val="hlink"/>
                </a:solidFill>
              </a:rPr>
              <a:t>geometric mean</a:t>
            </a:r>
            <a:r>
              <a:rPr lang="en-US" altLang="zh-TW" dirty="0" smtClean="0"/>
              <a:t> of the returns </a:t>
            </a:r>
            <a:r>
              <a:rPr lang="en-US" altLang="zh-TW" i="1" dirty="0" smtClean="0">
                <a:latin typeface="Times New Roman" pitchFamily="18" charset="0"/>
              </a:rPr>
              <a:t>R</a:t>
            </a:r>
            <a:r>
              <a:rPr lang="en-US" altLang="zh-TW" i="1" baseline="-25000" dirty="0" smtClean="0">
                <a:latin typeface="Times New Roman" pitchFamily="18" charset="0"/>
              </a:rPr>
              <a:t>1</a:t>
            </a:r>
            <a:r>
              <a:rPr lang="en-US" altLang="zh-TW" dirty="0" smtClean="0">
                <a:latin typeface="Times New Roman" pitchFamily="18" charset="0"/>
              </a:rPr>
              <a:t>, </a:t>
            </a:r>
            <a:r>
              <a:rPr lang="en-US" altLang="zh-TW" i="1" dirty="0" smtClean="0">
                <a:latin typeface="Times New Roman" pitchFamily="18" charset="0"/>
              </a:rPr>
              <a:t>R</a:t>
            </a:r>
            <a:r>
              <a:rPr lang="en-US" altLang="zh-TW" i="1" baseline="-25000" dirty="0" smtClean="0">
                <a:latin typeface="Times New Roman" pitchFamily="18" charset="0"/>
              </a:rPr>
              <a:t>2</a:t>
            </a:r>
            <a:r>
              <a:rPr lang="en-US" altLang="zh-TW" dirty="0" smtClean="0">
                <a:latin typeface="Times New Roman" pitchFamily="18" charset="0"/>
              </a:rPr>
              <a:t>, …, </a:t>
            </a:r>
            <a:r>
              <a:rPr lang="en-US" altLang="zh-TW" i="1" dirty="0" err="1" smtClean="0">
                <a:latin typeface="Times New Roman" pitchFamily="18" charset="0"/>
              </a:rPr>
              <a:t>R</a:t>
            </a:r>
            <a:r>
              <a:rPr lang="en-US" altLang="zh-TW" i="1" baseline="-25000" dirty="0" err="1" smtClean="0">
                <a:latin typeface="Times New Roman" pitchFamily="18" charset="0"/>
              </a:rPr>
              <a:t>n</a:t>
            </a:r>
            <a:r>
              <a:rPr lang="en-US" altLang="zh-TW" dirty="0" smtClean="0"/>
              <a:t> is the constant </a:t>
            </a:r>
            <a:r>
              <a:rPr lang="en-US" altLang="zh-TW" b="1" i="1" dirty="0" err="1" smtClean="0">
                <a:solidFill>
                  <a:schemeClr val="accent2"/>
                </a:solidFill>
                <a:latin typeface="Times New Roman" pitchFamily="18" charset="0"/>
              </a:rPr>
              <a:t>R</a:t>
            </a:r>
            <a:r>
              <a:rPr lang="en-US" altLang="zh-TW" b="1" i="1" baseline="-25000" dirty="0" err="1" smtClean="0">
                <a:solidFill>
                  <a:schemeClr val="accent2"/>
                </a:solidFill>
                <a:latin typeface="Times New Roman" pitchFamily="18" charset="0"/>
              </a:rPr>
              <a:t>g</a:t>
            </a:r>
            <a:r>
              <a:rPr lang="en-US" altLang="zh-TW" baseline="-25000" dirty="0" smtClean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zh-TW" dirty="0" smtClean="0"/>
              <a:t>that produces the same terminal wealth at the end of period </a:t>
            </a:r>
            <a:r>
              <a:rPr lang="en-US" altLang="zh-TW" i="1" dirty="0" smtClean="0">
                <a:latin typeface="Times New Roman" pitchFamily="18" charset="0"/>
              </a:rPr>
              <a:t>n</a:t>
            </a:r>
            <a:r>
              <a:rPr lang="en-US" altLang="zh-TW" dirty="0" smtClean="0"/>
              <a:t> as do the actual returns for the </a:t>
            </a:r>
            <a:r>
              <a:rPr lang="en-US" altLang="zh-TW" i="1" dirty="0" smtClean="0">
                <a:latin typeface="Times New Roman" pitchFamily="18" charset="0"/>
              </a:rPr>
              <a:t>n</a:t>
            </a:r>
            <a:r>
              <a:rPr lang="en-US" altLang="zh-TW" dirty="0" smtClean="0"/>
              <a:t> periods.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7134C95-6426-4E04-9C6A-5B3DB097A83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127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10E7650-910B-4F0A-AFD2-EB4027408D6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73</a:t>
            </a:fld>
            <a:endParaRPr kumimoji="1" lang="en-US" altLang="zh-TW" dirty="0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4341813" y="3270250"/>
          <a:ext cx="100012" cy="16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1" name="方程式" r:id="rId3" imgW="101520" imgH="164880" progId="Equation.3">
                  <p:embed/>
                </p:oleObj>
              </mc:Choice>
              <mc:Fallback>
                <p:oleObj name="方程式" r:id="rId3" imgW="10152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3270250"/>
                        <a:ext cx="100012" cy="163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724400" y="4343400"/>
            <a:ext cx="4235450" cy="1981200"/>
            <a:chOff x="2976" y="2736"/>
            <a:chExt cx="2668" cy="1248"/>
          </a:xfrm>
        </p:grpSpPr>
        <p:sp>
          <p:nvSpPr>
            <p:cNvPr id="11283" name="Rectangle 3"/>
            <p:cNvSpPr>
              <a:spLocks noChangeArrowheads="1"/>
            </p:cNvSpPr>
            <p:nvPr/>
          </p:nvSpPr>
          <p:spPr bwMode="auto">
            <a:xfrm>
              <a:off x="2976" y="2736"/>
              <a:ext cx="2668" cy="124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284" name="Text Box 5"/>
            <p:cNvSpPr txBox="1">
              <a:spLocks noChangeArrowheads="1"/>
            </p:cNvSpPr>
            <p:nvPr/>
          </p:nvSpPr>
          <p:spPr bwMode="auto">
            <a:xfrm>
              <a:off x="3024" y="2790"/>
              <a:ext cx="2572" cy="756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If the rate of return was </a:t>
              </a:r>
              <a:r>
                <a:rPr lang="en-US" altLang="zh-TW" sz="2400" i="1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altLang="zh-TW" sz="2400" i="1" baseline="-25000" dirty="0" err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altLang="zh-TW" sz="2400" baseline="-25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in every period, the </a:t>
              </a:r>
              <a:r>
                <a:rPr lang="en-US" altLang="zh-TW" sz="2400" i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-period return would be</a:t>
              </a:r>
            </a:p>
          </p:txBody>
        </p:sp>
        <p:graphicFrame>
          <p:nvGraphicFramePr>
            <p:cNvPr id="11270" name="Object 6"/>
            <p:cNvGraphicFramePr>
              <a:graphicFrameLocks noChangeAspect="1"/>
            </p:cNvGraphicFramePr>
            <p:nvPr/>
          </p:nvGraphicFramePr>
          <p:xfrm>
            <a:off x="4513" y="3249"/>
            <a:ext cx="864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2" name="方程式" r:id="rId5" imgW="571320" imgH="253800" progId="Equation.3">
                    <p:embed/>
                  </p:oleObj>
                </mc:Choice>
                <mc:Fallback>
                  <p:oleObj name="方程式" r:id="rId5" imgW="571320" imgH="2538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249"/>
                          <a:ext cx="864" cy="4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74" name="Group 17"/>
          <p:cNvGrpSpPr>
            <a:grpSpLocks/>
          </p:cNvGrpSpPr>
          <p:nvPr/>
        </p:nvGrpSpPr>
        <p:grpSpPr bwMode="auto">
          <a:xfrm>
            <a:off x="425450" y="4343400"/>
            <a:ext cx="4038600" cy="1981200"/>
            <a:chOff x="268" y="2736"/>
            <a:chExt cx="2544" cy="1248"/>
          </a:xfrm>
        </p:grpSpPr>
        <p:sp>
          <p:nvSpPr>
            <p:cNvPr id="11281" name="Rectangle 2"/>
            <p:cNvSpPr>
              <a:spLocks noChangeArrowheads="1"/>
            </p:cNvSpPr>
            <p:nvPr/>
          </p:nvSpPr>
          <p:spPr bwMode="auto">
            <a:xfrm>
              <a:off x="268" y="2736"/>
              <a:ext cx="2544" cy="124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aphicFrame>
          <p:nvGraphicFramePr>
            <p:cNvPr id="11269" name="Object 7"/>
            <p:cNvGraphicFramePr>
              <a:graphicFrameLocks noChangeAspect="1"/>
            </p:cNvGraphicFramePr>
            <p:nvPr/>
          </p:nvGraphicFramePr>
          <p:xfrm>
            <a:off x="576" y="3600"/>
            <a:ext cx="217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3" name="方程式" r:id="rId7" imgW="1549080" imgH="228600" progId="Equation.3">
                    <p:embed/>
                  </p:oleObj>
                </mc:Choice>
                <mc:Fallback>
                  <p:oleObj name="方程式" r:id="rId7" imgW="154908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600"/>
                          <a:ext cx="217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Text Box 8"/>
            <p:cNvSpPr txBox="1">
              <a:spLocks noChangeArrowheads="1"/>
            </p:cNvSpPr>
            <p:nvPr/>
          </p:nvSpPr>
          <p:spPr bwMode="auto">
            <a:xfrm>
              <a:off x="288" y="2790"/>
              <a:ext cx="2476" cy="756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For the given series of rate </a:t>
              </a:r>
              <a:endParaRPr lang="en-US" altLang="zh-TW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r>
                <a:rPr lang="en-US" altLang="zh-TW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Of returns </a:t>
              </a:r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the </a:t>
              </a:r>
              <a:r>
                <a:rPr lang="en-US" altLang="zh-TW" sz="2400" i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-period </a:t>
              </a:r>
              <a:endParaRPr lang="en-US" altLang="zh-TW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r>
                <a:rPr lang="en-US" altLang="zh-TW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return is calculated </a:t>
              </a:r>
              <a:r>
                <a:rPr lang="en-US" altLang="zh-TW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by</a:t>
              </a:r>
            </a:p>
          </p:txBody>
        </p:sp>
      </p:grp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539750" y="3124200"/>
            <a:ext cx="8353425" cy="106997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TW" sz="3200" i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3200" i="1" baseline="-25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g</a:t>
            </a:r>
            <a:r>
              <a:rPr lang="en-US" altLang="zh-TW" sz="3200" i="1" baseline="-25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selected such that the </a:t>
            </a:r>
            <a:r>
              <a:rPr lang="en-US" altLang="zh-TW" sz="3200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n</a:t>
            </a:r>
            <a:r>
              <a:rPr lang="en-US" altLang="zh-TW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-period returns calculated by both methods are equal.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400550" y="5702300"/>
            <a:ext cx="2000250" cy="774700"/>
            <a:chOff x="2772" y="3592"/>
            <a:chExt cx="1260" cy="488"/>
          </a:xfrm>
        </p:grpSpPr>
        <p:sp>
          <p:nvSpPr>
            <p:cNvPr id="37897" name="Text Box 9"/>
            <p:cNvSpPr txBox="1">
              <a:spLocks noChangeArrowheads="1"/>
            </p:cNvSpPr>
            <p:nvPr/>
          </p:nvSpPr>
          <p:spPr bwMode="auto">
            <a:xfrm>
              <a:off x="2772" y="3629"/>
              <a:ext cx="254" cy="40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36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=</a:t>
              </a:r>
            </a:p>
          </p:txBody>
        </p:sp>
        <p:graphicFrame>
          <p:nvGraphicFramePr>
            <p:cNvPr id="11268" name="Object 11"/>
            <p:cNvGraphicFramePr>
              <a:graphicFrameLocks noChangeAspect="1"/>
            </p:cNvGraphicFramePr>
            <p:nvPr/>
          </p:nvGraphicFramePr>
          <p:xfrm>
            <a:off x="3024" y="3592"/>
            <a:ext cx="1008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4" name="方程式" r:id="rId9" imgW="571320" imgH="253800" progId="Equation.3">
                    <p:embed/>
                  </p:oleObj>
                </mc:Choice>
                <mc:Fallback>
                  <p:oleObj name="方程式" r:id="rId9" imgW="571320" imgH="2538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592"/>
                          <a:ext cx="1008" cy="4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432159" y="1484784"/>
          <a:ext cx="8244297" cy="1023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" name="方程式" r:id="rId11" imgW="2145960" imgH="266400" progId="Equation.3">
                  <p:embed/>
                </p:oleObj>
              </mc:Choice>
              <mc:Fallback>
                <p:oleObj name="方程式" r:id="rId11" imgW="2145960" imgH="266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59" y="1484784"/>
                        <a:ext cx="8244297" cy="102344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81320" dir="19280412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1" name="AutoShape 13"/>
          <p:cNvSpPr>
            <a:spLocks noChangeArrowheads="1"/>
          </p:cNvSpPr>
          <p:nvPr/>
        </p:nvSpPr>
        <p:spPr bwMode="auto">
          <a:xfrm rot="-5400000">
            <a:off x="4305300" y="2657475"/>
            <a:ext cx="533400" cy="304800"/>
          </a:xfrm>
          <a:prstGeom prst="homePlate">
            <a:avLst>
              <a:gd name="adj" fmla="val 63543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45791" dir="19578596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7902" name="Rectangle 14"/>
          <p:cNvSpPr>
            <a:spLocks noGrp="1" noChangeArrowheads="1"/>
          </p:cNvSpPr>
          <p:nvPr>
            <p:ph type="title"/>
          </p:nvPr>
        </p:nvSpPr>
        <p:spPr>
          <a:xfrm>
            <a:off x="484956" y="260648"/>
            <a:ext cx="8191500" cy="103177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The Geometric Mean</a:t>
            </a:r>
          </a:p>
        </p:txBody>
      </p:sp>
      <p:sp>
        <p:nvSpPr>
          <p:cNvPr id="37903" name="Freeform 15"/>
          <p:cNvSpPr>
            <a:spLocks/>
          </p:cNvSpPr>
          <p:nvPr/>
        </p:nvSpPr>
        <p:spPr bwMode="auto">
          <a:xfrm>
            <a:off x="900113" y="3657600"/>
            <a:ext cx="7786687" cy="2438400"/>
          </a:xfrm>
          <a:custGeom>
            <a:avLst/>
            <a:gdLst/>
            <a:ahLst/>
            <a:cxnLst>
              <a:cxn ang="0">
                <a:pos x="1536" y="1152"/>
              </a:cxn>
              <a:cxn ang="0">
                <a:pos x="2064" y="1152"/>
              </a:cxn>
              <a:cxn ang="0">
                <a:pos x="2064" y="0"/>
              </a:cxn>
              <a:cxn ang="0">
                <a:pos x="336" y="0"/>
              </a:cxn>
              <a:cxn ang="0">
                <a:pos x="0" y="0"/>
              </a:cxn>
            </a:cxnLst>
            <a:rect l="0" t="0" r="r" b="b"/>
            <a:pathLst>
              <a:path w="2064" h="1152">
                <a:moveTo>
                  <a:pt x="1536" y="1152"/>
                </a:moveTo>
                <a:lnTo>
                  <a:pt x="2064" y="1152"/>
                </a:lnTo>
                <a:lnTo>
                  <a:pt x="2064" y="0"/>
                </a:lnTo>
                <a:lnTo>
                  <a:pt x="33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8" grpId="0" animBg="1" autoUpdateAnimBg="0"/>
      <p:bldP spid="3790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CEE2801-1B28-4E5F-8475-E16AD0D8E62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229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79C13C5A-6F79-4FD2-A65C-7E6D3D13CB97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817190" y="260648"/>
            <a:ext cx="7715250" cy="864096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 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567738" cy="43926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Suppose you make a 2-year  investment of $</a:t>
            </a:r>
            <a:r>
              <a:rPr lang="en-US" altLang="zh-TW" i="1" dirty="0" smtClean="0">
                <a:latin typeface="Times New Roman" pitchFamily="18" charset="0"/>
              </a:rPr>
              <a:t>1000</a:t>
            </a:r>
            <a:r>
              <a:rPr lang="en-US" altLang="zh-TW" dirty="0" smtClean="0"/>
              <a:t>, and it </a:t>
            </a:r>
            <a:r>
              <a:rPr lang="en-US" altLang="zh-TW" b="1" dirty="0" smtClean="0">
                <a:solidFill>
                  <a:schemeClr val="accent2"/>
                </a:solidFill>
              </a:rPr>
              <a:t>grows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by </a:t>
            </a:r>
            <a:r>
              <a:rPr lang="en-US" altLang="zh-TW" b="1" i="1" dirty="0" smtClean="0">
                <a:solidFill>
                  <a:schemeClr val="accent2"/>
                </a:solidFill>
                <a:latin typeface="Times New Roman" pitchFamily="18" charset="0"/>
              </a:rPr>
              <a:t>100</a:t>
            </a:r>
            <a:r>
              <a:rPr lang="en-US" altLang="zh-TW" b="1" dirty="0" smtClean="0">
                <a:solidFill>
                  <a:schemeClr val="accent2"/>
                </a:solidFill>
                <a:latin typeface="Times New Roman" pitchFamily="18" charset="0"/>
              </a:rPr>
              <a:t>%</a:t>
            </a:r>
            <a:r>
              <a:rPr lang="en-US" altLang="zh-TW" dirty="0" smtClean="0"/>
              <a:t> to $</a:t>
            </a:r>
            <a:r>
              <a:rPr lang="en-US" altLang="zh-TW" i="1" dirty="0" smtClean="0">
                <a:latin typeface="Times New Roman" pitchFamily="18" charset="0"/>
              </a:rPr>
              <a:t>2000</a:t>
            </a:r>
            <a:r>
              <a:rPr lang="en-US" altLang="zh-TW" dirty="0" smtClean="0"/>
              <a:t> during the first year. During the second year, however, the investment </a:t>
            </a:r>
            <a:r>
              <a:rPr lang="en-US" altLang="zh-TW" b="1" dirty="0" smtClean="0">
                <a:solidFill>
                  <a:srgbClr val="FFFF00"/>
                </a:solidFill>
              </a:rPr>
              <a:t>declines</a:t>
            </a:r>
            <a:r>
              <a:rPr lang="en-US" altLang="zh-TW" dirty="0" smtClean="0"/>
              <a:t> by </a:t>
            </a:r>
            <a:r>
              <a:rPr lang="en-US" altLang="zh-TW" b="1" i="1" dirty="0" smtClean="0">
                <a:solidFill>
                  <a:srgbClr val="FFFF00"/>
                </a:solidFill>
                <a:latin typeface="Times New Roman" pitchFamily="18" charset="0"/>
              </a:rPr>
              <a:t>50</a:t>
            </a:r>
            <a:r>
              <a:rPr lang="en-US" altLang="zh-TW" b="1" dirty="0" smtClean="0">
                <a:solidFill>
                  <a:srgbClr val="FFFF00"/>
                </a:solidFill>
                <a:latin typeface="Times New Roman" pitchFamily="18" charset="0"/>
              </a:rPr>
              <a:t>%</a:t>
            </a:r>
            <a:r>
              <a:rPr lang="en-US" altLang="zh-TW" dirty="0" smtClean="0"/>
              <a:t> from $</a:t>
            </a:r>
            <a:r>
              <a:rPr lang="en-US" altLang="zh-TW" i="1" dirty="0" smtClean="0">
                <a:latin typeface="Times New Roman" pitchFamily="18" charset="0"/>
              </a:rPr>
              <a:t>2000</a:t>
            </a:r>
            <a:r>
              <a:rPr lang="en-US" altLang="zh-TW" dirty="0" smtClean="0"/>
              <a:t> back to $</a:t>
            </a:r>
            <a:r>
              <a:rPr lang="en-US" altLang="zh-TW" i="1" dirty="0" smtClean="0">
                <a:latin typeface="Times New Roman" pitchFamily="18" charset="0"/>
              </a:rPr>
              <a:t>1000</a:t>
            </a:r>
            <a:r>
              <a:rPr lang="en-US" altLang="zh-TW" dirty="0" smtClean="0"/>
              <a:t>.</a:t>
            </a:r>
          </a:p>
        </p:txBody>
      </p:sp>
      <p:graphicFrame>
        <p:nvGraphicFramePr>
          <p:cNvPr id="126980" name="Object 4"/>
          <p:cNvGraphicFramePr>
            <a:graphicFrameLocks noChangeAspect="1"/>
          </p:cNvGraphicFramePr>
          <p:nvPr/>
        </p:nvGraphicFramePr>
        <p:xfrm>
          <a:off x="539750" y="5603875"/>
          <a:ext cx="67056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方程式" r:id="rId3" imgW="2184120" imgH="266400" progId="Equation.3">
                  <p:embed/>
                </p:oleObj>
              </mc:Choice>
              <mc:Fallback>
                <p:oleObj name="方程式" r:id="rId3" imgW="2184120" imgH="26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603875"/>
                        <a:ext cx="6705600" cy="8493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81320" dir="19280412" algn="ctr" rotWithShape="0">
                          <a:srgbClr val="00000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1908175" y="5764213"/>
            <a:ext cx="4608513" cy="64135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(1+100%)(1-50%)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235825" y="5680075"/>
            <a:ext cx="1800225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= 0%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animBg="1" autoUpdateAnimBg="0"/>
      <p:bldP spid="126982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A18E16F-7948-4CF3-B8D0-809AA1D7E2A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8909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029D0E8-7CDD-4EBE-A42B-E9A70527A744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60648"/>
            <a:ext cx="7715250" cy="103596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713787" cy="50815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A firm’s sales were $</a:t>
            </a:r>
            <a:r>
              <a:rPr lang="en-US" altLang="zh-TW" i="1" smtClean="0">
                <a:latin typeface="Times New Roman" pitchFamily="18" charset="0"/>
              </a:rPr>
              <a:t>1000000</a:t>
            </a:r>
            <a:r>
              <a:rPr lang="en-US" altLang="zh-TW" smtClean="0">
                <a:latin typeface="Times New Roman" pitchFamily="18" charset="0"/>
              </a:rPr>
              <a:t> </a:t>
            </a:r>
            <a:r>
              <a:rPr lang="en-US" altLang="zh-TW" smtClean="0"/>
              <a:t>three years ago. Sales have grown annually by </a:t>
            </a:r>
            <a:r>
              <a:rPr lang="en-US" altLang="zh-TW" i="1" smtClean="0">
                <a:latin typeface="Times New Roman" pitchFamily="18" charset="0"/>
              </a:rPr>
              <a:t>20</a:t>
            </a:r>
            <a:r>
              <a:rPr lang="en-US" altLang="zh-TW" smtClean="0"/>
              <a:t>%, </a:t>
            </a:r>
            <a:r>
              <a:rPr lang="en-US" altLang="zh-TW" i="1" smtClean="0">
                <a:latin typeface="Times New Roman" pitchFamily="18" charset="0"/>
              </a:rPr>
              <a:t>10</a:t>
            </a:r>
            <a:r>
              <a:rPr lang="en-US" altLang="zh-TW" smtClean="0"/>
              <a:t>%, </a:t>
            </a:r>
            <a:r>
              <a:rPr lang="en-US" altLang="zh-TW" i="1" smtClean="0">
                <a:latin typeface="Times New Roman" pitchFamily="18" charset="0"/>
              </a:rPr>
              <a:t>-5</a:t>
            </a:r>
            <a:r>
              <a:rPr lang="en-US" altLang="zh-TW" smtClean="0"/>
              <a:t>%.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(1) Find the geometric mean rate of growth in sales.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(2) Find the sales at the end of last year.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F60B3D3-7E3A-4C35-8D1F-B82C6F76C8F4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331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E8A49FA3-5812-4495-BA2B-CF532922DB2F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968152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Solution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165100" y="1125538"/>
            <a:ext cx="8870950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zh-TW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(1)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Since 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44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is the geometric mean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+ 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44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lang="en-US" altLang="zh-TW" sz="44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=(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+.2)(1+.1)(1-.05)= 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1.2540</a:t>
            </a:r>
          </a:p>
        </p:txBody>
      </p:sp>
      <p:graphicFrame>
        <p:nvGraphicFramePr>
          <p:cNvPr id="128005" name="Object 5"/>
          <p:cNvGraphicFramePr>
            <a:graphicFrameLocks noChangeAspect="1"/>
          </p:cNvGraphicFramePr>
          <p:nvPr/>
        </p:nvGraphicFramePr>
        <p:xfrm>
          <a:off x="179388" y="2781300"/>
          <a:ext cx="885666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方程式" r:id="rId3" imgW="3251160" imgH="266400" progId="Equation.3">
                  <p:embed/>
                </p:oleObj>
              </mc:Choice>
              <mc:Fallback>
                <p:oleObj name="方程式" r:id="rId3" imgW="325116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781300"/>
                        <a:ext cx="8856662" cy="7270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19280412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3657600"/>
            <a:ext cx="9144000" cy="2667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>
              <a:defRPr/>
            </a:pPr>
            <a:r>
              <a:rPr lang="zh-TW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(2)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The sales at the end of last year</a:t>
            </a:r>
          </a:p>
          <a:p>
            <a:pPr lvl="2"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$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1,000,000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* (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+ 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44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)</a:t>
            </a:r>
            <a:r>
              <a:rPr lang="en-US" altLang="zh-TW" sz="44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$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1,000,000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*(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 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+ 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7.84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%)</a:t>
            </a:r>
            <a:r>
              <a:rPr lang="en-US" altLang="zh-TW" sz="44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</a:t>
            </a: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</a:t>
            </a:r>
            <a:r>
              <a:rPr lang="en-US" altLang="zh-TW" sz="44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1,254,000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6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41DAE82-F1E7-4BA6-88B8-27E41106962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01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6407D78-0AD6-4915-9BBA-39CCFAEB8F1B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Agenda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507413" cy="4895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Measures of Central Location</a:t>
            </a:r>
          </a:p>
          <a:p>
            <a:pPr eaLnBrk="1" hangingPunct="1">
              <a:buClr>
                <a:schemeClr val="accent2"/>
              </a:buClr>
              <a:buSzTx/>
              <a:buFont typeface="Wingdings" pitchFamily="2" charset="2"/>
              <a:buChar char="þ"/>
              <a:defRPr/>
            </a:pPr>
            <a:r>
              <a:rPr lang="en-US" altLang="zh-TW" sz="4800" b="1" dirty="0" smtClean="0">
                <a:solidFill>
                  <a:schemeClr val="accent2"/>
                </a:solidFill>
              </a:rPr>
              <a:t>Measures of Variability</a:t>
            </a:r>
          </a:p>
          <a:p>
            <a:pPr eaLnBrk="1" hangingPunct="1">
              <a:defRPr/>
            </a:pPr>
            <a:r>
              <a:rPr lang="en-US" altLang="zh-TW" sz="4800" dirty="0" smtClean="0"/>
              <a:t>Measures of Relative Standing</a:t>
            </a:r>
          </a:p>
          <a:p>
            <a:pPr eaLnBrk="1" hangingPunct="1">
              <a:defRPr/>
            </a:pPr>
            <a:r>
              <a:rPr lang="en-US" altLang="zh-TW" sz="4800" dirty="0" smtClean="0"/>
              <a:t>Measures of Linear Relationship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7091635" y="3645966"/>
            <a:ext cx="1444625" cy="2717800"/>
            <a:chOff x="7091635" y="3645966"/>
            <a:chExt cx="1444625" cy="2717800"/>
          </a:xfrm>
        </p:grpSpPr>
        <p:graphicFrame>
          <p:nvGraphicFramePr>
            <p:cNvPr id="52227" name="Object 3"/>
            <p:cNvGraphicFramePr>
              <a:graphicFrameLocks noChangeAspect="1"/>
            </p:cNvGraphicFramePr>
            <p:nvPr/>
          </p:nvGraphicFramePr>
          <p:xfrm>
            <a:off x="7091635" y="4941366"/>
            <a:ext cx="792162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29" name="方程式" r:id="rId3" imgW="203040" imgH="203040" progId="Equation.3">
                    <p:embed/>
                  </p:oleObj>
                </mc:Choice>
                <mc:Fallback>
                  <p:oleObj name="方程式" r:id="rId3" imgW="203040" imgH="2030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1635" y="4941366"/>
                          <a:ext cx="792162" cy="793750"/>
                        </a:xfrm>
                        <a:prstGeom prst="rect">
                          <a:avLst/>
                        </a:prstGeom>
                        <a:solidFill>
                          <a:srgbClr val="00008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Object 2"/>
            <p:cNvGraphicFramePr>
              <a:graphicFrameLocks noChangeAspect="1"/>
            </p:cNvGraphicFramePr>
            <p:nvPr/>
          </p:nvGraphicFramePr>
          <p:xfrm>
            <a:off x="7163072" y="3645966"/>
            <a:ext cx="752475" cy="81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30" name="方程式" r:id="rId5" imgW="152280" imgH="164880" progId="Equation.3">
                    <p:embed/>
                  </p:oleObj>
                </mc:Choice>
                <mc:Fallback>
                  <p:oleObj name="方程式" r:id="rId5" imgW="152280" imgH="1648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3072" y="3645966"/>
                          <a:ext cx="752475" cy="814388"/>
                        </a:xfrm>
                        <a:prstGeom prst="rect">
                          <a:avLst/>
                        </a:prstGeom>
                        <a:solidFill>
                          <a:srgbClr val="80000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3"/>
            <p:cNvGraphicFramePr>
              <a:graphicFrameLocks noChangeAspect="1"/>
            </p:cNvGraphicFramePr>
            <p:nvPr/>
          </p:nvGraphicFramePr>
          <p:xfrm>
            <a:off x="7739335" y="5590654"/>
            <a:ext cx="720725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31" name="方程式" r:id="rId7" imgW="177480" imgH="190440" progId="Equation.3">
                    <p:embed/>
                  </p:oleObj>
                </mc:Choice>
                <mc:Fallback>
                  <p:oleObj name="方程式" r:id="rId7" imgW="177480" imgH="1904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9335" y="5590654"/>
                          <a:ext cx="720725" cy="773112"/>
                        </a:xfrm>
                        <a:prstGeom prst="rect">
                          <a:avLst/>
                        </a:prstGeom>
                        <a:solidFill>
                          <a:srgbClr val="80008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4"/>
            <p:cNvGraphicFramePr>
              <a:graphicFrameLocks noChangeAspect="1"/>
            </p:cNvGraphicFramePr>
            <p:nvPr/>
          </p:nvGraphicFramePr>
          <p:xfrm>
            <a:off x="7812360" y="4365104"/>
            <a:ext cx="723900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32" name="方程式" r:id="rId9" imgW="190440" imgH="203040" progId="Equation.3">
                    <p:embed/>
                  </p:oleObj>
                </mc:Choice>
                <mc:Fallback>
                  <p:oleObj name="方程式" r:id="rId9" imgW="190440" imgH="2030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12360" y="4365104"/>
                          <a:ext cx="723900" cy="774700"/>
                        </a:xfrm>
                        <a:prstGeom prst="rect">
                          <a:avLst/>
                        </a:prstGeom>
                        <a:solidFill>
                          <a:srgbClr val="003300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6EC83A-F750-45B9-A7EA-FC073869E92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11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D3B9B4B6-DDDE-4B0E-9622-50F7556ABA08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648"/>
            <a:ext cx="8428037" cy="182403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Reason for Measures of Variability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492375"/>
            <a:ext cx="8032750" cy="36734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4800" dirty="0" smtClean="0"/>
              <a:t>Look beyond the Average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4800" dirty="0" smtClean="0"/>
              <a:t>Measures of Central Location fail to tell 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whole story</a:t>
            </a:r>
            <a:r>
              <a:rPr lang="en-US" altLang="zh-TW" sz="4800" dirty="0" smtClean="0">
                <a:solidFill>
                  <a:schemeClr val="accent2"/>
                </a:solidFill>
              </a:rPr>
              <a:t> </a:t>
            </a:r>
            <a:r>
              <a:rPr lang="en-US" altLang="zh-TW" sz="4800" dirty="0" smtClean="0"/>
              <a:t>about the distribution.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6720C0A-28E9-4FCB-8C2E-BADD8616EC5D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216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FB39282-F0F0-4FCA-B9D7-7813BD598E1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79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648"/>
            <a:ext cx="7715250" cy="99824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Why Variability?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250825" y="1052513"/>
            <a:ext cx="86106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A question of interest still remains unanswered:</a:t>
            </a: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250825" y="2636838"/>
            <a:ext cx="8785225" cy="1323975"/>
          </a:xfrm>
          <a:prstGeom prst="rect">
            <a:avLst/>
          </a:prstGeom>
          <a:solidFill>
            <a:srgbClr val="1A0D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28398" dir="20006097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How </a:t>
            </a:r>
            <a:r>
              <a:rPr lang="en-US" altLang="zh-TW" sz="4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typical</a:t>
            </a: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 is the average value of all the measurements in the data set?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250825" y="4664075"/>
            <a:ext cx="8785225" cy="1933575"/>
          </a:xfrm>
          <a:prstGeom prst="rect">
            <a:avLst/>
          </a:prstGeom>
          <a:solidFill>
            <a:srgbClr val="1A0D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How much </a:t>
            </a:r>
            <a:r>
              <a:rPr lang="en-US" altLang="zh-TW" sz="4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spread out</a:t>
            </a:r>
            <a:r>
              <a:rPr lang="en-US" altLang="zh-TW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 are the measurements about the average value?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3995738" y="3933825"/>
            <a:ext cx="7350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800">
                <a:effectLst>
                  <a:outerShdw blurRad="38100" dist="38100" dir="2700000" algn="tl">
                    <a:srgbClr val="000000"/>
                  </a:outerShdw>
                </a:effectLst>
              </a:rPr>
              <a:t>or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 autoUpdateAnimBg="0"/>
      <p:bldP spid="130054" grpId="0" animBg="1" autoUpdateAnimBg="0"/>
      <p:bldP spid="13005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/>
              <a:t>Example</a:t>
            </a:r>
            <a:endParaRPr lang="en-US" altLang="zh-TW" dirty="0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z="4800" dirty="0" smtClean="0"/>
              <a:t>We recorded 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monthly average retail price </a:t>
            </a:r>
            <a:r>
              <a:rPr lang="en-US" altLang="zh-TW" sz="4800" dirty="0" smtClean="0"/>
              <a:t>of gasoline since 1976. Draw a line chart to describe these data and briefly describe the results. </a:t>
            </a:r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8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53AB01-FEEE-4DEC-BFA8-FD1596D8FFB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421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D4B0B8D-92A9-4B50-B5E5-0A11B4AA0A1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4451350" y="3278188"/>
            <a:ext cx="3505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35" name="AutoShape 3"/>
          <p:cNvSpPr>
            <a:spLocks noChangeArrowheads="1"/>
          </p:cNvSpPr>
          <p:nvPr/>
        </p:nvSpPr>
        <p:spPr bwMode="auto">
          <a:xfrm>
            <a:off x="5518150" y="2897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5518150" y="2516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37" name="AutoShape 5"/>
          <p:cNvSpPr>
            <a:spLocks noChangeArrowheads="1"/>
          </p:cNvSpPr>
          <p:nvPr/>
        </p:nvSpPr>
        <p:spPr bwMode="auto">
          <a:xfrm>
            <a:off x="5518150" y="2135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38" name="AutoShape 6"/>
          <p:cNvSpPr>
            <a:spLocks noChangeArrowheads="1"/>
          </p:cNvSpPr>
          <p:nvPr/>
        </p:nvSpPr>
        <p:spPr bwMode="auto">
          <a:xfrm>
            <a:off x="5518150" y="1754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39" name="AutoShape 7"/>
          <p:cNvSpPr>
            <a:spLocks noChangeArrowheads="1"/>
          </p:cNvSpPr>
          <p:nvPr/>
        </p:nvSpPr>
        <p:spPr bwMode="auto">
          <a:xfrm>
            <a:off x="5518150" y="1373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0" name="AutoShape 8"/>
          <p:cNvSpPr>
            <a:spLocks noChangeArrowheads="1"/>
          </p:cNvSpPr>
          <p:nvPr/>
        </p:nvSpPr>
        <p:spPr bwMode="auto">
          <a:xfrm>
            <a:off x="5975350" y="2897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41" name="AutoShape 9"/>
          <p:cNvSpPr>
            <a:spLocks noChangeArrowheads="1"/>
          </p:cNvSpPr>
          <p:nvPr/>
        </p:nvSpPr>
        <p:spPr bwMode="auto">
          <a:xfrm>
            <a:off x="5975350" y="2516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2" name="AutoShape 10"/>
          <p:cNvSpPr>
            <a:spLocks noChangeArrowheads="1"/>
          </p:cNvSpPr>
          <p:nvPr/>
        </p:nvSpPr>
        <p:spPr bwMode="auto">
          <a:xfrm>
            <a:off x="5975350" y="2135188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3" name="AutoShape 11"/>
          <p:cNvSpPr>
            <a:spLocks noChangeArrowheads="1"/>
          </p:cNvSpPr>
          <p:nvPr/>
        </p:nvSpPr>
        <p:spPr bwMode="auto">
          <a:xfrm>
            <a:off x="5449888" y="6007100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4" name="AutoShape 12"/>
          <p:cNvSpPr>
            <a:spLocks noChangeArrowheads="1"/>
          </p:cNvSpPr>
          <p:nvPr/>
        </p:nvSpPr>
        <p:spPr bwMode="auto">
          <a:xfrm>
            <a:off x="5449888" y="5626100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5" name="AutoShape 13"/>
          <p:cNvSpPr>
            <a:spLocks noChangeArrowheads="1"/>
          </p:cNvSpPr>
          <p:nvPr/>
        </p:nvSpPr>
        <p:spPr bwMode="auto">
          <a:xfrm>
            <a:off x="5449888" y="5245100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6" name="AutoShape 14"/>
          <p:cNvSpPr>
            <a:spLocks noChangeArrowheads="1"/>
          </p:cNvSpPr>
          <p:nvPr/>
        </p:nvSpPr>
        <p:spPr bwMode="auto">
          <a:xfrm>
            <a:off x="5449888" y="4864100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8" name="AutoShape 16"/>
          <p:cNvSpPr>
            <a:spLocks noChangeArrowheads="1"/>
          </p:cNvSpPr>
          <p:nvPr/>
        </p:nvSpPr>
        <p:spPr bwMode="auto">
          <a:xfrm>
            <a:off x="5907088" y="6007100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049" name="AutoShape 17"/>
          <p:cNvSpPr>
            <a:spLocks noChangeArrowheads="1"/>
          </p:cNvSpPr>
          <p:nvPr/>
        </p:nvSpPr>
        <p:spPr bwMode="auto">
          <a:xfrm>
            <a:off x="5907088" y="5626100"/>
            <a:ext cx="381000" cy="381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5449888" y="4483100"/>
            <a:ext cx="838200" cy="1143000"/>
            <a:chOff x="3473" y="2779"/>
            <a:chExt cx="528" cy="720"/>
          </a:xfrm>
        </p:grpSpPr>
        <p:sp>
          <p:nvSpPr>
            <p:cNvPr id="94263" name="AutoShape 15"/>
            <p:cNvSpPr>
              <a:spLocks noChangeArrowheads="1"/>
            </p:cNvSpPr>
            <p:nvPr/>
          </p:nvSpPr>
          <p:spPr bwMode="auto">
            <a:xfrm>
              <a:off x="3473" y="2779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4" name="AutoShape 18"/>
            <p:cNvSpPr>
              <a:spLocks noChangeArrowheads="1"/>
            </p:cNvSpPr>
            <p:nvPr/>
          </p:nvSpPr>
          <p:spPr bwMode="auto">
            <a:xfrm>
              <a:off x="3761" y="3259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5145088" y="4559300"/>
            <a:ext cx="1447800" cy="1143000"/>
            <a:chOff x="2352" y="1584"/>
            <a:chExt cx="912" cy="720"/>
          </a:xfrm>
        </p:grpSpPr>
        <p:sp>
          <p:nvSpPr>
            <p:cNvPr id="94261" name="AutoShape 20"/>
            <p:cNvSpPr>
              <a:spLocks noChangeArrowheads="1"/>
            </p:cNvSpPr>
            <p:nvPr/>
          </p:nvSpPr>
          <p:spPr bwMode="auto">
            <a:xfrm>
              <a:off x="2352" y="1584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2" name="AutoShape 21"/>
            <p:cNvSpPr>
              <a:spLocks noChangeArrowheads="1"/>
            </p:cNvSpPr>
            <p:nvPr/>
          </p:nvSpPr>
          <p:spPr bwMode="auto">
            <a:xfrm>
              <a:off x="3024" y="2064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4916488" y="4787900"/>
            <a:ext cx="1981200" cy="990600"/>
            <a:chOff x="2208" y="1728"/>
            <a:chExt cx="1248" cy="624"/>
          </a:xfrm>
        </p:grpSpPr>
        <p:sp>
          <p:nvSpPr>
            <p:cNvPr id="94259" name="AutoShape 23"/>
            <p:cNvSpPr>
              <a:spLocks noChangeArrowheads="1"/>
            </p:cNvSpPr>
            <p:nvPr/>
          </p:nvSpPr>
          <p:spPr bwMode="auto">
            <a:xfrm>
              <a:off x="2208" y="1728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60" name="AutoShape 24"/>
            <p:cNvSpPr>
              <a:spLocks noChangeArrowheads="1"/>
            </p:cNvSpPr>
            <p:nvPr/>
          </p:nvSpPr>
          <p:spPr bwMode="auto">
            <a:xfrm>
              <a:off x="3216" y="2112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057" name="Freeform 25"/>
          <p:cNvSpPr>
            <a:spLocks/>
          </p:cNvSpPr>
          <p:nvPr/>
        </p:nvSpPr>
        <p:spPr bwMode="auto">
          <a:xfrm>
            <a:off x="5303838" y="1177925"/>
            <a:ext cx="1295400" cy="2127250"/>
          </a:xfrm>
          <a:custGeom>
            <a:avLst/>
            <a:gdLst/>
            <a:ahLst/>
            <a:cxnLst>
              <a:cxn ang="0">
                <a:pos x="0" y="1335"/>
              </a:cxn>
              <a:cxn ang="0">
                <a:pos x="96" y="1143"/>
              </a:cxn>
              <a:cxn ang="0">
                <a:pos x="265" y="152"/>
              </a:cxn>
              <a:cxn ang="0">
                <a:pos x="432" y="231"/>
              </a:cxn>
              <a:cxn ang="0">
                <a:pos x="624" y="999"/>
              </a:cxn>
              <a:cxn ang="0">
                <a:pos x="816" y="1335"/>
              </a:cxn>
            </a:cxnLst>
            <a:rect l="0" t="0" r="r" b="b"/>
            <a:pathLst>
              <a:path w="816" h="1340">
                <a:moveTo>
                  <a:pt x="0" y="1335"/>
                </a:moveTo>
                <a:cubicBezTo>
                  <a:pt x="26" y="1337"/>
                  <a:pt x="52" y="1340"/>
                  <a:pt x="96" y="1143"/>
                </a:cubicBezTo>
                <a:cubicBezTo>
                  <a:pt x="140" y="946"/>
                  <a:pt x="209" y="304"/>
                  <a:pt x="265" y="152"/>
                </a:cubicBezTo>
                <a:cubicBezTo>
                  <a:pt x="321" y="0"/>
                  <a:pt x="372" y="90"/>
                  <a:pt x="432" y="231"/>
                </a:cubicBezTo>
                <a:cubicBezTo>
                  <a:pt x="492" y="372"/>
                  <a:pt x="560" y="815"/>
                  <a:pt x="624" y="999"/>
                </a:cubicBezTo>
                <a:cubicBezTo>
                  <a:pt x="688" y="1183"/>
                  <a:pt x="784" y="1279"/>
                  <a:pt x="816" y="1335"/>
                </a:cubicBezTo>
              </a:path>
            </a:pathLst>
          </a:custGeom>
          <a:solidFill>
            <a:srgbClr val="1A0D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6796" dir="20006097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764088" y="5092700"/>
            <a:ext cx="2438400" cy="762000"/>
            <a:chOff x="2112" y="1920"/>
            <a:chExt cx="1536" cy="480"/>
          </a:xfrm>
        </p:grpSpPr>
        <p:sp>
          <p:nvSpPr>
            <p:cNvPr id="94257" name="AutoShape 27"/>
            <p:cNvSpPr>
              <a:spLocks noChangeArrowheads="1"/>
            </p:cNvSpPr>
            <p:nvPr/>
          </p:nvSpPr>
          <p:spPr bwMode="auto">
            <a:xfrm>
              <a:off x="2112" y="1920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8" name="AutoShape 28"/>
            <p:cNvSpPr>
              <a:spLocks noChangeArrowheads="1"/>
            </p:cNvSpPr>
            <p:nvPr/>
          </p:nvSpPr>
          <p:spPr bwMode="auto">
            <a:xfrm>
              <a:off x="3408" y="2160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764088" y="5321300"/>
            <a:ext cx="2667000" cy="685800"/>
            <a:chOff x="2112" y="2064"/>
            <a:chExt cx="1680" cy="432"/>
          </a:xfrm>
        </p:grpSpPr>
        <p:sp>
          <p:nvSpPr>
            <p:cNvPr id="94255" name="AutoShape 30"/>
            <p:cNvSpPr>
              <a:spLocks noChangeArrowheads="1"/>
            </p:cNvSpPr>
            <p:nvPr/>
          </p:nvSpPr>
          <p:spPr bwMode="auto">
            <a:xfrm>
              <a:off x="2112" y="2064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6" name="AutoShape 31"/>
            <p:cNvSpPr>
              <a:spLocks noChangeArrowheads="1"/>
            </p:cNvSpPr>
            <p:nvPr/>
          </p:nvSpPr>
          <p:spPr bwMode="auto">
            <a:xfrm>
              <a:off x="3552" y="2256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764088" y="5626100"/>
            <a:ext cx="2895600" cy="609600"/>
            <a:chOff x="2112" y="2256"/>
            <a:chExt cx="1824" cy="384"/>
          </a:xfrm>
        </p:grpSpPr>
        <p:sp>
          <p:nvSpPr>
            <p:cNvPr id="94253" name="AutoShape 33"/>
            <p:cNvSpPr>
              <a:spLocks noChangeArrowheads="1"/>
            </p:cNvSpPr>
            <p:nvPr/>
          </p:nvSpPr>
          <p:spPr bwMode="auto">
            <a:xfrm>
              <a:off x="3696" y="2400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4" name="AutoShape 34"/>
            <p:cNvSpPr>
              <a:spLocks noChangeArrowheads="1"/>
            </p:cNvSpPr>
            <p:nvPr/>
          </p:nvSpPr>
          <p:spPr bwMode="auto">
            <a:xfrm>
              <a:off x="2112" y="2256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4764088" y="6007100"/>
            <a:ext cx="3048000" cy="381000"/>
            <a:chOff x="2112" y="2496"/>
            <a:chExt cx="1920" cy="240"/>
          </a:xfrm>
        </p:grpSpPr>
        <p:sp>
          <p:nvSpPr>
            <p:cNvPr id="94251" name="AutoShape 36"/>
            <p:cNvSpPr>
              <a:spLocks noChangeArrowheads="1"/>
            </p:cNvSpPr>
            <p:nvPr/>
          </p:nvSpPr>
          <p:spPr bwMode="auto">
            <a:xfrm>
              <a:off x="2112" y="2496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4252" name="AutoShape 37"/>
            <p:cNvSpPr>
              <a:spLocks noChangeArrowheads="1"/>
            </p:cNvSpPr>
            <p:nvPr/>
          </p:nvSpPr>
          <p:spPr bwMode="auto">
            <a:xfrm>
              <a:off x="3792" y="2496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071" name="AutoShape 39"/>
          <p:cNvSpPr>
            <a:spLocks noChangeArrowheads="1"/>
          </p:cNvSpPr>
          <p:nvPr/>
        </p:nvSpPr>
        <p:spPr bwMode="auto">
          <a:xfrm>
            <a:off x="107950" y="1052513"/>
            <a:ext cx="4919663" cy="2260600"/>
          </a:xfrm>
          <a:prstGeom prst="homePlate">
            <a:avLst>
              <a:gd name="adj" fmla="val 5440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average value 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provides a good 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the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values in the data set</a:t>
            </a: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>
            <a:off x="5691188" y="3201988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>
            <a:off x="6188075" y="3201988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74" name="Text Box 42"/>
          <p:cNvSpPr txBox="1">
            <a:spLocks noChangeArrowheads="1"/>
          </p:cNvSpPr>
          <p:nvPr/>
        </p:nvSpPr>
        <p:spPr bwMode="auto">
          <a:xfrm>
            <a:off x="5929313" y="1125538"/>
            <a:ext cx="3106737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Low variability </a:t>
            </a:r>
          </a:p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data set</a:t>
            </a:r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5724525" y="3860800"/>
            <a:ext cx="33369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High variability </a:t>
            </a:r>
          </a:p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data set</a:t>
            </a:r>
          </a:p>
        </p:txBody>
      </p:sp>
      <p:sp>
        <p:nvSpPr>
          <p:cNvPr id="44076" name="Freeform 44"/>
          <p:cNvSpPr>
            <a:spLocks/>
          </p:cNvSpPr>
          <p:nvPr/>
        </p:nvSpPr>
        <p:spPr bwMode="auto">
          <a:xfrm>
            <a:off x="4221163" y="5229200"/>
            <a:ext cx="3429000" cy="1166838"/>
          </a:xfrm>
          <a:custGeom>
            <a:avLst/>
            <a:gdLst/>
            <a:ahLst/>
            <a:cxnLst>
              <a:cxn ang="0">
                <a:pos x="0" y="1335"/>
              </a:cxn>
              <a:cxn ang="0">
                <a:pos x="96" y="1143"/>
              </a:cxn>
              <a:cxn ang="0">
                <a:pos x="265" y="152"/>
              </a:cxn>
              <a:cxn ang="0">
                <a:pos x="432" y="231"/>
              </a:cxn>
              <a:cxn ang="0">
                <a:pos x="624" y="999"/>
              </a:cxn>
              <a:cxn ang="0">
                <a:pos x="816" y="1335"/>
              </a:cxn>
            </a:cxnLst>
            <a:rect l="0" t="0" r="r" b="b"/>
            <a:pathLst>
              <a:path w="816" h="1340">
                <a:moveTo>
                  <a:pt x="0" y="1335"/>
                </a:moveTo>
                <a:cubicBezTo>
                  <a:pt x="26" y="1337"/>
                  <a:pt x="52" y="1340"/>
                  <a:pt x="96" y="1143"/>
                </a:cubicBezTo>
                <a:cubicBezTo>
                  <a:pt x="140" y="946"/>
                  <a:pt x="209" y="304"/>
                  <a:pt x="265" y="152"/>
                </a:cubicBezTo>
                <a:cubicBezTo>
                  <a:pt x="321" y="0"/>
                  <a:pt x="372" y="90"/>
                  <a:pt x="432" y="231"/>
                </a:cubicBezTo>
                <a:cubicBezTo>
                  <a:pt x="492" y="372"/>
                  <a:pt x="560" y="815"/>
                  <a:pt x="624" y="999"/>
                </a:cubicBezTo>
                <a:cubicBezTo>
                  <a:pt x="688" y="1183"/>
                  <a:pt x="784" y="1279"/>
                  <a:pt x="816" y="1335"/>
                </a:cubicBezTo>
              </a:path>
            </a:pathLst>
          </a:custGeom>
          <a:solidFill>
            <a:srgbClr val="1A0D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6796" dir="20006097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77" name="AutoShape 45"/>
          <p:cNvSpPr>
            <a:spLocks noChangeArrowheads="1"/>
          </p:cNvSpPr>
          <p:nvPr/>
        </p:nvSpPr>
        <p:spPr bwMode="auto">
          <a:xfrm>
            <a:off x="107950" y="3644900"/>
            <a:ext cx="4559300" cy="3024188"/>
          </a:xfrm>
          <a:prstGeom prst="homePlate">
            <a:avLst>
              <a:gd name="adj" fmla="val 3769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same average 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value does not provide 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as good presentation of 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values in the data 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set as before.</a:t>
            </a: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4230688" y="6388100"/>
            <a:ext cx="365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5822950" y="1241425"/>
            <a:ext cx="0" cy="228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>
            <a:off x="5840413" y="4230688"/>
            <a:ext cx="0" cy="2438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>
            <a:off x="5627688" y="6323013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4083" name="Line 51"/>
          <p:cNvSpPr>
            <a:spLocks noChangeShapeType="1"/>
          </p:cNvSpPr>
          <p:nvPr/>
        </p:nvSpPr>
        <p:spPr bwMode="auto">
          <a:xfrm>
            <a:off x="6099175" y="63119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916488" y="6311900"/>
            <a:ext cx="2667000" cy="304800"/>
            <a:chOff x="2208" y="3552"/>
            <a:chExt cx="1680" cy="192"/>
          </a:xfrm>
        </p:grpSpPr>
        <p:sp>
          <p:nvSpPr>
            <p:cNvPr id="44085" name="Line 53"/>
            <p:cNvSpPr>
              <a:spLocks noChangeShapeType="1"/>
            </p:cNvSpPr>
            <p:nvPr/>
          </p:nvSpPr>
          <p:spPr bwMode="auto">
            <a:xfrm>
              <a:off x="2208" y="355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086" name="Line 54"/>
            <p:cNvSpPr>
              <a:spLocks noChangeShapeType="1"/>
            </p:cNvSpPr>
            <p:nvPr/>
          </p:nvSpPr>
          <p:spPr bwMode="auto">
            <a:xfrm>
              <a:off x="3888" y="355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44087" name="Rectangle 55"/>
          <p:cNvSpPr>
            <a:spLocks noGrp="1" noChangeArrowheads="1"/>
          </p:cNvSpPr>
          <p:nvPr>
            <p:ph type="title"/>
          </p:nvPr>
        </p:nvSpPr>
        <p:spPr>
          <a:xfrm>
            <a:off x="539750" y="260649"/>
            <a:ext cx="8280400" cy="79208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Observe Two Data Sets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4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500"/>
                                        <p:tgtEl>
                                          <p:spTgt spid="4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4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4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"/>
                            </p:stCondLst>
                            <p:childTnLst>
                              <p:par>
                                <p:cTn id="11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"/>
                            </p:stCondLst>
                            <p:childTnLst>
                              <p:par>
                                <p:cTn id="11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5"/>
                            </p:stCondLst>
                            <p:childTnLst>
                              <p:par>
                                <p:cTn id="12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"/>
                            </p:stCondLst>
                            <p:childTnLst>
                              <p:par>
                                <p:cTn id="12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5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75"/>
                            </p:stCondLst>
                            <p:childTnLst>
                              <p:par>
                                <p:cTn id="13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1" dur="500"/>
                                        <p:tgtEl>
                                          <p:spTgt spid="44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animBg="1"/>
      <p:bldP spid="44036" grpId="0" animBg="1"/>
      <p:bldP spid="44037" grpId="0" animBg="1"/>
      <p:bldP spid="44038" grpId="0" animBg="1"/>
      <p:bldP spid="44039" grpId="0" animBg="1"/>
      <p:bldP spid="44040" grpId="0" animBg="1"/>
      <p:bldP spid="44041" grpId="0" animBg="1"/>
      <p:bldP spid="44042" grpId="0" animBg="1"/>
      <p:bldP spid="44043" grpId="0" animBg="1"/>
      <p:bldP spid="44044" grpId="0" animBg="1"/>
      <p:bldP spid="44045" grpId="0" animBg="1"/>
      <p:bldP spid="44046" grpId="0" animBg="1"/>
      <p:bldP spid="44048" grpId="0" animBg="1"/>
      <p:bldP spid="44049" grpId="0" animBg="1"/>
      <p:bldP spid="44071" grpId="0" animBg="1" autoUpdateAnimBg="0"/>
      <p:bldP spid="44074" grpId="0" autoUpdateAnimBg="0"/>
      <p:bldP spid="44075" grpId="0" autoUpdateAnimBg="0"/>
      <p:bldP spid="44077" grpId="0" animBg="1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CB584FA-390D-419A-B65E-F0B59C1032D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52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A9535364-2064-4AFA-A700-2FD1E5389779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127897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of Variability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87450" y="1916113"/>
            <a:ext cx="7499350" cy="4214812"/>
          </a:xfrm>
        </p:spPr>
        <p:txBody>
          <a:bodyPr/>
          <a:lstStyle/>
          <a:p>
            <a:pPr eaLnBrk="1" hangingPunct="1">
              <a:buFont typeface="Wingdings" pitchFamily="2" charset="2"/>
              <a:buChar char="ý"/>
              <a:defRPr/>
            </a:pPr>
            <a:r>
              <a:rPr lang="en-US" altLang="zh-TW" sz="4800" b="1" dirty="0" smtClean="0">
                <a:solidFill>
                  <a:srgbClr val="FFFF00"/>
                </a:solidFill>
              </a:rPr>
              <a:t>Range</a:t>
            </a:r>
          </a:p>
          <a:p>
            <a:pPr eaLnBrk="1" hangingPunct="1">
              <a:defRPr/>
            </a:pPr>
            <a:r>
              <a:rPr lang="en-US" altLang="zh-TW" sz="4800" dirty="0" smtClean="0"/>
              <a:t>Variance </a:t>
            </a:r>
          </a:p>
          <a:p>
            <a:pPr eaLnBrk="1" hangingPunct="1">
              <a:defRPr/>
            </a:pPr>
            <a:r>
              <a:rPr lang="en-US" altLang="zh-TW" sz="4800" dirty="0" smtClean="0"/>
              <a:t>Standard Deviation</a:t>
            </a:r>
          </a:p>
          <a:p>
            <a:pPr eaLnBrk="1" hangingPunct="1">
              <a:defRPr/>
            </a:pPr>
            <a:r>
              <a:rPr lang="en-US" altLang="zh-TW" sz="4800" dirty="0" smtClean="0"/>
              <a:t>Coefficient of Variation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FA14E4D-F340-41F0-BAD1-B3489B51ED5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625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CC9507B-AF0B-40DB-9291-EBC013174B0B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127897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Range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110538" cy="4679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difference</a:t>
            </a:r>
            <a:r>
              <a:rPr lang="en-US" altLang="zh-TW" sz="4800" dirty="0" smtClean="0"/>
              <a:t> between the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largest</a:t>
            </a:r>
            <a:r>
              <a:rPr lang="en-US" altLang="zh-TW" sz="4800" dirty="0" smtClean="0"/>
              <a:t> and </a:t>
            </a:r>
            <a:r>
              <a:rPr lang="en-US" altLang="zh-TW" sz="4800" b="1" dirty="0" smtClean="0">
                <a:solidFill>
                  <a:schemeClr val="accent2"/>
                </a:solidFill>
              </a:rPr>
              <a:t>smallest</a:t>
            </a:r>
            <a:r>
              <a:rPr lang="en-US" altLang="zh-TW" sz="4800" dirty="0" smtClean="0"/>
              <a:t> measurements or observations.</a:t>
            </a:r>
          </a:p>
          <a:p>
            <a:pPr eaLnBrk="1" hangingPunct="1">
              <a:defRPr/>
            </a:pPr>
            <a:r>
              <a:rPr lang="en-US" altLang="zh-TW" sz="4800" dirty="0" smtClean="0"/>
              <a:t>Tell us how far the data spread out.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7EF5044-B266-453E-A103-DB95EE0C3B96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728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1256AB1-47EE-41E9-AFF4-5E62CC32B45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83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28800" y="5967413"/>
            <a:ext cx="5943600" cy="701675"/>
            <a:chOff x="1344" y="3494"/>
            <a:chExt cx="3744" cy="442"/>
          </a:xfrm>
        </p:grpSpPr>
        <p:sp>
          <p:nvSpPr>
            <p:cNvPr id="49155" name="Line 3"/>
            <p:cNvSpPr>
              <a:spLocks noChangeShapeType="1"/>
            </p:cNvSpPr>
            <p:nvPr/>
          </p:nvSpPr>
          <p:spPr bwMode="auto">
            <a:xfrm>
              <a:off x="1344" y="3936"/>
              <a:ext cx="37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9156" name="Text Box 4"/>
            <p:cNvSpPr txBox="1">
              <a:spLocks noChangeArrowheads="1"/>
            </p:cNvSpPr>
            <p:nvPr/>
          </p:nvSpPr>
          <p:spPr bwMode="auto">
            <a:xfrm>
              <a:off x="1836" y="3494"/>
              <a:ext cx="2598" cy="44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40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  <a:t>26</a:t>
              </a:r>
              <a:r>
                <a:rPr lang="en-US" altLang="zh-TW" sz="4000" b="1">
                  <a:solidFill>
                    <a:srgbClr val="33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  <a:t>,26,28,29,30,32,</a:t>
              </a:r>
              <a:r>
                <a:rPr lang="en-US" altLang="zh-TW" sz="4000" b="1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  <a:t>60</a:t>
              </a:r>
              <a:endParaRPr lang="en-US" altLang="zh-TW" sz="4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endParaRPr>
            </a:p>
          </p:txBody>
        </p:sp>
      </p:grpSp>
      <p:sp>
        <p:nvSpPr>
          <p:cNvPr id="49157" name="AutoShape 5"/>
          <p:cNvSpPr>
            <a:spLocks noChangeArrowheads="1"/>
          </p:cNvSpPr>
          <p:nvPr/>
        </p:nvSpPr>
        <p:spPr bwMode="auto">
          <a:xfrm rot="5400000" flipV="1">
            <a:off x="2476500" y="5487988"/>
            <a:ext cx="914400" cy="3810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1111250"/>
            <a:ext cx="8424863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Seven employee salaries were recorded (in 1000s): 28, 60, 26, 32, 30, 26, 29. Find the range.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34925" y="4467225"/>
            <a:ext cx="90360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Then, compute range = 60-26 = 34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611188" y="3149600"/>
            <a:ext cx="77057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First, identify the smallest and largest observations. </a:t>
            </a:r>
          </a:p>
        </p:txBody>
      </p:sp>
      <p:sp>
        <p:nvSpPr>
          <p:cNvPr id="49162" name="AutoShape 10"/>
          <p:cNvSpPr>
            <a:spLocks noChangeArrowheads="1"/>
          </p:cNvSpPr>
          <p:nvPr/>
        </p:nvSpPr>
        <p:spPr bwMode="auto">
          <a:xfrm rot="5400000" flipV="1">
            <a:off x="5981700" y="5487988"/>
            <a:ext cx="914400" cy="3810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2600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Example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0" grpId="0" autoUpdateAnimBg="0"/>
      <p:bldP spid="49161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A754580-E75F-4D0F-B709-7DD523E65A2D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83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01EC730-B222-4010-90A0-A92765B81DEB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468313" y="1412776"/>
            <a:ext cx="8496300" cy="5113338"/>
          </a:xfrm>
          <a:prstGeom prst="rect">
            <a:avLst/>
          </a:prstGeom>
          <a:solidFill>
            <a:srgbClr val="1A0D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813050" y="4082951"/>
            <a:ext cx="3962400" cy="1143000"/>
            <a:chOff x="1728" y="2736"/>
            <a:chExt cx="2016" cy="1008"/>
          </a:xfrm>
        </p:grpSpPr>
        <p:sp>
          <p:nvSpPr>
            <p:cNvPr id="98329" name="Freeform 4"/>
            <p:cNvSpPr>
              <a:spLocks/>
            </p:cNvSpPr>
            <p:nvPr/>
          </p:nvSpPr>
          <p:spPr bwMode="auto">
            <a:xfrm>
              <a:off x="1728" y="2736"/>
              <a:ext cx="2016" cy="1008"/>
            </a:xfrm>
            <a:custGeom>
              <a:avLst/>
              <a:gdLst>
                <a:gd name="T0" fmla="*/ 0 w 2016"/>
                <a:gd name="T1" fmla="*/ 1008 h 1192"/>
                <a:gd name="T2" fmla="*/ 144 w 2016"/>
                <a:gd name="T3" fmla="*/ 399 h 1192"/>
                <a:gd name="T4" fmla="*/ 336 w 2016"/>
                <a:gd name="T5" fmla="*/ 74 h 1192"/>
                <a:gd name="T6" fmla="*/ 624 w 2016"/>
                <a:gd name="T7" fmla="*/ 74 h 1192"/>
                <a:gd name="T8" fmla="*/ 864 w 2016"/>
                <a:gd name="T9" fmla="*/ 521 h 1192"/>
                <a:gd name="T10" fmla="*/ 1152 w 2016"/>
                <a:gd name="T11" fmla="*/ 805 h 1192"/>
                <a:gd name="T12" fmla="*/ 1440 w 2016"/>
                <a:gd name="T13" fmla="*/ 927 h 1192"/>
                <a:gd name="T14" fmla="*/ 2016 w 2016"/>
                <a:gd name="T15" fmla="*/ 1008 h 11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16"/>
                <a:gd name="T25" fmla="*/ 0 h 1192"/>
                <a:gd name="T26" fmla="*/ 2016 w 2016"/>
                <a:gd name="T27" fmla="*/ 1192 h 11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16" h="1192">
                  <a:moveTo>
                    <a:pt x="0" y="1192"/>
                  </a:moveTo>
                  <a:cubicBezTo>
                    <a:pt x="44" y="924"/>
                    <a:pt x="88" y="656"/>
                    <a:pt x="144" y="472"/>
                  </a:cubicBezTo>
                  <a:cubicBezTo>
                    <a:pt x="200" y="288"/>
                    <a:pt x="256" y="152"/>
                    <a:pt x="336" y="88"/>
                  </a:cubicBezTo>
                  <a:cubicBezTo>
                    <a:pt x="416" y="24"/>
                    <a:pt x="536" y="0"/>
                    <a:pt x="624" y="88"/>
                  </a:cubicBezTo>
                  <a:cubicBezTo>
                    <a:pt x="712" y="176"/>
                    <a:pt x="776" y="472"/>
                    <a:pt x="864" y="616"/>
                  </a:cubicBezTo>
                  <a:cubicBezTo>
                    <a:pt x="952" y="760"/>
                    <a:pt x="1056" y="872"/>
                    <a:pt x="1152" y="952"/>
                  </a:cubicBezTo>
                  <a:cubicBezTo>
                    <a:pt x="1248" y="1032"/>
                    <a:pt x="1296" y="1056"/>
                    <a:pt x="1440" y="1096"/>
                  </a:cubicBezTo>
                  <a:cubicBezTo>
                    <a:pt x="1584" y="1136"/>
                    <a:pt x="1920" y="1176"/>
                    <a:pt x="2016" y="1192"/>
                  </a:cubicBezTo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09" name="Text Box 5"/>
            <p:cNvSpPr txBox="1">
              <a:spLocks noChangeArrowheads="1"/>
            </p:cNvSpPr>
            <p:nvPr/>
          </p:nvSpPr>
          <p:spPr bwMode="auto">
            <a:xfrm>
              <a:off x="2054" y="2929"/>
              <a:ext cx="223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440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?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13050" y="4073426"/>
            <a:ext cx="3886200" cy="1152525"/>
            <a:chOff x="1728" y="2728"/>
            <a:chExt cx="1968" cy="1016"/>
          </a:xfrm>
        </p:grpSpPr>
        <p:sp>
          <p:nvSpPr>
            <p:cNvPr id="98327" name="Freeform 7"/>
            <p:cNvSpPr>
              <a:spLocks/>
            </p:cNvSpPr>
            <p:nvPr/>
          </p:nvSpPr>
          <p:spPr bwMode="auto">
            <a:xfrm>
              <a:off x="1728" y="2728"/>
              <a:ext cx="1968" cy="1016"/>
            </a:xfrm>
            <a:custGeom>
              <a:avLst/>
              <a:gdLst>
                <a:gd name="T0" fmla="*/ 0 w 1968"/>
                <a:gd name="T1" fmla="*/ 1016 h 1016"/>
                <a:gd name="T2" fmla="*/ 240 w 1968"/>
                <a:gd name="T3" fmla="*/ 968 h 1016"/>
                <a:gd name="T4" fmla="*/ 384 w 1968"/>
                <a:gd name="T5" fmla="*/ 776 h 1016"/>
                <a:gd name="T6" fmla="*/ 576 w 1968"/>
                <a:gd name="T7" fmla="*/ 344 h 1016"/>
                <a:gd name="T8" fmla="*/ 816 w 1968"/>
                <a:gd name="T9" fmla="*/ 56 h 1016"/>
                <a:gd name="T10" fmla="*/ 1056 w 1968"/>
                <a:gd name="T11" fmla="*/ 56 h 1016"/>
                <a:gd name="T12" fmla="*/ 1200 w 1968"/>
                <a:gd name="T13" fmla="*/ 392 h 1016"/>
                <a:gd name="T14" fmla="*/ 1296 w 1968"/>
                <a:gd name="T15" fmla="*/ 632 h 1016"/>
                <a:gd name="T16" fmla="*/ 1632 w 1968"/>
                <a:gd name="T17" fmla="*/ 920 h 1016"/>
                <a:gd name="T18" fmla="*/ 1968 w 1968"/>
                <a:gd name="T19" fmla="*/ 1016 h 10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68"/>
                <a:gd name="T31" fmla="*/ 0 h 1016"/>
                <a:gd name="T32" fmla="*/ 1968 w 1968"/>
                <a:gd name="T33" fmla="*/ 1016 h 10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68" h="1016">
                  <a:moveTo>
                    <a:pt x="0" y="1016"/>
                  </a:moveTo>
                  <a:cubicBezTo>
                    <a:pt x="88" y="1012"/>
                    <a:pt x="176" y="1008"/>
                    <a:pt x="240" y="968"/>
                  </a:cubicBezTo>
                  <a:cubicBezTo>
                    <a:pt x="304" y="928"/>
                    <a:pt x="328" y="880"/>
                    <a:pt x="384" y="776"/>
                  </a:cubicBezTo>
                  <a:cubicBezTo>
                    <a:pt x="440" y="672"/>
                    <a:pt x="504" y="464"/>
                    <a:pt x="576" y="344"/>
                  </a:cubicBezTo>
                  <a:cubicBezTo>
                    <a:pt x="648" y="224"/>
                    <a:pt x="736" y="104"/>
                    <a:pt x="816" y="56"/>
                  </a:cubicBezTo>
                  <a:cubicBezTo>
                    <a:pt x="896" y="8"/>
                    <a:pt x="992" y="0"/>
                    <a:pt x="1056" y="56"/>
                  </a:cubicBezTo>
                  <a:cubicBezTo>
                    <a:pt x="1120" y="112"/>
                    <a:pt x="1160" y="296"/>
                    <a:pt x="1200" y="392"/>
                  </a:cubicBezTo>
                  <a:cubicBezTo>
                    <a:pt x="1240" y="488"/>
                    <a:pt x="1224" y="544"/>
                    <a:pt x="1296" y="632"/>
                  </a:cubicBezTo>
                  <a:cubicBezTo>
                    <a:pt x="1368" y="720"/>
                    <a:pt x="1520" y="856"/>
                    <a:pt x="1632" y="920"/>
                  </a:cubicBezTo>
                  <a:cubicBezTo>
                    <a:pt x="1744" y="984"/>
                    <a:pt x="1912" y="1000"/>
                    <a:pt x="1968" y="1016"/>
                  </a:cubicBezTo>
                </a:path>
              </a:pathLst>
            </a:custGeom>
            <a:solidFill>
              <a:srgbClr val="AFBBB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2" name="Text Box 8"/>
            <p:cNvSpPr txBox="1">
              <a:spLocks noChangeArrowheads="1"/>
            </p:cNvSpPr>
            <p:nvPr/>
          </p:nvSpPr>
          <p:spPr bwMode="auto">
            <a:xfrm>
              <a:off x="2536" y="2930"/>
              <a:ext cx="223" cy="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440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?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813050" y="4082951"/>
            <a:ext cx="3886200" cy="1143000"/>
            <a:chOff x="1728" y="2736"/>
            <a:chExt cx="1968" cy="1008"/>
          </a:xfrm>
        </p:grpSpPr>
        <p:sp>
          <p:nvSpPr>
            <p:cNvPr id="98325" name="Freeform 10"/>
            <p:cNvSpPr>
              <a:spLocks/>
            </p:cNvSpPr>
            <p:nvPr/>
          </p:nvSpPr>
          <p:spPr bwMode="auto">
            <a:xfrm>
              <a:off x="1728" y="2736"/>
              <a:ext cx="1968" cy="1008"/>
            </a:xfrm>
            <a:custGeom>
              <a:avLst/>
              <a:gdLst>
                <a:gd name="T0" fmla="*/ 0 w 1968"/>
                <a:gd name="T1" fmla="*/ 1008 h 968"/>
                <a:gd name="T2" fmla="*/ 528 w 1968"/>
                <a:gd name="T3" fmla="*/ 908 h 968"/>
                <a:gd name="T4" fmla="*/ 1008 w 1968"/>
                <a:gd name="T5" fmla="*/ 508 h 968"/>
                <a:gd name="T6" fmla="*/ 1296 w 1968"/>
                <a:gd name="T7" fmla="*/ 158 h 968"/>
                <a:gd name="T8" fmla="*/ 1536 w 1968"/>
                <a:gd name="T9" fmla="*/ 58 h 968"/>
                <a:gd name="T10" fmla="*/ 1776 w 1968"/>
                <a:gd name="T11" fmla="*/ 508 h 968"/>
                <a:gd name="T12" fmla="*/ 1968 w 1968"/>
                <a:gd name="T13" fmla="*/ 1008 h 9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68"/>
                <a:gd name="T22" fmla="*/ 0 h 968"/>
                <a:gd name="T23" fmla="*/ 1968 w 1968"/>
                <a:gd name="T24" fmla="*/ 968 h 9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68" h="968">
                  <a:moveTo>
                    <a:pt x="0" y="968"/>
                  </a:moveTo>
                  <a:cubicBezTo>
                    <a:pt x="180" y="960"/>
                    <a:pt x="360" y="952"/>
                    <a:pt x="528" y="872"/>
                  </a:cubicBezTo>
                  <a:cubicBezTo>
                    <a:pt x="696" y="792"/>
                    <a:pt x="880" y="608"/>
                    <a:pt x="1008" y="488"/>
                  </a:cubicBezTo>
                  <a:cubicBezTo>
                    <a:pt x="1136" y="368"/>
                    <a:pt x="1208" y="224"/>
                    <a:pt x="1296" y="152"/>
                  </a:cubicBezTo>
                  <a:cubicBezTo>
                    <a:pt x="1384" y="80"/>
                    <a:pt x="1456" y="0"/>
                    <a:pt x="1536" y="56"/>
                  </a:cubicBezTo>
                  <a:cubicBezTo>
                    <a:pt x="1616" y="112"/>
                    <a:pt x="1704" y="336"/>
                    <a:pt x="1776" y="488"/>
                  </a:cubicBezTo>
                  <a:cubicBezTo>
                    <a:pt x="1848" y="640"/>
                    <a:pt x="1936" y="888"/>
                    <a:pt x="1968" y="968"/>
                  </a:cubicBezTo>
                </a:path>
              </a:pathLst>
            </a:custGeom>
            <a:solidFill>
              <a:srgbClr val="50505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5" name="Text Box 11"/>
            <p:cNvSpPr txBox="1">
              <a:spLocks noChangeArrowheads="1"/>
            </p:cNvSpPr>
            <p:nvPr/>
          </p:nvSpPr>
          <p:spPr bwMode="auto">
            <a:xfrm>
              <a:off x="3063" y="2929"/>
              <a:ext cx="223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zh-TW" sz="440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?</a:t>
              </a:r>
            </a:p>
          </p:txBody>
        </p:sp>
      </p:grp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1403648" y="1413818"/>
            <a:ext cx="688181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dirty="0"/>
              <a:t>But, how do all the </a:t>
            </a:r>
          </a:p>
          <a:p>
            <a:pPr algn="ctr">
              <a:defRPr/>
            </a:pPr>
            <a:r>
              <a:rPr lang="en-US" altLang="zh-TW" sz="4400" dirty="0"/>
              <a:t>measurements spread out?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1258888" y="5264051"/>
            <a:ext cx="29495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Smallest</a:t>
            </a:r>
          </a:p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measurement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5294313" y="5264051"/>
            <a:ext cx="29495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Largest</a:t>
            </a:r>
          </a:p>
          <a:p>
            <a:pPr algn="ctr">
              <a:defRPr/>
            </a:pPr>
            <a:r>
              <a:rPr lang="en-US" altLang="zh-TW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measurement</a:t>
            </a: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900113" y="2689851"/>
            <a:ext cx="7848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zh-TW" sz="4400" dirty="0"/>
              <a:t>The range cannot assist in answering this question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060450" y="5073551"/>
            <a:ext cx="7391400" cy="168275"/>
            <a:chOff x="1728" y="2976"/>
            <a:chExt cx="2880" cy="96"/>
          </a:xfrm>
        </p:grpSpPr>
        <p:sp>
          <p:nvSpPr>
            <p:cNvPr id="47121" name="Line 17"/>
            <p:cNvSpPr>
              <a:spLocks noChangeShapeType="1"/>
            </p:cNvSpPr>
            <p:nvPr/>
          </p:nvSpPr>
          <p:spPr bwMode="auto">
            <a:xfrm>
              <a:off x="1728" y="3072"/>
              <a:ext cx="28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7122" name="Line 18"/>
            <p:cNvSpPr>
              <a:spLocks noChangeShapeType="1"/>
            </p:cNvSpPr>
            <p:nvPr/>
          </p:nvSpPr>
          <p:spPr bwMode="auto">
            <a:xfrm>
              <a:off x="2400" y="2976"/>
              <a:ext cx="0" cy="9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7123" name="Line 19"/>
            <p:cNvSpPr>
              <a:spLocks noChangeShapeType="1"/>
            </p:cNvSpPr>
            <p:nvPr/>
          </p:nvSpPr>
          <p:spPr bwMode="auto">
            <a:xfrm>
              <a:off x="3936" y="2976"/>
              <a:ext cx="0" cy="9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635250" y="4235351"/>
            <a:ext cx="4241800" cy="914400"/>
            <a:chOff x="1660" y="2804"/>
            <a:chExt cx="2672" cy="576"/>
          </a:xfrm>
        </p:grpSpPr>
        <p:sp>
          <p:nvSpPr>
            <p:cNvPr id="47124" name="AutoShape 20"/>
            <p:cNvSpPr>
              <a:spLocks noChangeArrowheads="1"/>
            </p:cNvSpPr>
            <p:nvPr/>
          </p:nvSpPr>
          <p:spPr bwMode="auto">
            <a:xfrm>
              <a:off x="1660" y="2804"/>
              <a:ext cx="192" cy="528"/>
            </a:xfrm>
            <a:prstGeom prst="downArrow">
              <a:avLst>
                <a:gd name="adj1" fmla="val 50000"/>
                <a:gd name="adj2" fmla="val 6875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7125" name="AutoShape 21"/>
            <p:cNvSpPr>
              <a:spLocks noChangeArrowheads="1"/>
            </p:cNvSpPr>
            <p:nvPr/>
          </p:nvSpPr>
          <p:spPr bwMode="auto">
            <a:xfrm>
              <a:off x="4140" y="2806"/>
              <a:ext cx="192" cy="528"/>
            </a:xfrm>
            <a:prstGeom prst="downArrow">
              <a:avLst>
                <a:gd name="adj1" fmla="val 50000"/>
                <a:gd name="adj2" fmla="val 6875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7126" name="AutoShape 22"/>
            <p:cNvSpPr>
              <a:spLocks noChangeArrowheads="1"/>
            </p:cNvSpPr>
            <p:nvPr/>
          </p:nvSpPr>
          <p:spPr bwMode="auto">
            <a:xfrm>
              <a:off x="1772" y="2900"/>
              <a:ext cx="2448" cy="480"/>
            </a:xfrm>
            <a:prstGeom prst="leftRightArrow">
              <a:avLst>
                <a:gd name="adj1" fmla="val 50000"/>
                <a:gd name="adj2" fmla="val 102000"/>
              </a:avLst>
            </a:prstGeom>
            <a:solidFill>
              <a:srgbClr val="AFBBB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360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Range</a:t>
              </a:r>
            </a:p>
          </p:txBody>
        </p:sp>
      </p:grpSp>
      <p:sp>
        <p:nvSpPr>
          <p:cNvPr id="47127" name="Rectangle 23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352928" cy="11521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The Range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6" grpId="0" autoUpdateAnimBg="0"/>
      <p:bldP spid="47119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8640350-3154-422F-972F-0677813698D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993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09E9C053-9CA9-4B73-B497-B54D3AF3BAA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Usage of Range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12875"/>
            <a:ext cx="8569325" cy="4895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Its major </a:t>
            </a:r>
            <a:r>
              <a:rPr lang="en-US" altLang="zh-TW" b="1" dirty="0" smtClean="0">
                <a:solidFill>
                  <a:schemeClr val="accent2"/>
                </a:solidFill>
              </a:rPr>
              <a:t>advantage</a:t>
            </a:r>
            <a:r>
              <a:rPr lang="en-US" altLang="zh-TW" dirty="0" smtClean="0"/>
              <a:t> is </a:t>
            </a:r>
            <a:r>
              <a:rPr lang="en-US" altLang="zh-TW" b="1" dirty="0" smtClean="0">
                <a:solidFill>
                  <a:schemeClr val="accent2"/>
                </a:solidFill>
              </a:rPr>
              <a:t>the ease</a:t>
            </a:r>
            <a:r>
              <a:rPr lang="en-US" altLang="zh-TW" dirty="0" smtClean="0"/>
              <a:t> with which it can be computed.</a:t>
            </a:r>
          </a:p>
          <a:p>
            <a:pPr eaLnBrk="1" hangingPunct="1">
              <a:defRPr/>
            </a:pPr>
            <a:r>
              <a:rPr lang="en-US" altLang="zh-TW" dirty="0" smtClean="0"/>
              <a:t>Its major </a:t>
            </a:r>
            <a:r>
              <a:rPr lang="en-US" altLang="zh-TW" b="1" dirty="0" smtClean="0">
                <a:solidFill>
                  <a:srgbClr val="FFFF00"/>
                </a:solidFill>
              </a:rPr>
              <a:t>shortcoming</a:t>
            </a:r>
            <a:r>
              <a:rPr lang="en-US" altLang="zh-TW" dirty="0" smtClean="0"/>
              <a:t> is its failure to provide information on </a:t>
            </a:r>
            <a:r>
              <a:rPr lang="en-US" altLang="zh-TW" b="1" dirty="0" smtClean="0">
                <a:solidFill>
                  <a:srgbClr val="FFFF00"/>
                </a:solidFill>
              </a:rPr>
              <a:t>the dispersion</a:t>
            </a:r>
            <a:r>
              <a:rPr lang="en-US" altLang="zh-TW" dirty="0" smtClean="0"/>
              <a:t> of the values between the two end points.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6F43995-ED27-433E-AAD4-02FF4859BD1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03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86EB5300-07BB-4F24-AED5-2587DD2F741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1422995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of Variability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844675"/>
            <a:ext cx="7715250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Range</a:t>
            </a:r>
          </a:p>
          <a:p>
            <a:pPr eaLnBrk="1" hangingPunct="1">
              <a:buFont typeface="Wingdings" pitchFamily="2" charset="2"/>
              <a:buChar char="ý"/>
              <a:defRPr/>
            </a:pPr>
            <a:r>
              <a:rPr lang="en-US" altLang="zh-TW" sz="4800" b="1" dirty="0" smtClean="0">
                <a:solidFill>
                  <a:srgbClr val="FFFF00"/>
                </a:solidFill>
              </a:rPr>
              <a:t>Variance</a:t>
            </a:r>
            <a:r>
              <a:rPr lang="en-US" altLang="zh-TW" sz="4800" dirty="0" smtClean="0"/>
              <a:t> </a:t>
            </a:r>
          </a:p>
          <a:p>
            <a:pPr eaLnBrk="1" hangingPunct="1">
              <a:defRPr/>
            </a:pPr>
            <a:r>
              <a:rPr lang="en-US" altLang="zh-TW" sz="4800" dirty="0" smtClean="0"/>
              <a:t>Standard Deviation</a:t>
            </a:r>
          </a:p>
          <a:p>
            <a:pPr eaLnBrk="1" hangingPunct="1">
              <a:defRPr/>
            </a:pPr>
            <a:r>
              <a:rPr lang="en-US" altLang="zh-TW" sz="4800" dirty="0" smtClean="0"/>
              <a:t>Coefficient of Variation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520F54B-3C5E-45A3-B18C-365FBCB9EE6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13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10257B4-162D-4199-84E0-5960C5CCA811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Variance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9225"/>
            <a:ext cx="8893175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One of the most widely accepted measures of the variability of a set of </a:t>
            </a:r>
            <a:r>
              <a:rPr lang="en-US" altLang="zh-TW" b="1" dirty="0" smtClean="0">
                <a:solidFill>
                  <a:schemeClr val="accent2"/>
                </a:solidFill>
              </a:rPr>
              <a:t>quantitative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data.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Observe the </a:t>
            </a:r>
            <a:r>
              <a:rPr lang="en-US" altLang="zh-TW" b="1" dirty="0" smtClean="0">
                <a:solidFill>
                  <a:schemeClr val="accent2"/>
                </a:solidFill>
              </a:rPr>
              <a:t>difference</a:t>
            </a:r>
            <a:r>
              <a:rPr lang="en-US" altLang="zh-TW" dirty="0" smtClean="0"/>
              <a:t> between </a:t>
            </a:r>
            <a:r>
              <a:rPr lang="en-US" altLang="zh-TW" b="1" dirty="0" smtClean="0">
                <a:solidFill>
                  <a:schemeClr val="hlink"/>
                </a:solidFill>
              </a:rPr>
              <a:t>each value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chemeClr val="hlink"/>
                </a:solidFill>
              </a:rPr>
              <a:t>the mean</a:t>
            </a:r>
            <a:r>
              <a:rPr lang="en-US" altLang="zh-TW" dirty="0" smtClean="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dirty="0" smtClean="0"/>
              <a:t>This measure of dispersion reflects the values of </a:t>
            </a:r>
            <a:r>
              <a:rPr lang="en-US" altLang="zh-TW" b="1" i="1" dirty="0" smtClean="0">
                <a:solidFill>
                  <a:schemeClr val="hlink"/>
                </a:solidFill>
              </a:rPr>
              <a:t>all</a:t>
            </a:r>
            <a:r>
              <a:rPr lang="en-US" altLang="zh-TW" dirty="0" smtClean="0">
                <a:solidFill>
                  <a:schemeClr val="hlink"/>
                </a:solidFill>
              </a:rPr>
              <a:t> </a:t>
            </a:r>
            <a:r>
              <a:rPr lang="en-US" altLang="zh-TW" dirty="0" smtClean="0"/>
              <a:t>the measurements.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8DA1694-2556-4269-A8D4-C7CDE17AC770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240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5A5E2B56-D859-4E4A-BAC8-A3E8772996F2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35150" y="4437667"/>
            <a:ext cx="5867400" cy="2221897"/>
            <a:chOff x="768" y="2173"/>
            <a:chExt cx="3696" cy="1415"/>
          </a:xfrm>
        </p:grpSpPr>
        <p:sp>
          <p:nvSpPr>
            <p:cNvPr id="51203" name="AutoShape 3"/>
            <p:cNvSpPr>
              <a:spLocks noChangeArrowheads="1"/>
            </p:cNvSpPr>
            <p:nvPr/>
          </p:nvSpPr>
          <p:spPr bwMode="auto">
            <a:xfrm>
              <a:off x="1872" y="2173"/>
              <a:ext cx="1440" cy="227"/>
            </a:xfrm>
            <a:prstGeom prst="roundRect">
              <a:avLst>
                <a:gd name="adj" fmla="val 16667"/>
              </a:avLst>
            </a:prstGeom>
            <a:solidFill>
              <a:srgbClr val="1A0D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1204" name="AutoShape 4"/>
            <p:cNvSpPr>
              <a:spLocks noChangeArrowheads="1"/>
            </p:cNvSpPr>
            <p:nvPr/>
          </p:nvSpPr>
          <p:spPr bwMode="auto">
            <a:xfrm>
              <a:off x="768" y="3319"/>
              <a:ext cx="3696" cy="269"/>
            </a:xfrm>
            <a:prstGeom prst="roundRect">
              <a:avLst>
                <a:gd name="adj" fmla="val 16667"/>
              </a:avLst>
            </a:prstGeom>
            <a:solidFill>
              <a:srgbClr val="1A0D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1524000" y="4394200"/>
            <a:ext cx="6324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1447800" y="6223000"/>
            <a:ext cx="6324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900113" y="1052513"/>
            <a:ext cx="7862887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Consider two small populations: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Population A: 8, 9, 10, 11, 12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Population B: 4, 7, 10, 13, 16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4446588" y="4333875"/>
            <a:ext cx="555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4067175" y="4348163"/>
            <a:ext cx="3698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</a:t>
            </a: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3625850" y="4333875"/>
            <a:ext cx="3698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8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3168650" y="6162675"/>
            <a:ext cx="3698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7</a:t>
            </a:r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1806575" y="6162675"/>
            <a:ext cx="3698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4</a:t>
            </a:r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4449763" y="6162675"/>
            <a:ext cx="555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</a:t>
            </a:r>
          </a:p>
        </p:txBody>
      </p:sp>
      <p:sp>
        <p:nvSpPr>
          <p:cNvPr id="51214" name="Text Box 14"/>
          <p:cNvSpPr txBox="1">
            <a:spLocks noChangeArrowheads="1"/>
          </p:cNvSpPr>
          <p:nvPr/>
        </p:nvSpPr>
        <p:spPr bwMode="auto">
          <a:xfrm>
            <a:off x="4903788" y="4333875"/>
            <a:ext cx="555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11</a:t>
            </a:r>
          </a:p>
        </p:txBody>
      </p:sp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5360988" y="4333875"/>
            <a:ext cx="555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12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5818188" y="6162675"/>
            <a:ext cx="555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13</a:t>
            </a:r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4724400" y="3175000"/>
            <a:ext cx="0" cy="1219200"/>
          </a:xfrm>
          <a:prstGeom prst="line">
            <a:avLst/>
          </a:prstGeom>
          <a:noFill/>
          <a:ln w="3810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4724400" y="5003800"/>
            <a:ext cx="0" cy="1219200"/>
          </a:xfrm>
          <a:prstGeom prst="line">
            <a:avLst/>
          </a:prstGeom>
          <a:noFill/>
          <a:ln w="3810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3505200" y="5048250"/>
            <a:ext cx="2614613" cy="946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chemeClr val="bg2"/>
                </a:solidFill>
                <a:latin typeface="Arial Narrow" pitchFamily="34" charset="0"/>
              </a:rPr>
              <a:t>The mean of both </a:t>
            </a:r>
          </a:p>
          <a:p>
            <a:r>
              <a:rPr lang="en-US" altLang="zh-TW" sz="2800">
                <a:solidFill>
                  <a:schemeClr val="bg2"/>
                </a:solidFill>
                <a:latin typeface="Arial Narrow" pitchFamily="34" charset="0"/>
              </a:rPr>
              <a:t>populations is 10...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116013" y="4797425"/>
            <a:ext cx="7416800" cy="1190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TW" sz="36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…but measurements in B are much more dispersed then those in A.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827088" y="2867025"/>
            <a:ext cx="7561262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Thus, a measure of dispersion is needed that agrees with this observation.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946150" y="3860800"/>
            <a:ext cx="5667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874713" y="5876925"/>
            <a:ext cx="5667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7186613" y="6162675"/>
            <a:ext cx="555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16</a:t>
            </a:r>
          </a:p>
        </p:txBody>
      </p:sp>
      <p:sp>
        <p:nvSpPr>
          <p:cNvPr id="51225" name="Rectangle 25"/>
          <p:cNvSpPr>
            <a:spLocks noGrp="1" noChangeArrowheads="1"/>
          </p:cNvSpPr>
          <p:nvPr>
            <p:ph type="title"/>
          </p:nvPr>
        </p:nvSpPr>
        <p:spPr>
          <a:xfrm>
            <a:off x="228600" y="286544"/>
            <a:ext cx="8667750" cy="8382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Large vs. Small Variations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5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5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9" grpId="0" animBg="1" autoUpdateAnimBg="0"/>
      <p:bldP spid="51220" grpId="0" animBg="1" autoUpdateAnimBg="0"/>
      <p:bldP spid="51221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7D3C373-DED0-4FD2-ACBE-9D2034EF6EC3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342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62831B87-8B79-46D1-9A44-FC1CC0C4FB7B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89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179513" y="4210050"/>
            <a:ext cx="5867400" cy="2166938"/>
            <a:chOff x="768" y="2208"/>
            <a:chExt cx="3696" cy="1380"/>
          </a:xfrm>
        </p:grpSpPr>
        <p:sp>
          <p:nvSpPr>
            <p:cNvPr id="56323" name="AutoShape 3"/>
            <p:cNvSpPr>
              <a:spLocks noChangeArrowheads="1"/>
            </p:cNvSpPr>
            <p:nvPr/>
          </p:nvSpPr>
          <p:spPr bwMode="auto">
            <a:xfrm>
              <a:off x="1872" y="2208"/>
              <a:ext cx="1440" cy="192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6324" name="AutoShape 4"/>
            <p:cNvSpPr>
              <a:spLocks noChangeArrowheads="1"/>
            </p:cNvSpPr>
            <p:nvPr/>
          </p:nvSpPr>
          <p:spPr bwMode="auto">
            <a:xfrm>
              <a:off x="768" y="3360"/>
              <a:ext cx="3696" cy="228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911225" y="4167188"/>
            <a:ext cx="6324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835025" y="5995988"/>
            <a:ext cx="6324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315913" y="1195388"/>
            <a:ext cx="5970587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Consider two small populations:</a:t>
            </a:r>
          </a:p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Population A: 8, 9, 10, 11, 12</a:t>
            </a:r>
          </a:p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Population B: 4, 7, 10, 13, 16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3879850" y="4167188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</a:t>
            </a: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3492500" y="41671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</a:t>
            </a: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3035300" y="41671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8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2578100" y="59959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7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1216025" y="59959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4</a:t>
            </a: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3883025" y="5995988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</a:t>
            </a: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4337050" y="4167188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11</a:t>
            </a:r>
          </a:p>
        </p:txBody>
      </p:sp>
      <p:sp>
        <p:nvSpPr>
          <p:cNvPr id="56335" name="Text Box 15"/>
          <p:cNvSpPr txBox="1">
            <a:spLocks noChangeArrowheads="1"/>
          </p:cNvSpPr>
          <p:nvPr/>
        </p:nvSpPr>
        <p:spPr bwMode="auto">
          <a:xfrm>
            <a:off x="4794250" y="4167188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12</a:t>
            </a:r>
          </a:p>
        </p:txBody>
      </p: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5251450" y="5995988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13</a:t>
            </a:r>
          </a:p>
        </p:txBody>
      </p:sp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6699250" y="5995988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16</a:t>
            </a:r>
          </a:p>
        </p:txBody>
      </p:sp>
      <p:sp>
        <p:nvSpPr>
          <p:cNvPr id="56338" name="AutoShape 18"/>
          <p:cNvSpPr>
            <a:spLocks noChangeArrowheads="1"/>
          </p:cNvSpPr>
          <p:nvPr/>
        </p:nvSpPr>
        <p:spPr bwMode="auto">
          <a:xfrm>
            <a:off x="4111625" y="3938588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39" name="AutoShape 19"/>
          <p:cNvSpPr>
            <a:spLocks noChangeArrowheads="1"/>
          </p:cNvSpPr>
          <p:nvPr/>
        </p:nvSpPr>
        <p:spPr bwMode="auto">
          <a:xfrm>
            <a:off x="4111625" y="3938588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40" name="AutoShape 20"/>
          <p:cNvSpPr>
            <a:spLocks noChangeArrowheads="1"/>
          </p:cNvSpPr>
          <p:nvPr/>
        </p:nvSpPr>
        <p:spPr bwMode="auto">
          <a:xfrm>
            <a:off x="3197225" y="3938588"/>
            <a:ext cx="914400" cy="401637"/>
          </a:xfrm>
          <a:prstGeom prst="leftArrow">
            <a:avLst>
              <a:gd name="adj1" fmla="val 50000"/>
              <a:gd name="adj2" fmla="val 5691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41" name="AutoShape 21"/>
          <p:cNvSpPr>
            <a:spLocks noChangeArrowheads="1"/>
          </p:cNvSpPr>
          <p:nvPr/>
        </p:nvSpPr>
        <p:spPr bwMode="auto">
          <a:xfrm>
            <a:off x="3654425" y="3938588"/>
            <a:ext cx="457200" cy="381000"/>
          </a:xfrm>
          <a:prstGeom prst="leftArrow">
            <a:avLst>
              <a:gd name="adj1" fmla="val 50000"/>
              <a:gd name="adj2" fmla="val 3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42" name="Text Box 22"/>
          <p:cNvSpPr txBox="1">
            <a:spLocks noChangeArrowheads="1"/>
          </p:cNvSpPr>
          <p:nvPr/>
        </p:nvSpPr>
        <p:spPr bwMode="auto">
          <a:xfrm>
            <a:off x="7248525" y="1600200"/>
            <a:ext cx="1804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8 -10 = -2</a:t>
            </a:r>
          </a:p>
        </p:txBody>
      </p:sp>
      <p:sp>
        <p:nvSpPr>
          <p:cNvPr id="56343" name="Text Box 23"/>
          <p:cNvSpPr txBox="1">
            <a:spLocks noChangeArrowheads="1"/>
          </p:cNvSpPr>
          <p:nvPr/>
        </p:nvSpPr>
        <p:spPr bwMode="auto">
          <a:xfrm>
            <a:off x="7248525" y="838200"/>
            <a:ext cx="1804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9 -10 = -1</a:t>
            </a:r>
          </a:p>
        </p:txBody>
      </p:sp>
      <p:sp>
        <p:nvSpPr>
          <p:cNvPr id="56344" name="Text Box 24"/>
          <p:cNvSpPr txBox="1">
            <a:spLocks noChangeArrowheads="1"/>
          </p:cNvSpPr>
          <p:nvPr/>
        </p:nvSpPr>
        <p:spPr bwMode="auto">
          <a:xfrm>
            <a:off x="7254875" y="1223963"/>
            <a:ext cx="17986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11-10 = +1</a:t>
            </a:r>
          </a:p>
        </p:txBody>
      </p:sp>
      <p:sp>
        <p:nvSpPr>
          <p:cNvPr id="56345" name="Text Box 25"/>
          <p:cNvSpPr txBox="1">
            <a:spLocks noChangeArrowheads="1"/>
          </p:cNvSpPr>
          <p:nvPr/>
        </p:nvSpPr>
        <p:spPr bwMode="auto">
          <a:xfrm>
            <a:off x="7162800" y="1981200"/>
            <a:ext cx="1890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12 -10 = +2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7162800" y="838200"/>
            <a:ext cx="1905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56347" name="Line 27"/>
          <p:cNvSpPr>
            <a:spLocks noChangeShapeType="1"/>
          </p:cNvSpPr>
          <p:nvPr/>
        </p:nvSpPr>
        <p:spPr bwMode="auto">
          <a:xfrm>
            <a:off x="4111625" y="2947988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48" name="AutoShape 28"/>
          <p:cNvSpPr>
            <a:spLocks noChangeArrowheads="1"/>
          </p:cNvSpPr>
          <p:nvPr/>
        </p:nvSpPr>
        <p:spPr bwMode="auto">
          <a:xfrm>
            <a:off x="4111625" y="5767388"/>
            <a:ext cx="2819400" cy="450850"/>
          </a:xfrm>
          <a:prstGeom prst="rightArrow">
            <a:avLst>
              <a:gd name="adj1" fmla="val 49676"/>
              <a:gd name="adj2" fmla="val 88736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49" name="AutoShape 29"/>
          <p:cNvSpPr>
            <a:spLocks noChangeArrowheads="1"/>
          </p:cNvSpPr>
          <p:nvPr/>
        </p:nvSpPr>
        <p:spPr bwMode="auto">
          <a:xfrm>
            <a:off x="4111625" y="5767388"/>
            <a:ext cx="1371600" cy="461962"/>
          </a:xfrm>
          <a:prstGeom prst="rightArrow">
            <a:avLst>
              <a:gd name="adj1" fmla="val 50000"/>
              <a:gd name="adj2" fmla="val 7422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50" name="AutoShape 30"/>
          <p:cNvSpPr>
            <a:spLocks noChangeArrowheads="1"/>
          </p:cNvSpPr>
          <p:nvPr/>
        </p:nvSpPr>
        <p:spPr bwMode="auto">
          <a:xfrm>
            <a:off x="1368425" y="5767388"/>
            <a:ext cx="2743200" cy="457200"/>
          </a:xfrm>
          <a:prstGeom prst="leftArrow">
            <a:avLst>
              <a:gd name="adj1" fmla="val 50000"/>
              <a:gd name="adj2" fmla="val 9688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51" name="AutoShape 31"/>
          <p:cNvSpPr>
            <a:spLocks noChangeArrowheads="1"/>
          </p:cNvSpPr>
          <p:nvPr/>
        </p:nvSpPr>
        <p:spPr bwMode="auto">
          <a:xfrm>
            <a:off x="2740025" y="5767388"/>
            <a:ext cx="1371600" cy="4572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52" name="Line 32"/>
          <p:cNvSpPr>
            <a:spLocks noChangeShapeType="1"/>
          </p:cNvSpPr>
          <p:nvPr/>
        </p:nvSpPr>
        <p:spPr bwMode="auto">
          <a:xfrm>
            <a:off x="4111625" y="4776788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6353" name="Text Box 33"/>
          <p:cNvSpPr txBox="1">
            <a:spLocks noChangeArrowheads="1"/>
          </p:cNvSpPr>
          <p:nvPr/>
        </p:nvSpPr>
        <p:spPr bwMode="auto">
          <a:xfrm>
            <a:off x="7186613" y="4541838"/>
            <a:ext cx="1897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4 -10 = - 6</a:t>
            </a:r>
          </a:p>
        </p:txBody>
      </p:sp>
      <p:sp>
        <p:nvSpPr>
          <p:cNvPr id="56354" name="Text Box 34"/>
          <p:cNvSpPr txBox="1">
            <a:spLocks noChangeArrowheads="1"/>
          </p:cNvSpPr>
          <p:nvPr/>
        </p:nvSpPr>
        <p:spPr bwMode="auto">
          <a:xfrm>
            <a:off x="7197725" y="5253038"/>
            <a:ext cx="18970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 7 -10 =  -3</a:t>
            </a:r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7213600" y="5613400"/>
            <a:ext cx="1890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13 -10 = +3</a:t>
            </a:r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7196138" y="4906963"/>
            <a:ext cx="18907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16 -10 = +6</a:t>
            </a: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7319963" y="2574925"/>
            <a:ext cx="1747837" cy="4070350"/>
            <a:chOff x="4672" y="1286"/>
            <a:chExt cx="1101" cy="2564"/>
          </a:xfrm>
        </p:grpSpPr>
        <p:sp>
          <p:nvSpPr>
            <p:cNvPr id="56358" name="Text Box 38"/>
            <p:cNvSpPr txBox="1">
              <a:spLocks noChangeArrowheads="1"/>
            </p:cNvSpPr>
            <p:nvPr/>
          </p:nvSpPr>
          <p:spPr bwMode="auto">
            <a:xfrm>
              <a:off x="4672" y="1286"/>
              <a:ext cx="106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3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Sum = 0 </a:t>
              </a:r>
            </a:p>
          </p:txBody>
        </p:sp>
        <p:sp>
          <p:nvSpPr>
            <p:cNvPr id="56359" name="Text Box 39"/>
            <p:cNvSpPr txBox="1">
              <a:spLocks noChangeArrowheads="1"/>
            </p:cNvSpPr>
            <p:nvPr/>
          </p:nvSpPr>
          <p:spPr bwMode="auto">
            <a:xfrm>
              <a:off x="4704" y="3446"/>
              <a:ext cx="106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3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Sum = 0 </a:t>
              </a:r>
            </a:p>
          </p:txBody>
        </p:sp>
      </p:grpSp>
      <p:sp>
        <p:nvSpPr>
          <p:cNvPr id="56360" name="Rectangle 40"/>
          <p:cNvSpPr>
            <a:spLocks noChangeArrowheads="1"/>
          </p:cNvSpPr>
          <p:nvPr/>
        </p:nvSpPr>
        <p:spPr bwMode="auto">
          <a:xfrm>
            <a:off x="7289800" y="4495800"/>
            <a:ext cx="18288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61" name="Text Box 41"/>
          <p:cNvSpPr txBox="1">
            <a:spLocks noChangeArrowheads="1"/>
          </p:cNvSpPr>
          <p:nvPr/>
        </p:nvSpPr>
        <p:spPr bwMode="auto">
          <a:xfrm>
            <a:off x="2532229" y="4772810"/>
            <a:ext cx="3191899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8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mean of both </a:t>
            </a:r>
          </a:p>
          <a:p>
            <a:pPr>
              <a:defRPr/>
            </a:pPr>
            <a:r>
              <a:rPr lang="en-US" altLang="zh-TW" sz="28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populations is 10...</a:t>
            </a:r>
          </a:p>
        </p:txBody>
      </p:sp>
      <p:sp>
        <p:nvSpPr>
          <p:cNvPr id="56362" name="Text Box 42"/>
          <p:cNvSpPr txBox="1">
            <a:spLocks noChangeArrowheads="1"/>
          </p:cNvSpPr>
          <p:nvPr/>
        </p:nvSpPr>
        <p:spPr bwMode="auto">
          <a:xfrm>
            <a:off x="1828800" y="2765425"/>
            <a:ext cx="4791075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 us start by calculating</a:t>
            </a:r>
          </a:p>
          <a:p>
            <a:pPr>
              <a:defRPr/>
            </a:pPr>
            <a:r>
              <a:rPr lang="en-US" altLang="zh-TW" sz="32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sum of deviations</a:t>
            </a:r>
          </a:p>
        </p:txBody>
      </p:sp>
      <p:sp>
        <p:nvSpPr>
          <p:cNvPr id="56363" name="Text Box 43"/>
          <p:cNvSpPr txBox="1">
            <a:spLocks noChangeArrowheads="1"/>
          </p:cNvSpPr>
          <p:nvPr/>
        </p:nvSpPr>
        <p:spPr bwMode="auto">
          <a:xfrm>
            <a:off x="630238" y="3481388"/>
            <a:ext cx="5667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6364" name="Text Box 44"/>
          <p:cNvSpPr txBox="1">
            <a:spLocks noChangeArrowheads="1"/>
          </p:cNvSpPr>
          <p:nvPr/>
        </p:nvSpPr>
        <p:spPr bwMode="auto">
          <a:xfrm>
            <a:off x="581025" y="5310188"/>
            <a:ext cx="5667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endParaRPr lang="en-US" altLang="zh-TW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6365" name="Text Box 45"/>
          <p:cNvSpPr txBox="1">
            <a:spLocks noChangeArrowheads="1"/>
          </p:cNvSpPr>
          <p:nvPr/>
        </p:nvSpPr>
        <p:spPr bwMode="auto">
          <a:xfrm>
            <a:off x="5940425" y="3068638"/>
            <a:ext cx="3168650" cy="1562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sum of deviations </a:t>
            </a:r>
          </a:p>
          <a:p>
            <a:r>
              <a:rPr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zero in both cases,</a:t>
            </a:r>
          </a:p>
          <a:p>
            <a:r>
              <a:rPr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therefore, another </a:t>
            </a:r>
          </a:p>
          <a:p>
            <a:r>
              <a:rPr lang="en-US" altLang="zh-TW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 is needed.</a:t>
            </a:r>
          </a:p>
        </p:txBody>
      </p:sp>
      <p:sp>
        <p:nvSpPr>
          <p:cNvPr id="56366" name="Rectangle 46"/>
          <p:cNvSpPr>
            <a:spLocks noGrp="1" noChangeArrowheads="1"/>
          </p:cNvSpPr>
          <p:nvPr>
            <p:ph type="title"/>
          </p:nvPr>
        </p:nvSpPr>
        <p:spPr>
          <a:xfrm>
            <a:off x="533400" y="296416"/>
            <a:ext cx="7999040" cy="111636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Why </a:t>
            </a:r>
            <a:r>
              <a:rPr lang="en-US" altLang="zh-TW" dirty="0" smtClean="0"/>
              <a:t>Not Just Sum</a:t>
            </a:r>
            <a:r>
              <a:rPr lang="en-US" altLang="zh-TW" dirty="0" smtClean="0"/>
              <a:t>?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563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5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5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5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5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5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5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5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56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56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8" grpId="0" animBg="1"/>
      <p:bldP spid="56339" grpId="0" animBg="1"/>
      <p:bldP spid="56340" grpId="0" animBg="1"/>
      <p:bldP spid="56341" grpId="0" animBg="1"/>
      <p:bldP spid="56342" grpId="0" autoUpdateAnimBg="0"/>
      <p:bldP spid="56343" grpId="0" autoUpdateAnimBg="0"/>
      <p:bldP spid="56344" grpId="0" autoUpdateAnimBg="0"/>
      <p:bldP spid="56345" grpId="0" autoUpdateAnimBg="0"/>
      <p:bldP spid="56346" grpId="0" animBg="1" autoUpdateAnimBg="0"/>
      <p:bldP spid="56348" grpId="0" animBg="1"/>
      <p:bldP spid="56349" grpId="0" animBg="1"/>
      <p:bldP spid="56350" grpId="0" animBg="1"/>
      <p:bldP spid="56351" grpId="0" animBg="1"/>
      <p:bldP spid="56353" grpId="0" autoUpdateAnimBg="0"/>
      <p:bldP spid="56354" grpId="0" autoUpdateAnimBg="0"/>
      <p:bldP spid="56355" grpId="0" autoUpdateAnimBg="0"/>
      <p:bldP spid="56356" grpId="0" autoUpdateAnimBg="0"/>
      <p:bldP spid="56360" grpId="0" animBg="1"/>
      <p:bldP spid="56361" grpId="0" animBg="1" autoUpdateAnimBg="0"/>
      <p:bldP spid="56362" grpId="0" animBg="1" autoUpdateAnimBg="0"/>
      <p:bldP spid="5636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18939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Excel Output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AD109F-DC86-4086-94FB-CD96EBE7D2FC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BB05D9-193C-4568-99ED-FC250E7C4714}" type="slidenum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9</a:t>
            </a:fld>
            <a:endParaRPr kumimoji="1" lang="en-US" altLang="zh-TW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269825"/>
            <a:ext cx="7992888" cy="54715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" y="1521138"/>
            <a:ext cx="9144000" cy="48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4116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3AC92D1-824B-4056-B240-2B54B3D6AED7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741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8C16ADE-9D58-4A16-A36B-672A73662FE6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90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pSp>
        <p:nvGrpSpPr>
          <p:cNvPr id="17414" name="Group 2"/>
          <p:cNvGrpSpPr>
            <a:grpSpLocks/>
          </p:cNvGrpSpPr>
          <p:nvPr/>
        </p:nvGrpSpPr>
        <p:grpSpPr bwMode="auto">
          <a:xfrm>
            <a:off x="1225550" y="4141788"/>
            <a:ext cx="5867400" cy="2166937"/>
            <a:chOff x="768" y="2208"/>
            <a:chExt cx="3696" cy="1380"/>
          </a:xfrm>
        </p:grpSpPr>
        <p:sp>
          <p:nvSpPr>
            <p:cNvPr id="57347" name="AutoShape 3"/>
            <p:cNvSpPr>
              <a:spLocks noChangeArrowheads="1"/>
            </p:cNvSpPr>
            <p:nvPr/>
          </p:nvSpPr>
          <p:spPr bwMode="auto">
            <a:xfrm>
              <a:off x="1872" y="2208"/>
              <a:ext cx="1440" cy="192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7348" name="AutoShape 4"/>
            <p:cNvSpPr>
              <a:spLocks noChangeArrowheads="1"/>
            </p:cNvSpPr>
            <p:nvPr/>
          </p:nvSpPr>
          <p:spPr bwMode="auto">
            <a:xfrm>
              <a:off x="768" y="3360"/>
              <a:ext cx="3696" cy="228"/>
            </a:xfrm>
            <a:prstGeom prst="roundRect">
              <a:avLst>
                <a:gd name="adj" fmla="val 16667"/>
              </a:avLst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914400" y="4038600"/>
            <a:ext cx="6324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838200" y="5867400"/>
            <a:ext cx="6324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3851275" y="4005263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3492500" y="4005263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9</a:t>
            </a:r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3038475" y="40386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8</a:t>
            </a: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2581275" y="58674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7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1219200" y="58674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4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3886200" y="5867400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 b="1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10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4340225" y="4038600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11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4797425" y="4038600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12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5254625" y="5867400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13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6702425" y="5867400"/>
            <a:ext cx="46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2400"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16</a:t>
            </a:r>
          </a:p>
        </p:txBody>
      </p:sp>
      <p:sp>
        <p:nvSpPr>
          <p:cNvPr id="57361" name="AutoShape 17"/>
          <p:cNvSpPr>
            <a:spLocks noChangeArrowheads="1"/>
          </p:cNvSpPr>
          <p:nvPr/>
        </p:nvSpPr>
        <p:spPr bwMode="auto">
          <a:xfrm>
            <a:off x="4114800" y="38100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62" name="AutoShape 18"/>
          <p:cNvSpPr>
            <a:spLocks noChangeArrowheads="1"/>
          </p:cNvSpPr>
          <p:nvPr/>
        </p:nvSpPr>
        <p:spPr bwMode="auto">
          <a:xfrm>
            <a:off x="4114800" y="38100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63" name="AutoShape 19"/>
          <p:cNvSpPr>
            <a:spLocks noChangeArrowheads="1"/>
          </p:cNvSpPr>
          <p:nvPr/>
        </p:nvSpPr>
        <p:spPr bwMode="auto">
          <a:xfrm>
            <a:off x="3200400" y="3810000"/>
            <a:ext cx="914400" cy="401638"/>
          </a:xfrm>
          <a:prstGeom prst="leftArrow">
            <a:avLst>
              <a:gd name="adj1" fmla="val 50000"/>
              <a:gd name="adj2" fmla="val 5691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64" name="AutoShape 20"/>
          <p:cNvSpPr>
            <a:spLocks noChangeArrowheads="1"/>
          </p:cNvSpPr>
          <p:nvPr/>
        </p:nvSpPr>
        <p:spPr bwMode="auto">
          <a:xfrm>
            <a:off x="3657600" y="3810000"/>
            <a:ext cx="457200" cy="381000"/>
          </a:xfrm>
          <a:prstGeom prst="leftArrow">
            <a:avLst>
              <a:gd name="adj1" fmla="val 50000"/>
              <a:gd name="adj2" fmla="val 3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65" name="Text Box 21"/>
          <p:cNvSpPr txBox="1">
            <a:spLocks noChangeArrowheads="1"/>
          </p:cNvSpPr>
          <p:nvPr/>
        </p:nvSpPr>
        <p:spPr bwMode="auto">
          <a:xfrm>
            <a:off x="7410450" y="1782763"/>
            <a:ext cx="1343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 8-10= -2</a:t>
            </a:r>
          </a:p>
        </p:txBody>
      </p:sp>
      <p:sp>
        <p:nvSpPr>
          <p:cNvPr id="57366" name="Text Box 22"/>
          <p:cNvSpPr txBox="1">
            <a:spLocks noChangeArrowheads="1"/>
          </p:cNvSpPr>
          <p:nvPr/>
        </p:nvSpPr>
        <p:spPr bwMode="auto">
          <a:xfrm>
            <a:off x="7404100" y="1020763"/>
            <a:ext cx="1343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 9-10= -1</a:t>
            </a: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7375525" y="1401763"/>
            <a:ext cx="1414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11-10= +1</a:t>
            </a:r>
          </a:p>
        </p:txBody>
      </p:sp>
      <p:sp>
        <p:nvSpPr>
          <p:cNvPr id="57368" name="Text Box 24"/>
          <p:cNvSpPr txBox="1">
            <a:spLocks noChangeArrowheads="1"/>
          </p:cNvSpPr>
          <p:nvPr/>
        </p:nvSpPr>
        <p:spPr bwMode="auto">
          <a:xfrm>
            <a:off x="7375525" y="2163763"/>
            <a:ext cx="1414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12-10= +2</a:t>
            </a:r>
          </a:p>
        </p:txBody>
      </p:sp>
      <p:sp>
        <p:nvSpPr>
          <p:cNvPr id="17435" name="Rectangle 25"/>
          <p:cNvSpPr>
            <a:spLocks noChangeArrowheads="1"/>
          </p:cNvSpPr>
          <p:nvPr/>
        </p:nvSpPr>
        <p:spPr bwMode="auto">
          <a:xfrm>
            <a:off x="7391400" y="914400"/>
            <a:ext cx="1357313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70" name="Line 26"/>
          <p:cNvSpPr>
            <a:spLocks noChangeShapeType="1"/>
          </p:cNvSpPr>
          <p:nvPr/>
        </p:nvSpPr>
        <p:spPr bwMode="auto">
          <a:xfrm>
            <a:off x="4114800" y="2819400"/>
            <a:ext cx="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71" name="AutoShape 27"/>
          <p:cNvSpPr>
            <a:spLocks noChangeArrowheads="1"/>
          </p:cNvSpPr>
          <p:nvPr/>
        </p:nvSpPr>
        <p:spPr bwMode="auto">
          <a:xfrm>
            <a:off x="4114800" y="5638800"/>
            <a:ext cx="2819400" cy="450850"/>
          </a:xfrm>
          <a:prstGeom prst="rightArrow">
            <a:avLst>
              <a:gd name="adj1" fmla="val 49676"/>
              <a:gd name="adj2" fmla="val 88736"/>
            </a:avLst>
          </a:prstGeom>
          <a:solidFill>
            <a:schemeClr val="tx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72" name="AutoShape 28"/>
          <p:cNvSpPr>
            <a:spLocks noChangeArrowheads="1"/>
          </p:cNvSpPr>
          <p:nvPr/>
        </p:nvSpPr>
        <p:spPr bwMode="auto">
          <a:xfrm>
            <a:off x="4114800" y="5638800"/>
            <a:ext cx="1371600" cy="461963"/>
          </a:xfrm>
          <a:prstGeom prst="rightArrow">
            <a:avLst>
              <a:gd name="adj1" fmla="val 50000"/>
              <a:gd name="adj2" fmla="val 7422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73" name="AutoShape 29"/>
          <p:cNvSpPr>
            <a:spLocks noChangeArrowheads="1"/>
          </p:cNvSpPr>
          <p:nvPr/>
        </p:nvSpPr>
        <p:spPr bwMode="auto">
          <a:xfrm>
            <a:off x="1371600" y="5638800"/>
            <a:ext cx="2743200" cy="457200"/>
          </a:xfrm>
          <a:prstGeom prst="leftArrow">
            <a:avLst>
              <a:gd name="adj1" fmla="val 50000"/>
              <a:gd name="adj2" fmla="val 9688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74" name="AutoShape 30"/>
          <p:cNvSpPr>
            <a:spLocks noChangeArrowheads="1"/>
          </p:cNvSpPr>
          <p:nvPr/>
        </p:nvSpPr>
        <p:spPr bwMode="auto">
          <a:xfrm>
            <a:off x="2743200" y="5638800"/>
            <a:ext cx="1371600" cy="4572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75" name="Line 31"/>
          <p:cNvSpPr>
            <a:spLocks noChangeShapeType="1"/>
          </p:cNvSpPr>
          <p:nvPr/>
        </p:nvSpPr>
        <p:spPr bwMode="auto">
          <a:xfrm>
            <a:off x="4114800" y="4648200"/>
            <a:ext cx="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76" name="Text Box 32"/>
          <p:cNvSpPr txBox="1">
            <a:spLocks noChangeArrowheads="1"/>
          </p:cNvSpPr>
          <p:nvPr/>
        </p:nvSpPr>
        <p:spPr bwMode="auto">
          <a:xfrm>
            <a:off x="7308850" y="4708525"/>
            <a:ext cx="1501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 4-10 = - 6</a:t>
            </a:r>
          </a:p>
        </p:txBody>
      </p:sp>
      <p:sp>
        <p:nvSpPr>
          <p:cNvPr id="57377" name="Text Box 33"/>
          <p:cNvSpPr txBox="1">
            <a:spLocks noChangeArrowheads="1"/>
          </p:cNvSpPr>
          <p:nvPr/>
        </p:nvSpPr>
        <p:spPr bwMode="auto">
          <a:xfrm>
            <a:off x="7339013" y="5394325"/>
            <a:ext cx="1501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 7-10 =  -3</a:t>
            </a:r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7375525" y="5851525"/>
            <a:ext cx="1493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13-10 = +3</a:t>
            </a:r>
          </a:p>
        </p:txBody>
      </p:sp>
      <p:sp>
        <p:nvSpPr>
          <p:cNvPr id="57379" name="Text Box 35"/>
          <p:cNvSpPr txBox="1">
            <a:spLocks noChangeArrowheads="1"/>
          </p:cNvSpPr>
          <p:nvPr/>
        </p:nvSpPr>
        <p:spPr bwMode="auto">
          <a:xfrm>
            <a:off x="7375525" y="5073650"/>
            <a:ext cx="1493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16-10 = +6</a:t>
            </a:r>
          </a:p>
        </p:txBody>
      </p:sp>
      <p:grpSp>
        <p:nvGrpSpPr>
          <p:cNvPr id="17446" name="Group 36"/>
          <p:cNvGrpSpPr>
            <a:grpSpLocks/>
          </p:cNvGrpSpPr>
          <p:nvPr/>
        </p:nvGrpSpPr>
        <p:grpSpPr bwMode="auto">
          <a:xfrm>
            <a:off x="7416800" y="2743200"/>
            <a:ext cx="1504950" cy="3886200"/>
            <a:chOff x="4672" y="1344"/>
            <a:chExt cx="948" cy="2448"/>
          </a:xfrm>
        </p:grpSpPr>
        <p:sp>
          <p:nvSpPr>
            <p:cNvPr id="57381" name="Text Box 37"/>
            <p:cNvSpPr txBox="1">
              <a:spLocks noChangeArrowheads="1"/>
            </p:cNvSpPr>
            <p:nvPr/>
          </p:nvSpPr>
          <p:spPr bwMode="auto">
            <a:xfrm>
              <a:off x="4672" y="1344"/>
              <a:ext cx="7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pitchFamily="34" charset="0"/>
                </a:rPr>
                <a:t>Sum = 0 </a:t>
              </a:r>
            </a:p>
          </p:txBody>
        </p:sp>
        <p:sp>
          <p:nvSpPr>
            <p:cNvPr id="57382" name="Text Box 38"/>
            <p:cNvSpPr txBox="1">
              <a:spLocks noChangeArrowheads="1"/>
            </p:cNvSpPr>
            <p:nvPr/>
          </p:nvSpPr>
          <p:spPr bwMode="auto">
            <a:xfrm>
              <a:off x="4704" y="3504"/>
              <a:ext cx="9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zh-TW" sz="24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Sum = 0 </a:t>
              </a:r>
            </a:p>
          </p:txBody>
        </p:sp>
      </p:grpSp>
      <p:sp>
        <p:nvSpPr>
          <p:cNvPr id="17447" name="Rectangle 39"/>
          <p:cNvSpPr>
            <a:spLocks noChangeArrowheads="1"/>
          </p:cNvSpPr>
          <p:nvPr/>
        </p:nvSpPr>
        <p:spPr bwMode="auto">
          <a:xfrm>
            <a:off x="7391400" y="4572000"/>
            <a:ext cx="142875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384" name="Text Box 40"/>
          <p:cNvSpPr txBox="1">
            <a:spLocks noChangeArrowheads="1"/>
          </p:cNvSpPr>
          <p:nvPr/>
        </p:nvSpPr>
        <p:spPr bwMode="auto">
          <a:xfrm>
            <a:off x="633413" y="3352800"/>
            <a:ext cx="5667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b="1"/>
              <a:t>A</a:t>
            </a:r>
            <a:endParaRPr lang="en-US" altLang="zh-TW" sz="2400"/>
          </a:p>
        </p:txBody>
      </p:sp>
      <p:sp>
        <p:nvSpPr>
          <p:cNvPr id="57385" name="Text Box 41"/>
          <p:cNvSpPr txBox="1">
            <a:spLocks noChangeArrowheads="1"/>
          </p:cNvSpPr>
          <p:nvPr/>
        </p:nvSpPr>
        <p:spPr bwMode="auto">
          <a:xfrm>
            <a:off x="584200" y="5181600"/>
            <a:ext cx="5667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4400" b="1"/>
              <a:t>B</a:t>
            </a:r>
            <a:endParaRPr lang="en-US" altLang="zh-TW" sz="2400"/>
          </a:p>
        </p:txBody>
      </p:sp>
      <p:sp>
        <p:nvSpPr>
          <p:cNvPr id="17450" name="Text Box 42"/>
          <p:cNvSpPr txBox="1">
            <a:spLocks noChangeArrowheads="1"/>
          </p:cNvSpPr>
          <p:nvPr/>
        </p:nvSpPr>
        <p:spPr bwMode="auto">
          <a:xfrm>
            <a:off x="5796657" y="3011468"/>
            <a:ext cx="3239839" cy="15696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sum of deviations is zero in both cases,</a:t>
            </a:r>
          </a:p>
          <a:p>
            <a:r>
              <a:rPr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therefore, another </a:t>
            </a:r>
          </a:p>
          <a:p>
            <a:r>
              <a:rPr lang="en-US" altLang="zh-TW"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 is needed.</a:t>
            </a:r>
          </a:p>
        </p:txBody>
      </p:sp>
      <p:sp>
        <p:nvSpPr>
          <p:cNvPr id="57387" name="Text Box 43"/>
          <p:cNvSpPr txBox="1">
            <a:spLocks noChangeArrowheads="1"/>
          </p:cNvSpPr>
          <p:nvPr/>
        </p:nvSpPr>
        <p:spPr bwMode="auto">
          <a:xfrm>
            <a:off x="228600" y="1016000"/>
            <a:ext cx="5351463" cy="17494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TW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sum of</a:t>
            </a:r>
            <a:r>
              <a:rPr lang="en-US" altLang="zh-TW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squared</a:t>
            </a:r>
            <a:r>
              <a:rPr lang="en-US" altLang="zh-TW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deviations is used in calculating the 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r>
              <a:rPr lang="en-US" altLang="zh-TW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7388" name="Freeform 44"/>
          <p:cNvSpPr>
            <a:spLocks/>
          </p:cNvSpPr>
          <p:nvPr/>
        </p:nvSpPr>
        <p:spPr bwMode="auto">
          <a:xfrm>
            <a:off x="5435600" y="1676400"/>
            <a:ext cx="1193800" cy="1600200"/>
          </a:xfrm>
          <a:custGeom>
            <a:avLst/>
            <a:gdLst/>
            <a:ahLst/>
            <a:cxnLst>
              <a:cxn ang="0">
                <a:pos x="752" y="960"/>
              </a:cxn>
              <a:cxn ang="0">
                <a:pos x="32" y="912"/>
              </a:cxn>
              <a:cxn ang="0">
                <a:pos x="560" y="384"/>
              </a:cxn>
              <a:cxn ang="0">
                <a:pos x="128" y="0"/>
              </a:cxn>
            </a:cxnLst>
            <a:rect l="0" t="0" r="r" b="b"/>
            <a:pathLst>
              <a:path w="752" h="1008">
                <a:moveTo>
                  <a:pt x="752" y="960"/>
                </a:moveTo>
                <a:cubicBezTo>
                  <a:pt x="408" y="984"/>
                  <a:pt x="64" y="1008"/>
                  <a:pt x="32" y="912"/>
                </a:cubicBezTo>
                <a:cubicBezTo>
                  <a:pt x="0" y="816"/>
                  <a:pt x="544" y="536"/>
                  <a:pt x="560" y="384"/>
                </a:cubicBezTo>
                <a:cubicBezTo>
                  <a:pt x="576" y="232"/>
                  <a:pt x="200" y="64"/>
                  <a:pt x="12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57389" name="Rectangle 45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918648" cy="75212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Squared Sum</a:t>
            </a:r>
          </a:p>
        </p:txBody>
      </p:sp>
      <p:graphicFrame>
        <p:nvGraphicFramePr>
          <p:cNvPr id="57391" name="Object 47"/>
          <p:cNvGraphicFramePr>
            <a:graphicFrameLocks noChangeAspect="1"/>
          </p:cNvGraphicFramePr>
          <p:nvPr/>
        </p:nvGraphicFramePr>
        <p:xfrm>
          <a:off x="457200" y="2895600"/>
          <a:ext cx="4953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8" name="方程式" r:id="rId3" imgW="1917360" imgH="228600" progId="Equation.3">
                  <p:embed/>
                </p:oleObj>
              </mc:Choice>
              <mc:Fallback>
                <p:oleObj name="方程式" r:id="rId3" imgW="1917360" imgH="2286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95600"/>
                        <a:ext cx="4953000" cy="5905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92" name="Object 48"/>
          <p:cNvGraphicFramePr>
            <a:graphicFrameLocks noChangeAspect="1"/>
          </p:cNvGraphicFramePr>
          <p:nvPr/>
        </p:nvGraphicFramePr>
        <p:xfrm>
          <a:off x="484188" y="4724400"/>
          <a:ext cx="50514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9" name="方程式" r:id="rId5" imgW="1955520" imgH="228600" progId="Equation.3">
                  <p:embed/>
                </p:oleObj>
              </mc:Choice>
              <mc:Fallback>
                <p:oleObj name="方程式" r:id="rId5" imgW="1955520" imgH="228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4724400"/>
                        <a:ext cx="5051425" cy="5905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7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7" grpId="0" animBg="1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94C9187-AF09-4D63-9198-F2FF6DA6830E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445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419ED5CB-EB26-4A76-9F50-304EEB50D030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91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23850" y="2055763"/>
            <a:ext cx="8664575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Why is the variance defined as the 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  <a:hlinkClick r:id="rId2" action="ppaction://hlinksldjump"/>
              </a:rPr>
              <a:t>average</a:t>
            </a: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squared deviation? Why not use the sum of squared deviations as a measure of dispersion instead?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323850" y="4433044"/>
            <a:ext cx="8664575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After all, the sum of squared deviations increases in magnitude when the dispersion of a data set increases!!</a:t>
            </a:r>
          </a:p>
        </p:txBody>
      </p:sp>
      <p:sp>
        <p:nvSpPr>
          <p:cNvPr id="59400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507413" cy="171102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Why Average of Squared Deviation?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animBg="1" autoUpdateAnimBg="0"/>
      <p:bldP spid="59397" grpId="0" animBg="1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14B218-6E3C-4B4D-A11F-A8CFEB2FAB8E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536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A5862F1-6DDF-401F-AB2E-95AC7E3C4DE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92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8207375" cy="24812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dirty="0" smtClean="0"/>
              <a:t>The variance of </a:t>
            </a:r>
            <a:r>
              <a:rPr lang="en-US" altLang="zh-TW" b="1" dirty="0" smtClean="0">
                <a:solidFill>
                  <a:schemeClr val="accent2"/>
                </a:solidFill>
              </a:rPr>
              <a:t>a population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of </a:t>
            </a:r>
            <a:r>
              <a:rPr lang="en-US" altLang="zh-TW" i="1" dirty="0" smtClean="0">
                <a:latin typeface="Times New Roman" pitchFamily="18" charset="0"/>
              </a:rPr>
              <a:t>N</a:t>
            </a:r>
            <a:r>
              <a:rPr lang="en-US" altLang="zh-TW" dirty="0" smtClean="0">
                <a:latin typeface="Times New Roman" pitchFamily="18" charset="0"/>
              </a:rPr>
              <a:t> </a:t>
            </a:r>
            <a:r>
              <a:rPr lang="en-US" altLang="zh-TW" dirty="0" smtClean="0"/>
              <a:t>measurements </a:t>
            </a:r>
            <a:r>
              <a:rPr lang="en-US" altLang="zh-TW" i="1" dirty="0" smtClean="0">
                <a:latin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</a:rPr>
              <a:t>1</a:t>
            </a:r>
            <a:r>
              <a:rPr lang="en-US" altLang="zh-TW" i="1" dirty="0" smtClean="0">
                <a:latin typeface="Times New Roman" pitchFamily="18" charset="0"/>
              </a:rPr>
              <a:t>, x</a:t>
            </a:r>
            <a:r>
              <a:rPr lang="en-US" altLang="zh-TW" i="1" baseline="-25000" dirty="0" smtClean="0">
                <a:latin typeface="Times New Roman" pitchFamily="18" charset="0"/>
              </a:rPr>
              <a:t>2</a:t>
            </a:r>
            <a:r>
              <a:rPr lang="en-US" altLang="zh-TW" i="1" dirty="0" smtClean="0">
                <a:latin typeface="Times New Roman" pitchFamily="18" charset="0"/>
              </a:rPr>
              <a:t>,…,</a:t>
            </a:r>
            <a:r>
              <a:rPr lang="en-US" altLang="zh-TW" i="1" dirty="0" err="1" smtClean="0">
                <a:latin typeface="Times New Roman" pitchFamily="18" charset="0"/>
              </a:rPr>
              <a:t>x</a:t>
            </a:r>
            <a:r>
              <a:rPr lang="en-US" altLang="zh-TW" i="1" baseline="-25000" dirty="0" err="1" smtClean="0">
                <a:latin typeface="Times New Roman" pitchFamily="18" charset="0"/>
              </a:rPr>
              <a:t>N</a:t>
            </a:r>
            <a:r>
              <a:rPr lang="en-US" altLang="zh-TW" baseline="-25000" dirty="0" smtClean="0"/>
              <a:t> </a:t>
            </a:r>
            <a:r>
              <a:rPr lang="en-US" altLang="zh-TW" dirty="0" smtClean="0"/>
              <a:t>having a mean </a:t>
            </a:r>
            <a:r>
              <a:rPr lang="en-US" altLang="zh-TW" dirty="0" smtClean="0">
                <a:latin typeface="Symbol" pitchFamily="18" charset="2"/>
              </a:rPr>
              <a:t>m</a:t>
            </a:r>
            <a:r>
              <a:rPr lang="en-US" altLang="zh-TW" dirty="0" smtClean="0"/>
              <a:t> is defined as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692275" y="4076700"/>
          <a:ext cx="563880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方程式" r:id="rId3" imgW="1143000" imgH="419040" progId="Equation.3">
                  <p:embed/>
                </p:oleObj>
              </mc:Choice>
              <mc:Fallback>
                <p:oleObj name="方程式" r:id="rId3" imgW="114300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076700"/>
                        <a:ext cx="5638800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260648"/>
            <a:ext cx="8763000" cy="11799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The Population Variance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AE37234-512E-4A23-A68C-19A03DE20188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843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A99BA59-1B34-4C69-941A-36F7CDF55F1A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93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755650" y="1844675"/>
            <a:ext cx="737235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Let us calculate the variance </a:t>
            </a:r>
          </a:p>
          <a:p>
            <a:pPr>
              <a:defRPr/>
            </a:pPr>
            <a:r>
              <a:rPr lang="en-US" altLang="zh-TW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of the two populations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152400" y="4953000"/>
          <a:ext cx="8839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2" name="方程式" r:id="rId3" imgW="4178160" imgH="419040" progId="Equation.3">
                  <p:embed/>
                </p:oleObj>
              </mc:Choice>
              <mc:Fallback>
                <p:oleObj name="方程式" r:id="rId3" imgW="41781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953000"/>
                        <a:ext cx="8839200" cy="10668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52400" y="3657600"/>
          <a:ext cx="88392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3" name="方程式" r:id="rId5" imgW="4101840" imgH="419040" progId="Equation.3">
                  <p:embed/>
                </p:oleObj>
              </mc:Choice>
              <mc:Fallback>
                <p:oleObj name="方程式" r:id="rId5" imgW="410184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657600"/>
                        <a:ext cx="8839200" cy="10461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7715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Variances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3638599-224B-4A55-BCF0-8843E9C8EE4D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638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F7AF083B-4700-426F-B8CF-D359A67F6BC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94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370012"/>
            <a:ext cx="8569325" cy="2491035"/>
          </a:xfrm>
        </p:spPr>
        <p:txBody>
          <a:bodyPr/>
          <a:lstStyle/>
          <a:p>
            <a:pPr lvl="1" eaLnBrk="1" hangingPunct="1">
              <a:lnSpc>
                <a:spcPct val="0"/>
              </a:lnSpc>
              <a:buFont typeface="Wingdings" pitchFamily="2" charset="2"/>
              <a:buNone/>
              <a:defRPr/>
            </a:pPr>
            <a:endParaRPr lang="zh-TW" altLang="zh-TW" dirty="0" smtClean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The variance of a sample of </a:t>
            </a:r>
            <a:r>
              <a:rPr lang="en-US" altLang="zh-TW" i="1" dirty="0" smtClean="0">
                <a:latin typeface="Times New Roman" pitchFamily="18" charset="0"/>
              </a:rPr>
              <a:t>n</a:t>
            </a:r>
            <a:r>
              <a:rPr lang="en-US" altLang="zh-TW" dirty="0" smtClean="0"/>
              <a:t> measurements </a:t>
            </a:r>
            <a:r>
              <a:rPr lang="en-US" altLang="zh-TW" i="1" dirty="0" smtClean="0">
                <a:latin typeface="Times New Roman" pitchFamily="18" charset="0"/>
              </a:rPr>
              <a:t>x</a:t>
            </a:r>
            <a:r>
              <a:rPr lang="en-US" altLang="zh-TW" i="1" baseline="-25000" dirty="0" smtClean="0">
                <a:latin typeface="Times New Roman" pitchFamily="18" charset="0"/>
              </a:rPr>
              <a:t>1</a:t>
            </a:r>
            <a:r>
              <a:rPr lang="en-US" altLang="zh-TW" i="1" dirty="0" smtClean="0">
                <a:latin typeface="Times New Roman" pitchFamily="18" charset="0"/>
              </a:rPr>
              <a:t>, x</a:t>
            </a:r>
            <a:r>
              <a:rPr lang="en-US" altLang="zh-TW" i="1" baseline="-25000" dirty="0" smtClean="0">
                <a:latin typeface="Times New Roman" pitchFamily="18" charset="0"/>
              </a:rPr>
              <a:t>2</a:t>
            </a:r>
            <a:r>
              <a:rPr lang="en-US" altLang="zh-TW" i="1" dirty="0" smtClean="0">
                <a:latin typeface="Times New Roman" pitchFamily="18" charset="0"/>
              </a:rPr>
              <a:t>, …,</a:t>
            </a:r>
            <a:r>
              <a:rPr lang="en-US" altLang="zh-TW" i="1" dirty="0" err="1" smtClean="0">
                <a:latin typeface="Times New Roman" pitchFamily="18" charset="0"/>
              </a:rPr>
              <a:t>x</a:t>
            </a:r>
            <a:r>
              <a:rPr lang="en-US" altLang="zh-TW" i="1" baseline="-25000" dirty="0" err="1" smtClean="0">
                <a:latin typeface="Times New Roman" pitchFamily="18" charset="0"/>
              </a:rPr>
              <a:t>n</a:t>
            </a:r>
            <a:r>
              <a:rPr lang="en-US" altLang="zh-TW" dirty="0" smtClean="0"/>
              <a:t> having a mean      is defined as</a:t>
            </a:r>
          </a:p>
        </p:txBody>
      </p:sp>
      <p:graphicFrame>
        <p:nvGraphicFramePr>
          <p:cNvPr id="16386" name="Object 3"/>
          <p:cNvGraphicFramePr>
            <a:graphicFrameLocks noChangeAspect="1"/>
          </p:cNvGraphicFramePr>
          <p:nvPr/>
        </p:nvGraphicFramePr>
        <p:xfrm>
          <a:off x="4716463" y="3068638"/>
          <a:ext cx="58578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4" name="方程式" r:id="rId4" imgW="139680" imgH="164880" progId="Equation.3">
                  <p:embed/>
                </p:oleObj>
              </mc:Choice>
              <mc:Fallback>
                <p:oleObj name="方程式" r:id="rId4" imgW="139680" imgH="164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068638"/>
                        <a:ext cx="585787" cy="687387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1403648" y="3861048"/>
          <a:ext cx="62388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5" name="方程式" r:id="rId6" imgW="1130040" imgH="419040" progId="Equation.3">
                  <p:embed/>
                </p:oleObj>
              </mc:Choice>
              <mc:Fallback>
                <p:oleObj name="方程式" r:id="rId6" imgW="113004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861048"/>
                        <a:ext cx="6238875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260648"/>
            <a:ext cx="8382000" cy="1171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The Sample Variance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C035AD3-B429-4B56-BE35-469E8018C9D1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946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22F3ADE-032C-4C2D-BA83-401C76E4B434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95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10600" cy="2514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The following sample consists of the number of jobs six students applied for: </a:t>
            </a:r>
            <a:r>
              <a:rPr lang="en-US" altLang="zh-TW" b="1" dirty="0" smtClean="0">
                <a:solidFill>
                  <a:schemeClr val="accent2"/>
                </a:solidFill>
              </a:rPr>
              <a:t>17, 15, 23, 7, 9, 13</a:t>
            </a:r>
            <a:r>
              <a:rPr lang="en-US" altLang="zh-TW" b="1" dirty="0" smtClean="0"/>
              <a:t>. </a:t>
            </a:r>
            <a:r>
              <a:rPr lang="en-US" altLang="zh-TW" dirty="0" smtClean="0"/>
              <a:t>Finds its mean and variance</a:t>
            </a:r>
            <a:endParaRPr lang="en-US" altLang="zh-TW" b="1" dirty="0" smtClean="0"/>
          </a:p>
        </p:txBody>
      </p:sp>
      <p:graphicFrame>
        <p:nvGraphicFramePr>
          <p:cNvPr id="141315" name="Object 3"/>
          <p:cNvGraphicFramePr>
            <a:graphicFrameLocks noChangeAspect="1"/>
          </p:cNvGraphicFramePr>
          <p:nvPr/>
        </p:nvGraphicFramePr>
        <p:xfrm>
          <a:off x="250825" y="4900613"/>
          <a:ext cx="8482013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方程式" r:id="rId3" imgW="3733560" imgH="660240" progId="Equation.3">
                  <p:embed/>
                </p:oleObj>
              </mc:Choice>
              <mc:Fallback>
                <p:oleObj name="方程式" r:id="rId3" imgW="3733560" imgH="6602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900613"/>
                        <a:ext cx="8482013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FBBB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4"/>
          <p:cNvGraphicFramePr>
            <a:graphicFrameLocks noChangeAspect="1"/>
          </p:cNvGraphicFramePr>
          <p:nvPr/>
        </p:nvGraphicFramePr>
        <p:xfrm>
          <a:off x="228600" y="3810000"/>
          <a:ext cx="852328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方程式" r:id="rId5" imgW="3288960" imgH="419040" progId="Equation.3">
                  <p:embed/>
                </p:oleObj>
              </mc:Choice>
              <mc:Fallback>
                <p:oleObj name="方程式" r:id="rId5" imgW="32889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0"/>
                        <a:ext cx="8523288" cy="1085850"/>
                      </a:xfrm>
                      <a:prstGeom prst="rect">
                        <a:avLst/>
                      </a:prstGeom>
                      <a:noFill/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Rectangle 5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8026474" cy="1035968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Example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B3DE688-D0DB-4E89-8129-7D17744F4C8B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048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9CCFEE00-A2B6-4086-82DD-877F1AF4D7D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96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179388" y="2132856"/>
          <a:ext cx="8856662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方程式" r:id="rId3" imgW="3263760" imgH="1231560" progId="Equation.3">
                  <p:embed/>
                </p:oleObj>
              </mc:Choice>
              <mc:Fallback>
                <p:oleObj name="方程式" r:id="rId3" imgW="3263760" imgH="1231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132856"/>
                        <a:ext cx="8856662" cy="424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FBBB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7526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buFont typeface="Monotype Sorts" pitchFamily="2" charset="2"/>
              <a:buNone/>
              <a:defRPr/>
            </a:pPr>
            <a:r>
              <a:rPr lang="en-US" altLang="zh-TW" dirty="0" smtClean="0"/>
              <a:t> The Variance–Shortcut Method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BA19609-6F13-4B4F-97C9-44099593880F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64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23752364-4421-424A-934F-E3420D5EDDFE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1350987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Measures of Variability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1916113"/>
            <a:ext cx="7570787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/>
              <a:t>Range</a:t>
            </a:r>
          </a:p>
          <a:p>
            <a:pPr eaLnBrk="1" hangingPunct="1">
              <a:defRPr/>
            </a:pPr>
            <a:r>
              <a:rPr lang="en-US" altLang="zh-TW" sz="4800" dirty="0" smtClean="0"/>
              <a:t>Variance </a:t>
            </a:r>
          </a:p>
          <a:p>
            <a:pPr eaLnBrk="1" hangingPunct="1">
              <a:buFont typeface="Wingdings" pitchFamily="2" charset="2"/>
              <a:buChar char="ý"/>
              <a:defRPr/>
            </a:pPr>
            <a:r>
              <a:rPr lang="en-US" altLang="zh-TW" sz="4800" b="1" dirty="0" smtClean="0">
                <a:solidFill>
                  <a:srgbClr val="FFFF00"/>
                </a:solidFill>
              </a:rPr>
              <a:t>Standard Deviation</a:t>
            </a:r>
          </a:p>
          <a:p>
            <a:pPr eaLnBrk="1" hangingPunct="1">
              <a:defRPr/>
            </a:pPr>
            <a:r>
              <a:rPr lang="en-US" altLang="zh-TW" sz="4800" dirty="0" smtClean="0"/>
              <a:t>Coefficient of Variation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23E8112-56C7-476D-A08B-1F4AFE79F3C5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2150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1256438D-94DE-44A8-9801-DECDDA82EAC3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98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539750" y="4941888"/>
          <a:ext cx="8123238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name="方程式" r:id="rId3" imgW="2539800" imgH="482400" progId="Equation.3">
                  <p:embed/>
                </p:oleObj>
              </mc:Choice>
              <mc:Fallback>
                <p:oleObj name="方程式" r:id="rId3" imgW="25398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941888"/>
                        <a:ext cx="8123238" cy="1538287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effectLst>
                        <a:outerShdw dist="107763" dir="18900000" algn="ctr" rotWithShape="0">
                          <a:srgbClr val="00000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60648"/>
            <a:ext cx="8515350" cy="1656184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Computation of Standard Deviation</a:t>
            </a:r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720138" cy="2743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TW" smtClean="0"/>
              <a:t>The standard deviation of a set of measurements is the square root of the variance of the measurements.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5F1B18A-843C-496A-8D4C-65FDDCDDC43A}" type="datetime1">
              <a:rPr kumimoji="1"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>
                <a:defRPr/>
              </a:pPr>
              <a:t>2017/9/27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  <a:p>
            <a:pPr>
              <a:defRPr/>
            </a:pPr>
            <a:r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t>Statistics I</a:t>
            </a:r>
          </a:p>
        </p:txBody>
      </p:sp>
      <p:sp>
        <p:nvSpPr>
          <p:cNvPr id="1075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fld id="{C4375C0B-DE81-4B8E-81CE-823204A35FB8}" type="slidenum">
              <a:rPr kumimoji="1" lang="en-US" altLang="zh-TW" smtClean="0">
                <a:effectLst>
                  <a:outerShdw blurRad="38100" dist="38100" dir="2700000" algn="tl">
                    <a:srgbClr val="000000"/>
                  </a:outerShdw>
                </a:effectLst>
                <a:ea typeface="華康細圓體" pitchFamily="49" charset="-120"/>
                <a:cs typeface="+mj-cs"/>
              </a:rPr>
              <a:pPr/>
              <a:t>99</a:t>
            </a:fld>
            <a:endParaRPr kumimoji="1" lang="en-US" altLang="zh-TW" smtClean="0">
              <a:effectLst>
                <a:outerShdw blurRad="38100" dist="38100" dir="2700000" algn="tl">
                  <a:srgbClr val="000000"/>
                </a:outerShdw>
              </a:effectLst>
              <a:ea typeface="華康細圓體" pitchFamily="49" charset="-120"/>
              <a:cs typeface="+mj-cs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9776"/>
            <a:ext cx="8477250" cy="1143000"/>
          </a:xfr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dirty="0" smtClean="0"/>
              <a:t>Why Standard Deviation?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371600"/>
            <a:ext cx="8840788" cy="52260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Variance</a:t>
            </a:r>
            <a:r>
              <a:rPr lang="en-US" altLang="zh-TW" dirty="0" smtClean="0"/>
              <a:t>: squaring the original observations =&gt; Square the unit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TW" dirty="0" smtClean="0"/>
              <a:t>	e.g., variance of minutes =&gt; minute squared, variance of dollars =&gt; dollar squared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b="1" dirty="0" smtClean="0">
                <a:solidFill>
                  <a:schemeClr val="accent2"/>
                </a:solidFill>
              </a:rPr>
              <a:t>Goal</a:t>
            </a:r>
            <a:r>
              <a:rPr lang="en-US" altLang="zh-TW" dirty="0" smtClean="0"/>
              <a:t>: the measure of variability is expressed </a:t>
            </a:r>
            <a:r>
              <a:rPr lang="en-US" altLang="zh-TW" b="1" dirty="0" smtClean="0">
                <a:solidFill>
                  <a:schemeClr val="accent2"/>
                </a:solidFill>
              </a:rPr>
              <a:t>in the same unit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/>
              <a:t>as the original observations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 autoUpdateAnimBg="0"/>
    </p:bldLst>
  </p:timing>
</p:sld>
</file>

<file path=ppt/theme/theme1.xml><?xml version="1.0" encoding="utf-8"?>
<a:theme xmlns:a="http://schemas.openxmlformats.org/drawingml/2006/main" name="Balance">
  <a:themeElements>
    <a:clrScheme name="Balance 12">
      <a:dk1>
        <a:srgbClr val="003300"/>
      </a:dk1>
      <a:lt1>
        <a:srgbClr val="FFFFFF"/>
      </a:lt1>
      <a:dk2>
        <a:srgbClr val="4D6A2A"/>
      </a:dk2>
      <a:lt2>
        <a:srgbClr val="CCFF99"/>
      </a:lt2>
      <a:accent1>
        <a:srgbClr val="2EB62E"/>
      </a:accent1>
      <a:accent2>
        <a:srgbClr val="FF9900"/>
      </a:accent2>
      <a:accent3>
        <a:srgbClr val="B2B9AC"/>
      </a:accent3>
      <a:accent4>
        <a:srgbClr val="DADADA"/>
      </a:accent4>
      <a:accent5>
        <a:srgbClr val="ADD7AD"/>
      </a:accent5>
      <a:accent6>
        <a:srgbClr val="E78A00"/>
      </a:accent6>
      <a:hlink>
        <a:srgbClr val="FFFF00"/>
      </a:hlink>
      <a:folHlink>
        <a:srgbClr val="FF9900"/>
      </a:folHlink>
    </a:clrScheme>
    <a:fontScheme name="Balance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DDD800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11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DDD8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1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FF9900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E78A00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Stat_2007_a_01</Template>
  <TotalTime>4799</TotalTime>
  <Words>5391</Words>
  <Application>Microsoft Office PowerPoint</Application>
  <PresentationFormat>如螢幕大小 (4:3)</PresentationFormat>
  <Paragraphs>1192</Paragraphs>
  <Slides>142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142</vt:i4>
      </vt:variant>
    </vt:vector>
  </HeadingPairs>
  <TitlesOfParts>
    <vt:vector size="156" baseType="lpstr">
      <vt:lpstr>Monotype Sorts</vt:lpstr>
      <vt:lpstr>華康細圓體</vt:lpstr>
      <vt:lpstr>新細明體</vt:lpstr>
      <vt:lpstr>Arial Narrow</vt:lpstr>
      <vt:lpstr>Symbol</vt:lpstr>
      <vt:lpstr>Tahoma</vt:lpstr>
      <vt:lpstr>Times New Roman</vt:lpstr>
      <vt:lpstr>Wingdings</vt:lpstr>
      <vt:lpstr>Wingdings 2</vt:lpstr>
      <vt:lpstr>Balance</vt:lpstr>
      <vt:lpstr>工作表</vt:lpstr>
      <vt:lpstr>多媒體項目</vt:lpstr>
      <vt:lpstr>點陣圖影像</vt:lpstr>
      <vt:lpstr>方程式</vt:lpstr>
      <vt:lpstr>統計學一上 Chapter 3: Graphical Descriptive Techniques II</vt:lpstr>
      <vt:lpstr>Agenda</vt:lpstr>
      <vt:lpstr>Data Based on Time</vt:lpstr>
      <vt:lpstr>Examples (Time-series or Not)</vt:lpstr>
      <vt:lpstr>Describing Time-Series Data</vt:lpstr>
      <vt:lpstr>Line Chart</vt:lpstr>
      <vt:lpstr>The Bar and Line Charts</vt:lpstr>
      <vt:lpstr>Example</vt:lpstr>
      <vt:lpstr>Excel Output</vt:lpstr>
      <vt:lpstr>Line Chart</vt:lpstr>
      <vt:lpstr>R Code for Line Chart</vt:lpstr>
      <vt:lpstr>Removing the Effect of Inflation</vt:lpstr>
      <vt:lpstr>Adjusted Line Chart</vt:lpstr>
      <vt:lpstr>Interpretation</vt:lpstr>
      <vt:lpstr>Agenda</vt:lpstr>
      <vt:lpstr>Scatter Diagram</vt:lpstr>
      <vt:lpstr>Example</vt:lpstr>
      <vt:lpstr>The Data</vt:lpstr>
      <vt:lpstr>Scatter Diagram</vt:lpstr>
      <vt:lpstr>Example</vt:lpstr>
      <vt:lpstr>Data</vt:lpstr>
      <vt:lpstr>Excel Output</vt:lpstr>
      <vt:lpstr>R Code for Scatter Diagram</vt:lpstr>
      <vt:lpstr>Scatter Diagram</vt:lpstr>
      <vt:lpstr>Typical Patterns</vt:lpstr>
      <vt:lpstr>Summary</vt:lpstr>
      <vt:lpstr>Agenda</vt:lpstr>
      <vt:lpstr>Make it Fun and Knowledgeable</vt:lpstr>
      <vt:lpstr>Effective Graphical Techniques</vt:lpstr>
      <vt:lpstr>Graphical Deception</vt:lpstr>
      <vt:lpstr>Unnecessary Chart</vt:lpstr>
      <vt:lpstr>Chartjunk</vt:lpstr>
      <vt:lpstr>Substance Problem</vt:lpstr>
      <vt:lpstr>A Short Story</vt:lpstr>
      <vt:lpstr>Good Examples</vt:lpstr>
      <vt:lpstr>Minard’s Famous Napoleonic Chart…</vt:lpstr>
      <vt:lpstr>Napoleonic Chart (p. 82)</vt:lpstr>
      <vt:lpstr>End of Chapter 3 Part B</vt:lpstr>
      <vt:lpstr>Chapter 4 : Numerical Descriptive Techniques</vt:lpstr>
      <vt:lpstr>Purpose of Using Numerical Descriptive Techniques</vt:lpstr>
      <vt:lpstr>Numerical Descriptive Techniques</vt:lpstr>
      <vt:lpstr>Agenda</vt:lpstr>
      <vt:lpstr>Measures of Central Location</vt:lpstr>
      <vt:lpstr>Arithmetic Mean</vt:lpstr>
      <vt:lpstr> Arithmetic Mean</vt:lpstr>
      <vt:lpstr>Example 1</vt:lpstr>
      <vt:lpstr>Example 2</vt:lpstr>
      <vt:lpstr>Example 3</vt:lpstr>
      <vt:lpstr>Computation of the Arithmetic Mean</vt:lpstr>
      <vt:lpstr>Measures of Central Location</vt:lpstr>
      <vt:lpstr>The Median</vt:lpstr>
      <vt:lpstr>Example 1</vt:lpstr>
      <vt:lpstr>Example 2</vt:lpstr>
      <vt:lpstr>Measures of Central Location</vt:lpstr>
      <vt:lpstr>The Mode</vt:lpstr>
      <vt:lpstr>Example</vt:lpstr>
      <vt:lpstr> Example</vt:lpstr>
      <vt:lpstr> Question?</vt:lpstr>
      <vt:lpstr> The Modal Class</vt:lpstr>
      <vt:lpstr>Relationship among Mean, Median, and Mode</vt:lpstr>
      <vt:lpstr>Positively Skewed</vt:lpstr>
      <vt:lpstr>Negatively Skewed</vt:lpstr>
      <vt:lpstr>Example</vt:lpstr>
      <vt:lpstr>Excel Output</vt:lpstr>
      <vt:lpstr>Excel Histogram</vt:lpstr>
      <vt:lpstr>Mean, Median, and Mode</vt:lpstr>
      <vt:lpstr>Mean Median and Mode</vt:lpstr>
      <vt:lpstr>Measures of Central Location</vt:lpstr>
      <vt:lpstr>The Geometric Mean</vt:lpstr>
      <vt:lpstr>Example</vt:lpstr>
      <vt:lpstr>The Truth</vt:lpstr>
      <vt:lpstr>The Geometric Mean</vt:lpstr>
      <vt:lpstr> The Geometric Mean</vt:lpstr>
      <vt:lpstr>Example </vt:lpstr>
      <vt:lpstr>Example</vt:lpstr>
      <vt:lpstr>Solution</vt:lpstr>
      <vt:lpstr>Agenda</vt:lpstr>
      <vt:lpstr>Reason for Measures of Variability</vt:lpstr>
      <vt:lpstr>Why Variability?</vt:lpstr>
      <vt:lpstr>Observe Two Data Sets</vt:lpstr>
      <vt:lpstr>Measures of Variability</vt:lpstr>
      <vt:lpstr>The Range</vt:lpstr>
      <vt:lpstr>Example</vt:lpstr>
      <vt:lpstr> The Range</vt:lpstr>
      <vt:lpstr>The Usage of Range</vt:lpstr>
      <vt:lpstr>Measures of Variability</vt:lpstr>
      <vt:lpstr>The Variance</vt:lpstr>
      <vt:lpstr>Large vs. Small Variations</vt:lpstr>
      <vt:lpstr>Why Not Just Sum?</vt:lpstr>
      <vt:lpstr>Squared Sum</vt:lpstr>
      <vt:lpstr>Why Average of Squared Deviation?</vt:lpstr>
      <vt:lpstr> The Population Variance</vt:lpstr>
      <vt:lpstr>Variances</vt:lpstr>
      <vt:lpstr>The Sample Variance</vt:lpstr>
      <vt:lpstr> Example</vt:lpstr>
      <vt:lpstr> The Variance–Shortcut Method</vt:lpstr>
      <vt:lpstr>Measures of Variability</vt:lpstr>
      <vt:lpstr>Computation of Standard Deviation</vt:lpstr>
      <vt:lpstr>Why Standard Deviation?</vt:lpstr>
      <vt:lpstr> Example</vt:lpstr>
      <vt:lpstr> Example</vt:lpstr>
      <vt:lpstr>Excel Setup</vt:lpstr>
      <vt:lpstr>R Code for Descriptive Statistics</vt:lpstr>
      <vt:lpstr> Excel Output</vt:lpstr>
      <vt:lpstr>Example</vt:lpstr>
      <vt:lpstr>Excel Output</vt:lpstr>
      <vt:lpstr>Usage of Standard Deviation</vt:lpstr>
      <vt:lpstr>The Empirical Rule  1/2</vt:lpstr>
      <vt:lpstr>The Empirical Rule    2/2</vt:lpstr>
      <vt:lpstr>Example</vt:lpstr>
      <vt:lpstr>Applying Empirical Rule</vt:lpstr>
      <vt:lpstr>Graphical Expression</vt:lpstr>
      <vt:lpstr>Example</vt:lpstr>
      <vt:lpstr>Bell Shape Histogram</vt:lpstr>
      <vt:lpstr>Use Empirical Rule</vt:lpstr>
      <vt:lpstr>Reverse Computation</vt:lpstr>
      <vt:lpstr>The Chebyshev Theorem</vt:lpstr>
      <vt:lpstr> The Chebyshev Theorem</vt:lpstr>
      <vt:lpstr> Example</vt:lpstr>
      <vt:lpstr> Apply Chebyshev</vt:lpstr>
      <vt:lpstr>Chebyshev Theorem</vt:lpstr>
      <vt:lpstr>Example</vt:lpstr>
      <vt:lpstr>Apply Chebyshev</vt:lpstr>
      <vt:lpstr>Example</vt:lpstr>
      <vt:lpstr>Excel Output</vt:lpstr>
      <vt:lpstr>Apply Chebyshev</vt:lpstr>
      <vt:lpstr>End of Chapter 4 Part A</vt:lpstr>
      <vt:lpstr>Homework</vt:lpstr>
      <vt:lpstr>Reason</vt:lpstr>
      <vt:lpstr>Size of Data</vt:lpstr>
      <vt:lpstr>Clearly Communicate</vt:lpstr>
      <vt:lpstr>Encourage Comparison</vt:lpstr>
      <vt:lpstr>The Substance of the Data</vt:lpstr>
      <vt:lpstr>No Distortion</vt:lpstr>
      <vt:lpstr>Number of People Visiting Disney Theme Parks in 1994</vt:lpstr>
      <vt:lpstr>Without a Vertical Scale</vt:lpstr>
      <vt:lpstr>Different Captions</vt:lpstr>
      <vt:lpstr>Format of the Scales</vt:lpstr>
      <vt:lpstr>Historic Drop in DJIA, 1986</vt:lpstr>
      <vt:lpstr>Stretching the Axis</vt:lpstr>
      <vt:lpstr> Incorrect and Correct    Pictograms</vt:lpstr>
      <vt:lpstr>Examples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無投影片標題</dc:title>
  <dc:creator>Dr. Ching-Chin Chern</dc:creator>
  <cp:lastModifiedBy>CChern</cp:lastModifiedBy>
  <cp:revision>576</cp:revision>
  <dcterms:created xsi:type="dcterms:W3CDTF">2003-09-10T08:47:21Z</dcterms:created>
  <dcterms:modified xsi:type="dcterms:W3CDTF">2017-09-27T03:15:45Z</dcterms:modified>
</cp:coreProperties>
</file>